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heme/themeOverride2.xml" ContentType="application/vnd.openxmlformats-officedocument.themeOverride+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ags/tag14.xml" ContentType="application/vnd.openxmlformats-officedocument.presentationml.tags+xml"/>
  <Override PartName="/ppt/theme/themeOverride5.xml" ContentType="application/vnd.openxmlformats-officedocument.themeOverride+xml"/>
  <Override PartName="/ppt/tags/tag15.xml" ContentType="application/vnd.openxmlformats-officedocument.presentationml.tags+xml"/>
  <Override PartName="/ppt/theme/themeOverride6.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Override7.xml" ContentType="application/vnd.openxmlformats-officedocument.themeOverride+xml"/>
  <Override PartName="/ppt/tags/tag20.xml" ContentType="application/vnd.openxmlformats-officedocument.presentationml.tags+xml"/>
  <Override PartName="/ppt/theme/themeOverride8.xml" ContentType="application/vnd.openxmlformats-officedocument.themeOverride+xml"/>
  <Override PartName="/ppt/tags/tag21.xml" ContentType="application/vnd.openxmlformats-officedocument.presentationml.tags+xml"/>
  <Override PartName="/ppt/theme/themeOverride9.xml" ContentType="application/vnd.openxmlformats-officedocument.themeOverride+xml"/>
  <Override PartName="/ppt/tags/tag22.xml" ContentType="application/vnd.openxmlformats-officedocument.presentationml.tags+xml"/>
  <Override PartName="/ppt/theme/themeOverride10.xml" ContentType="application/vnd.openxmlformats-officedocument.themeOverride+xml"/>
  <Override PartName="/ppt/tags/tag23.xml" ContentType="application/vnd.openxmlformats-officedocument.presentationml.tags+xml"/>
  <Override PartName="/ppt/theme/themeOverride11.xml" ContentType="application/vnd.openxmlformats-officedocument.themeOverride+xml"/>
  <Override PartName="/ppt/tags/tag24.xml" ContentType="application/vnd.openxmlformats-officedocument.presentationml.tags+xml"/>
  <Override PartName="/ppt/theme/themeOverride12.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3.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4.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15.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16.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1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1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257" r:id="rId2"/>
    <p:sldId id="260" r:id="rId3"/>
    <p:sldId id="263" r:id="rId4"/>
    <p:sldId id="258" r:id="rId5"/>
    <p:sldId id="269" r:id="rId6"/>
    <p:sldId id="264" r:id="rId7"/>
    <p:sldId id="265" r:id="rId8"/>
    <p:sldId id="266" r:id="rId9"/>
    <p:sldId id="267" r:id="rId10"/>
    <p:sldId id="268" r:id="rId11"/>
    <p:sldId id="285" r:id="rId12"/>
    <p:sldId id="291" r:id="rId13"/>
    <p:sldId id="292" r:id="rId14"/>
    <p:sldId id="293"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9" r:id="rId30"/>
    <p:sldId id="288" r:id="rId31"/>
    <p:sldId id="290" r:id="rId32"/>
    <p:sldId id="261" r:id="rId33"/>
    <p:sldId id="299" r:id="rId34"/>
    <p:sldId id="294" r:id="rId35"/>
    <p:sldId id="295" r:id="rId36"/>
    <p:sldId id="296" r:id="rId37"/>
    <p:sldId id="297" r:id="rId38"/>
    <p:sldId id="298" r:id="rId39"/>
  </p:sldIdLst>
  <p:sldSz cx="9144000" cy="6858000" type="screen4x3"/>
  <p:notesSz cx="6858000" cy="9144000"/>
  <p:embeddedFontLst>
    <p:embeddedFont>
      <p:font typeface="SwissReSans" panose="020B0604020202020204" pitchFamily="34" charset="0"/>
      <p:regular r:id="rId42"/>
      <p:bold r:id="rId43"/>
      <p:italic r:id="rId44"/>
      <p:boldItalic r:id="rId45"/>
    </p:embeddedFont>
    <p:embeddedFont>
      <p:font typeface="SwissReSans Light" panose="020B0504020202020204" pitchFamily="34" charset="0"/>
      <p:regular r:id="rId46"/>
      <p:bold r:id="rId47"/>
      <p:italic r:id="rId48"/>
      <p:boldItalic r:id="rId49"/>
    </p:embeddedFont>
    <p:embeddedFont>
      <p:font typeface="MS Mincho" panose="02020609040205080304" pitchFamily="49" charset="-128"/>
      <p:regular r:id="rId50"/>
    </p:embeddedFont>
  </p:embeddedFontLst>
  <p:custDataLst>
    <p:tags r:id="rId5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436">
          <p15:clr>
            <a:srgbClr val="A4A3A4"/>
          </p15:clr>
        </p15:guide>
        <p15:guide id="3" orient="horz" pos="1026">
          <p15:clr>
            <a:srgbClr val="A4A3A4"/>
          </p15:clr>
        </p15:guide>
        <p15:guide id="4" orient="horz" pos="3793">
          <p15:clr>
            <a:srgbClr val="A4A3A4"/>
          </p15:clr>
        </p15:guide>
        <p15:guide id="5" pos="431">
          <p15:clr>
            <a:srgbClr val="A4A3A4"/>
          </p15:clr>
        </p15:guide>
        <p15:guide id="6"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27D77"/>
    <a:srgbClr val="E00034"/>
    <a:srgbClr val="9CB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47871" autoAdjust="0"/>
  </p:normalViewPr>
  <p:slideViewPr>
    <p:cSldViewPr showGuides="1">
      <p:cViewPr varScale="1">
        <p:scale>
          <a:sx n="55" d="100"/>
          <a:sy n="55" d="100"/>
        </p:scale>
        <p:origin x="3102" y="78"/>
      </p:cViewPr>
      <p:guideLst>
        <p:guide orient="horz" pos="164"/>
        <p:guide orient="horz" pos="436"/>
        <p:guide orient="horz" pos="1026"/>
        <p:guide orient="horz" pos="3793"/>
        <p:guide pos="431"/>
        <p:guide pos="5465"/>
      </p:guideLst>
    </p:cSldViewPr>
  </p:slideViewPr>
  <p:notesTextViewPr>
    <p:cViewPr>
      <p:scale>
        <a:sx n="100" d="100"/>
        <a:sy n="100" d="100"/>
      </p:scale>
      <p:origin x="0" y="0"/>
    </p:cViewPr>
  </p:notesTextViewPr>
  <p:notesViewPr>
    <p:cSldViewPr showGuides="1">
      <p:cViewPr varScale="1">
        <p:scale>
          <a:sx n="98" d="100"/>
          <a:sy n="98" d="100"/>
        </p:scale>
        <p:origin x="-277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ORP.GWPNET.COM\DFS\SP\GS\ERC\NY\FCA\Papers%20&amp;%20Articles\AMASFAC%20trip\Seminario%20AMASFAC%20-%20Swiss%20Re%20Institute.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8CND6\AppData\Local\Microsoft\Windows\Temporary%20Internet%20Files\Content.Outlook\YPSHE9WX\LatAm_sigma%20losses_1970_2015.xlsx" TargetMode="External"/><Relationship Id="rId1" Type="http://schemas.openxmlformats.org/officeDocument/2006/relationships/themeOverride" Target="../theme/themeOverride14.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8CND6\Desktop\AMASFAC%20trip\Seminario%20AMASFAC%20-%20Fernando%20Casanova%20Aizp&#250;n,%20Swiss%20Re%20Institute.xlsx" TargetMode="External"/><Relationship Id="rId1" Type="http://schemas.openxmlformats.org/officeDocument/2006/relationships/themeOverride" Target="../theme/themeOverride15.xml"/></Relationships>
</file>

<file path=ppt/charts/_rels/chart4.xml.rels><?xml version="1.0" encoding="UTF-8" standalone="yes"?>
<Relationships xmlns="http://schemas.openxmlformats.org/package/2006/relationships"><Relationship Id="rId2" Type="http://schemas.openxmlformats.org/officeDocument/2006/relationships/oleObject" Target="Worksheet%20in%20XV%20Congreso%20COPAPROSE%20Rep%20Dom%20-%20Swiss%20Re%20Institute.pptx" TargetMode="External"/><Relationship Id="rId1" Type="http://schemas.openxmlformats.org/officeDocument/2006/relationships/themeOverride" Target="../theme/themeOverride16.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8CND6\Desktop\AMASFAC%20trip\Seminario%20AMASFAC%20-%20Fernando%20Casanova%20Aizp&#250;n,%20Swiss%20Re%20Institute.xlsx" TargetMode="External"/><Relationship Id="rId1" Type="http://schemas.openxmlformats.org/officeDocument/2006/relationships/themeOverride" Target="../theme/themeOverride17.xml"/></Relationships>
</file>

<file path=ppt/charts/_rels/chart6.xml.rels><?xml version="1.0" encoding="UTF-8" standalone="yes"?>
<Relationships xmlns="http://schemas.openxmlformats.org/package/2006/relationships"><Relationship Id="rId2" Type="http://schemas.openxmlformats.org/officeDocument/2006/relationships/oleObject" Target="file:///C:\Users\S8CND6\Desktop\AMASFAC%20trip\Seminario%20AMASFAC%20-%20Fernando%20Casanova%20Aizp&#250;n,%20Swiss%20Re%20Institute.xlsx" TargetMode="External"/><Relationship Id="rId1" Type="http://schemas.openxmlformats.org/officeDocument/2006/relationships/themeOverride" Target="../theme/themeOverride18.xml"/></Relationships>
</file>

<file path=ppt/charts/_rels/chart7.xml.rels><?xml version="1.0" encoding="UTF-8" standalone="yes"?>
<Relationships xmlns="http://schemas.openxmlformats.org/package/2006/relationships"><Relationship Id="rId3" Type="http://schemas.openxmlformats.org/officeDocument/2006/relationships/oleObject" Target="file:///\\CORP.GWPNET.COM\DFS\SP\GS\ERC\NY\FCA\S-Curve%202016.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file:///\\CORP.GWPNET.COM\DFS\SP\GS\ERC\NY\FCA\S-Curve%20201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lang="es-ES" noProof="0"/>
            </a:pPr>
            <a:r>
              <a:rPr lang="es-ES" sz="1400" noProof="0" dirty="0"/>
              <a:t>Huracán Noel</a:t>
            </a:r>
          </a:p>
          <a:p>
            <a:pPr algn="l">
              <a:defRPr lang="es-ES" noProof="0"/>
            </a:pPr>
            <a:r>
              <a:rPr lang="es-ES" sz="1200" b="0" noProof="0" dirty="0"/>
              <a:t>Pérdidas en </a:t>
            </a:r>
            <a:r>
              <a:rPr lang="es-ES" sz="1200" b="0" noProof="0" dirty="0" err="1" smtClean="0"/>
              <a:t>mn</a:t>
            </a:r>
            <a:r>
              <a:rPr lang="es-ES" sz="1200" b="0" noProof="0" dirty="0" smtClean="0"/>
              <a:t> </a:t>
            </a:r>
            <a:r>
              <a:rPr lang="es-ES" sz="1200" b="0" noProof="0" dirty="0"/>
              <a:t>de USD</a:t>
            </a:r>
            <a:r>
              <a:rPr lang="es-ES" sz="1200" b="0" baseline="0" noProof="0" dirty="0"/>
              <a:t> (precios de 2016)</a:t>
            </a:r>
            <a:endParaRPr lang="es-ES" sz="1200" b="0" noProof="0" dirty="0"/>
          </a:p>
        </c:rich>
      </c:tx>
      <c:layout>
        <c:manualLayout>
          <c:xMode val="edge"/>
          <c:yMode val="edge"/>
          <c:x val="1.2777777777777802E-3"/>
          <c:y val="0"/>
        </c:manualLayout>
      </c:layout>
      <c:overlay val="0"/>
    </c:title>
    <c:autoTitleDeleted val="0"/>
    <c:plotArea>
      <c:layout/>
      <c:barChart>
        <c:barDir val="col"/>
        <c:grouping val="stacked"/>
        <c:varyColors val="0"/>
        <c:ser>
          <c:idx val="0"/>
          <c:order val="0"/>
          <c:tx>
            <c:v>Aseguradas</c:v>
          </c:tx>
          <c:spPr>
            <a:solidFill>
              <a:srgbClr val="627D77"/>
            </a:solidFill>
            <a:ln w="25400" cap="flat" cmpd="sng" algn="ctr">
              <a:solidFill>
                <a:srgbClr val="000000"/>
              </a:solidFill>
              <a:prstDash val="solid"/>
              <a:round/>
              <a:headEnd type="none" w="med" len="med"/>
              <a:tailEnd type="none" w="med" len="med"/>
            </a:ln>
            <a:effectLst/>
          </c:spPr>
          <c:invertIfNegative val="0"/>
          <c:cat>
            <c:strRef>
              <c:f>'gap example'!$C$1</c:f>
              <c:strCache>
                <c:ptCount val="1"/>
                <c:pt idx="0">
                  <c:v>Huracan Noel</c:v>
                </c:pt>
              </c:strCache>
            </c:strRef>
          </c:cat>
          <c:val>
            <c:numRef>
              <c:f>'gap example'!$C$8</c:f>
              <c:numCache>
                <c:formatCode>General</c:formatCode>
                <c:ptCount val="1"/>
                <c:pt idx="0">
                  <c:v>18</c:v>
                </c:pt>
              </c:numCache>
            </c:numRef>
          </c:val>
        </c:ser>
        <c:ser>
          <c:idx val="1"/>
          <c:order val="1"/>
          <c:tx>
            <c:v>No aseguradas</c:v>
          </c:tx>
          <c:spPr>
            <a:ln w="25400">
              <a:solidFill>
                <a:srgbClr val="000000"/>
              </a:solidFill>
            </a:ln>
          </c:spPr>
          <c:invertIfNegative val="0"/>
          <c:cat>
            <c:strRef>
              <c:f>'gap example'!$C$1</c:f>
              <c:strCache>
                <c:ptCount val="1"/>
                <c:pt idx="0">
                  <c:v>Huracan Noel</c:v>
                </c:pt>
              </c:strCache>
            </c:strRef>
          </c:cat>
          <c:val>
            <c:numRef>
              <c:f>'gap example'!$C$9</c:f>
              <c:numCache>
                <c:formatCode>_(* #,##0.0_);_(* \(#,##0.0\);_(* "-"??_);_(@_)</c:formatCode>
                <c:ptCount val="1"/>
                <c:pt idx="0">
                  <c:v>242</c:v>
                </c:pt>
              </c:numCache>
            </c:numRef>
          </c:val>
        </c:ser>
        <c:dLbls>
          <c:showLegendKey val="0"/>
          <c:showVal val="0"/>
          <c:showCatName val="0"/>
          <c:showSerName val="0"/>
          <c:showPercent val="0"/>
          <c:showBubbleSize val="0"/>
        </c:dLbls>
        <c:gapWidth val="150"/>
        <c:overlap val="100"/>
        <c:axId val="315105016"/>
        <c:axId val="315105408"/>
      </c:barChart>
      <c:catAx>
        <c:axId val="315105016"/>
        <c:scaling>
          <c:orientation val="minMax"/>
        </c:scaling>
        <c:delete val="1"/>
        <c:axPos val="b"/>
        <c:numFmt formatCode="General" sourceLinked="1"/>
        <c:majorTickMark val="none"/>
        <c:minorTickMark val="none"/>
        <c:tickLblPos val="nextTo"/>
        <c:crossAx val="315105408"/>
        <c:crosses val="autoZero"/>
        <c:auto val="1"/>
        <c:lblAlgn val="ctr"/>
        <c:lblOffset val="100"/>
        <c:noMultiLvlLbl val="0"/>
      </c:catAx>
      <c:valAx>
        <c:axId val="315105408"/>
        <c:scaling>
          <c:orientation val="minMax"/>
        </c:scaling>
        <c:delete val="0"/>
        <c:axPos val="l"/>
        <c:majorGridlines>
          <c:spPr>
            <a:ln>
              <a:solidFill>
                <a:srgbClr val="627D77"/>
              </a:solidFill>
              <a:prstDash val="solid"/>
            </a:ln>
          </c:spPr>
        </c:majorGridlines>
        <c:numFmt formatCode="#,##0" sourceLinked="0"/>
        <c:majorTickMark val="none"/>
        <c:minorTickMark val="none"/>
        <c:tickLblPos val="nextTo"/>
        <c:spPr>
          <a:ln>
            <a:noFill/>
          </a:ln>
        </c:spPr>
        <c:crossAx val="315105016"/>
        <c:crosses val="autoZero"/>
        <c:crossBetween val="between"/>
      </c:valAx>
    </c:plotArea>
    <c:legend>
      <c:legendPos val="t"/>
      <c:overlay val="0"/>
      <c:txPr>
        <a:bodyPr/>
        <a:lstStyle/>
        <a:p>
          <a:pPr>
            <a:defRPr>
              <a:solidFill>
                <a:srgbClr val="283E36"/>
              </a:solidFill>
            </a:defRPr>
          </a:pPr>
          <a:endParaRPr lang="en-US"/>
        </a:p>
      </c:txPr>
    </c:legend>
    <c:plotVisOnly val="1"/>
    <c:dispBlanksAs val="gap"/>
    <c:showDLblsOverMax val="0"/>
  </c:chart>
  <c:spPr>
    <a:ln>
      <a:noFill/>
    </a:ln>
  </c:spPr>
  <c:txPr>
    <a:bodyPr/>
    <a:lstStyle/>
    <a:p>
      <a:pPr>
        <a:defRPr sz="1200">
          <a:solidFill>
            <a:srgbClr val="283E36"/>
          </a:solidFill>
          <a:latin typeface="SwissReSans"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lang="es-ES" sz="1600" noProof="0"/>
            </a:pPr>
            <a:r>
              <a:rPr lang="es-ES" sz="1600" noProof="0" dirty="0"/>
              <a:t>Pérdidas</a:t>
            </a:r>
            <a:r>
              <a:rPr lang="es-ES" sz="1600" baseline="0" noProof="0" dirty="0"/>
              <a:t> económicas en catástrofes naturales en Latinoamérica</a:t>
            </a:r>
          </a:p>
          <a:p>
            <a:pPr algn="l">
              <a:defRPr lang="es-ES" sz="1600" noProof="0"/>
            </a:pPr>
            <a:r>
              <a:rPr lang="es-ES" sz="1200" b="0" baseline="0" noProof="0" dirty="0"/>
              <a:t>Miles de millones de USD </a:t>
            </a:r>
            <a:r>
              <a:rPr lang="es-ES" sz="1200" b="0" baseline="0" noProof="0" dirty="0" smtClean="0"/>
              <a:t>(precios 2016), promedio de 10 años</a:t>
            </a:r>
            <a:endParaRPr lang="es-ES" sz="1200" noProof="0" dirty="0"/>
          </a:p>
        </c:rich>
      </c:tx>
      <c:layout>
        <c:manualLayout>
          <c:xMode val="edge"/>
          <c:yMode val="edge"/>
          <c:x val="1.8956692913385826E-3"/>
          <c:y val="0"/>
        </c:manualLayout>
      </c:layout>
      <c:overlay val="0"/>
    </c:title>
    <c:autoTitleDeleted val="0"/>
    <c:plotArea>
      <c:layout>
        <c:manualLayout>
          <c:layoutTarget val="inner"/>
          <c:xMode val="edge"/>
          <c:yMode val="edge"/>
          <c:x val="5.7772696251029536E-2"/>
          <c:y val="0.28674963299079148"/>
          <c:w val="0.87470646841871724"/>
          <c:h val="0.57701810578762402"/>
        </c:manualLayout>
      </c:layout>
      <c:barChart>
        <c:barDir val="col"/>
        <c:grouping val="stacked"/>
        <c:varyColors val="0"/>
        <c:ser>
          <c:idx val="0"/>
          <c:order val="0"/>
          <c:tx>
            <c:strRef>
              <c:f>summary!$A$9</c:f>
              <c:strCache>
                <c:ptCount val="1"/>
                <c:pt idx="0">
                  <c:v>Aseguradas</c:v>
                </c:pt>
              </c:strCache>
            </c:strRef>
          </c:tx>
          <c:spPr>
            <a:solidFill>
              <a:srgbClr val="627D77"/>
            </a:solidFill>
            <a:ln w="25400" cap="flat" cmpd="sng" algn="ctr">
              <a:solidFill>
                <a:srgbClr val="000000"/>
              </a:solidFill>
              <a:prstDash val="solid"/>
              <a:round/>
              <a:headEnd type="none" w="med" len="med"/>
              <a:tailEnd type="none" w="med" len="med"/>
            </a:ln>
            <a:effectLst/>
          </c:spPr>
          <c:invertIfNegative val="0"/>
          <c:cat>
            <c:numRef>
              <c:f>summary!$K$1:$AU$1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extLst/>
            </c:numRef>
          </c:cat>
          <c:val>
            <c:numRef>
              <c:f>summary!$K$9:$AU$9</c:f>
              <c:numCache>
                <c:formatCode>#,##0.0</c:formatCode>
                <c:ptCount val="26"/>
                <c:pt idx="0">
                  <c:v>0.63161199999999995</c:v>
                </c:pt>
                <c:pt idx="1">
                  <c:v>0.63179299999999994</c:v>
                </c:pt>
                <c:pt idx="2">
                  <c:v>0.57537799999999995</c:v>
                </c:pt>
                <c:pt idx="3">
                  <c:v>0.57845400000000002</c:v>
                </c:pt>
                <c:pt idx="4">
                  <c:v>0.61132200000000003</c:v>
                </c:pt>
                <c:pt idx="5">
                  <c:v>0.55146399999999995</c:v>
                </c:pt>
                <c:pt idx="6">
                  <c:v>0.50202400000000003</c:v>
                </c:pt>
                <c:pt idx="7">
                  <c:v>0.36105000000000004</c:v>
                </c:pt>
                <c:pt idx="8">
                  <c:v>0.20054900000000001</c:v>
                </c:pt>
                <c:pt idx="9">
                  <c:v>0.28540599999999999</c:v>
                </c:pt>
                <c:pt idx="10">
                  <c:v>0.29460500000000001</c:v>
                </c:pt>
                <c:pt idx="11">
                  <c:v>0.35783900000000002</c:v>
                </c:pt>
                <c:pt idx="12">
                  <c:v>0.45516899999999999</c:v>
                </c:pt>
                <c:pt idx="13">
                  <c:v>0.52272999999999992</c:v>
                </c:pt>
                <c:pt idx="14">
                  <c:v>0.50022199999999994</c:v>
                </c:pt>
                <c:pt idx="15">
                  <c:v>0.46513900000000002</c:v>
                </c:pt>
                <c:pt idx="16">
                  <c:v>0.46509699999999998</c:v>
                </c:pt>
                <c:pt idx="17">
                  <c:v>0.57107700000000006</c:v>
                </c:pt>
                <c:pt idx="18">
                  <c:v>0.55118699999999998</c:v>
                </c:pt>
                <c:pt idx="19">
                  <c:v>0.46814900000000004</c:v>
                </c:pt>
                <c:pt idx="20">
                  <c:v>1.4521749999999998</c:v>
                </c:pt>
                <c:pt idx="21">
                  <c:v>1.4465289999999997</c:v>
                </c:pt>
                <c:pt idx="22">
                  <c:v>1.3611489999999997</c:v>
                </c:pt>
                <c:pt idx="23">
                  <c:v>1.3135439999999998</c:v>
                </c:pt>
                <c:pt idx="24">
                  <c:v>1.5067169999999999</c:v>
                </c:pt>
                <c:pt idx="25">
                  <c:v>1.5803659999999997</c:v>
                </c:pt>
              </c:numCache>
              <c:extLst/>
            </c:numRef>
          </c:val>
        </c:ser>
        <c:ser>
          <c:idx val="1"/>
          <c:order val="1"/>
          <c:tx>
            <c:strRef>
              <c:f>summary!$A$10</c:f>
              <c:strCache>
                <c:ptCount val="1"/>
                <c:pt idx="0">
                  <c:v>No aseguradas</c:v>
                </c:pt>
              </c:strCache>
            </c:strRef>
          </c:tx>
          <c:spPr>
            <a:solidFill>
              <a:srgbClr val="A1B1AD"/>
            </a:solidFill>
            <a:ln w="25400" cap="flat" cmpd="sng" algn="ctr">
              <a:solidFill>
                <a:srgbClr val="000000"/>
              </a:solidFill>
              <a:prstDash val="solid"/>
              <a:round/>
              <a:headEnd type="none" w="med" len="med"/>
              <a:tailEnd type="none" w="med" len="med"/>
            </a:ln>
            <a:effectLst/>
          </c:spPr>
          <c:invertIfNegative val="0"/>
          <c:cat>
            <c:numRef>
              <c:f>summary!$K$1:$AU$1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extLst/>
            </c:numRef>
          </c:cat>
          <c:val>
            <c:numRef>
              <c:f>summary!$K$10:$AU$10</c:f>
              <c:numCache>
                <c:formatCode>#,##0.0</c:formatCode>
                <c:ptCount val="26"/>
                <c:pt idx="0">
                  <c:v>2.7480380000000002</c:v>
                </c:pt>
                <c:pt idx="1">
                  <c:v>2.8189070000000003</c:v>
                </c:pt>
                <c:pt idx="2">
                  <c:v>2.9364600000000003</c:v>
                </c:pt>
                <c:pt idx="3">
                  <c:v>3.1314320000000002</c:v>
                </c:pt>
                <c:pt idx="4">
                  <c:v>3.3181420000000004</c:v>
                </c:pt>
                <c:pt idx="5">
                  <c:v>2.3532450000000003</c:v>
                </c:pt>
                <c:pt idx="6">
                  <c:v>2.1547540000000005</c:v>
                </c:pt>
                <c:pt idx="7">
                  <c:v>2.0437980000000002</c:v>
                </c:pt>
                <c:pt idx="8">
                  <c:v>2.3253089999999998</c:v>
                </c:pt>
                <c:pt idx="9">
                  <c:v>3.3069490000000004</c:v>
                </c:pt>
                <c:pt idx="10">
                  <c:v>3.4593440000000002</c:v>
                </c:pt>
                <c:pt idx="11">
                  <c:v>3.7256909999999999</c:v>
                </c:pt>
                <c:pt idx="12">
                  <c:v>3.8172310000000005</c:v>
                </c:pt>
                <c:pt idx="13">
                  <c:v>3.6010590000000002</c:v>
                </c:pt>
                <c:pt idx="14">
                  <c:v>3.4903269999999997</c:v>
                </c:pt>
                <c:pt idx="15">
                  <c:v>3.7759990000000001</c:v>
                </c:pt>
                <c:pt idx="16">
                  <c:v>3.6894130000000005</c:v>
                </c:pt>
                <c:pt idx="17">
                  <c:v>4.6636030000000002</c:v>
                </c:pt>
                <c:pt idx="18">
                  <c:v>4.1131259999999994</c:v>
                </c:pt>
                <c:pt idx="19">
                  <c:v>3.2472589999999997</c:v>
                </c:pt>
                <c:pt idx="20">
                  <c:v>7.1789170000000002</c:v>
                </c:pt>
                <c:pt idx="21">
                  <c:v>7.4226410000000014</c:v>
                </c:pt>
                <c:pt idx="22">
                  <c:v>7.5329900000000007</c:v>
                </c:pt>
                <c:pt idx="23">
                  <c:v>8.0574699999999986</c:v>
                </c:pt>
                <c:pt idx="24">
                  <c:v>8.5753609999999991</c:v>
                </c:pt>
                <c:pt idx="25">
                  <c:v>8.3977959999999996</c:v>
                </c:pt>
              </c:numCache>
              <c:extLst/>
            </c:numRef>
          </c:val>
        </c:ser>
        <c:dLbls>
          <c:showLegendKey val="0"/>
          <c:showVal val="0"/>
          <c:showCatName val="0"/>
          <c:showSerName val="0"/>
          <c:showPercent val="0"/>
          <c:showBubbleSize val="0"/>
        </c:dLbls>
        <c:gapWidth val="0"/>
        <c:overlap val="100"/>
        <c:axId val="315106584"/>
        <c:axId val="315106976"/>
      </c:barChart>
      <c:lineChart>
        <c:grouping val="standard"/>
        <c:varyColors val="0"/>
        <c:ser>
          <c:idx val="2"/>
          <c:order val="2"/>
          <c:tx>
            <c:strRef>
              <c:f>summary!$A$11</c:f>
              <c:strCache>
                <c:ptCount val="1"/>
                <c:pt idx="0">
                  <c:v>% no asegurado (eje derecho)</c:v>
                </c:pt>
              </c:strCache>
            </c:strRef>
          </c:tx>
          <c:marker>
            <c:symbol val="none"/>
          </c:marker>
          <c:cat>
            <c:strLit>
              <c:ptCount val="26"/>
              <c:pt idx="0">
                <c:v>1200.0%</c:v>
              </c:pt>
              <c:pt idx="1">
                <c:v>1300.0%</c:v>
              </c:pt>
              <c:pt idx="2">
                <c:v>1400.0%</c:v>
              </c:pt>
              <c:pt idx="3">
                <c:v>1500.0%</c:v>
              </c:pt>
              <c:pt idx="4">
                <c:v>1600.0%</c:v>
              </c:pt>
              <c:pt idx="5">
                <c:v>1700.0%</c:v>
              </c:pt>
              <c:pt idx="6">
                <c:v>1800.0%</c:v>
              </c:pt>
              <c:pt idx="7">
                <c:v>1900.0%</c:v>
              </c:pt>
              <c:pt idx="8">
                <c:v>2000.0%</c:v>
              </c:pt>
              <c:pt idx="9">
                <c:v>2100.0%</c:v>
              </c:pt>
              <c:pt idx="10">
                <c:v>2200.0%</c:v>
              </c:pt>
              <c:pt idx="11">
                <c:v>2300.0%</c:v>
              </c:pt>
              <c:pt idx="12">
                <c:v>2400.0%</c:v>
              </c:pt>
              <c:pt idx="13">
                <c:v>2500.0%</c:v>
              </c:pt>
              <c:pt idx="14">
                <c:v>2600.0%</c:v>
              </c:pt>
              <c:pt idx="15">
                <c:v>2700.0%</c:v>
              </c:pt>
              <c:pt idx="16">
                <c:v>2800.0%</c:v>
              </c:pt>
              <c:pt idx="17">
                <c:v>2900.0%</c:v>
              </c:pt>
              <c:pt idx="18">
                <c:v>3000.0%</c:v>
              </c:pt>
              <c:pt idx="19">
                <c:v>3100.0%</c:v>
              </c:pt>
              <c:pt idx="20">
                <c:v>3200.0%</c:v>
              </c:pt>
              <c:pt idx="21">
                <c:v>3300.0%</c:v>
              </c:pt>
              <c:pt idx="22">
                <c:v>3400.0%</c:v>
              </c:pt>
              <c:pt idx="23">
                <c:v>3500.0%</c:v>
              </c:pt>
              <c:pt idx="24">
                <c:v>3600.0%</c:v>
              </c:pt>
              <c:pt idx="25">
                <c:v>3700.0%</c:v>
              </c:pt>
              <c:extLst>
                <c:ext xmlns:c15="http://schemas.microsoft.com/office/drawing/2012/chart" uri="{02D57815-91ED-43cb-92C2-25804820EDAC}">
                  <c15:autoCat val="1"/>
                </c:ext>
              </c:extLst>
            </c:strLit>
          </c:cat>
          <c:val>
            <c:numRef>
              <c:f>summary!$K$11:$AU$11</c:f>
              <c:numCache>
                <c:formatCode>0.0%</c:formatCode>
                <c:ptCount val="26"/>
                <c:pt idx="0">
                  <c:v>0.81311319219445799</c:v>
                </c:pt>
                <c:pt idx="1">
                  <c:v>0.8169087431535631</c:v>
                </c:pt>
                <c:pt idx="2">
                  <c:v>0.83616043792452832</c:v>
                </c:pt>
                <c:pt idx="3">
                  <c:v>0.84407768864056743</c:v>
                </c:pt>
                <c:pt idx="4">
                  <c:v>0.84442611002416623</c:v>
                </c:pt>
                <c:pt idx="5">
                  <c:v>0.81014827991375382</c:v>
                </c:pt>
                <c:pt idx="6">
                  <c:v>0.81104029015597101</c:v>
                </c:pt>
                <c:pt idx="7">
                  <c:v>0.84986577114229256</c:v>
                </c:pt>
                <c:pt idx="8">
                  <c:v>0.92060163318761368</c:v>
                </c:pt>
                <c:pt idx="9">
                  <c:v>0.92055183855715828</c:v>
                </c:pt>
                <c:pt idx="10">
                  <c:v>0.92152130995919235</c:v>
                </c:pt>
                <c:pt idx="11">
                  <c:v>0.91237017972195611</c:v>
                </c:pt>
                <c:pt idx="12">
                  <c:v>0.89346292481977374</c:v>
                </c:pt>
                <c:pt idx="13">
                  <c:v>0.87324036220087886</c:v>
                </c:pt>
                <c:pt idx="14">
                  <c:v>0.87464832533067483</c:v>
                </c:pt>
                <c:pt idx="15">
                  <c:v>0.89032684152225172</c:v>
                </c:pt>
                <c:pt idx="16">
                  <c:v>0.88805009495704679</c:v>
                </c:pt>
                <c:pt idx="17">
                  <c:v>0.89090507920254913</c:v>
                </c:pt>
                <c:pt idx="18">
                  <c:v>0.88182889956141441</c:v>
                </c:pt>
                <c:pt idx="19">
                  <c:v>0.87399795661741586</c:v>
                </c:pt>
                <c:pt idx="20">
                  <c:v>0.83175072169315301</c:v>
                </c:pt>
                <c:pt idx="21">
                  <c:v>0.83690367869823235</c:v>
                </c:pt>
                <c:pt idx="22">
                  <c:v>0.84696112799676293</c:v>
                </c:pt>
                <c:pt idx="23">
                  <c:v>0.8598290430469957</c:v>
                </c:pt>
                <c:pt idx="24">
                  <c:v>0.85055491536566175</c:v>
                </c:pt>
                <c:pt idx="25">
                  <c:v>0.84161752434967485</c:v>
                </c:pt>
              </c:numCache>
              <c:extLst/>
            </c:numRef>
          </c:val>
          <c:smooth val="0"/>
        </c:ser>
        <c:dLbls>
          <c:showLegendKey val="0"/>
          <c:showVal val="0"/>
          <c:showCatName val="0"/>
          <c:showSerName val="0"/>
          <c:showPercent val="0"/>
          <c:showBubbleSize val="0"/>
        </c:dLbls>
        <c:marker val="1"/>
        <c:smooth val="0"/>
        <c:axId val="315744360"/>
        <c:axId val="315743968"/>
      </c:lineChart>
      <c:catAx>
        <c:axId val="315106584"/>
        <c:scaling>
          <c:orientation val="minMax"/>
        </c:scaling>
        <c:delete val="0"/>
        <c:axPos val="b"/>
        <c:numFmt formatCode="General" sourceLinked="1"/>
        <c:majorTickMark val="none"/>
        <c:minorTickMark val="none"/>
        <c:tickLblPos val="nextTo"/>
        <c:spPr>
          <a:ln>
            <a:solidFill>
              <a:srgbClr val="627D77"/>
            </a:solidFill>
            <a:prstDash val="solid"/>
          </a:ln>
        </c:spPr>
        <c:txPr>
          <a:bodyPr/>
          <a:lstStyle/>
          <a:p>
            <a:pPr>
              <a:defRPr sz="1400"/>
            </a:pPr>
            <a:endParaRPr lang="en-US"/>
          </a:p>
        </c:txPr>
        <c:crossAx val="315106976"/>
        <c:crosses val="autoZero"/>
        <c:auto val="1"/>
        <c:lblAlgn val="ctr"/>
        <c:lblOffset val="100"/>
        <c:noMultiLvlLbl val="0"/>
      </c:catAx>
      <c:valAx>
        <c:axId val="315106976"/>
        <c:scaling>
          <c:orientation val="minMax"/>
        </c:scaling>
        <c:delete val="0"/>
        <c:axPos val="l"/>
        <c:majorGridlines>
          <c:spPr>
            <a:ln>
              <a:solidFill>
                <a:srgbClr val="627D77"/>
              </a:solidFill>
              <a:prstDash val="solid"/>
            </a:ln>
          </c:spPr>
        </c:majorGridlines>
        <c:numFmt formatCode="#,##0" sourceLinked="0"/>
        <c:majorTickMark val="none"/>
        <c:minorTickMark val="none"/>
        <c:tickLblPos val="nextTo"/>
        <c:spPr>
          <a:ln>
            <a:noFill/>
          </a:ln>
        </c:spPr>
        <c:txPr>
          <a:bodyPr/>
          <a:lstStyle/>
          <a:p>
            <a:pPr>
              <a:defRPr sz="1400"/>
            </a:pPr>
            <a:endParaRPr lang="en-US"/>
          </a:p>
        </c:txPr>
        <c:crossAx val="315106584"/>
        <c:crosses val="autoZero"/>
        <c:crossBetween val="between"/>
      </c:valAx>
      <c:valAx>
        <c:axId val="315743968"/>
        <c:scaling>
          <c:orientation val="minMax"/>
          <c:max val="0.95000000000000007"/>
          <c:min val="0.8"/>
        </c:scaling>
        <c:delete val="0"/>
        <c:axPos val="r"/>
        <c:numFmt formatCode="0%" sourceLinked="0"/>
        <c:majorTickMark val="out"/>
        <c:minorTickMark val="none"/>
        <c:tickLblPos val="nextTo"/>
        <c:spPr>
          <a:ln>
            <a:noFill/>
          </a:ln>
        </c:spPr>
        <c:txPr>
          <a:bodyPr/>
          <a:lstStyle/>
          <a:p>
            <a:pPr>
              <a:defRPr sz="1400"/>
            </a:pPr>
            <a:endParaRPr lang="en-US"/>
          </a:p>
        </c:txPr>
        <c:crossAx val="315744360"/>
        <c:crosses val="max"/>
        <c:crossBetween val="between"/>
        <c:majorUnit val="3.0000000000000006E-2"/>
      </c:valAx>
      <c:catAx>
        <c:axId val="315744360"/>
        <c:scaling>
          <c:orientation val="minMax"/>
        </c:scaling>
        <c:delete val="1"/>
        <c:axPos val="b"/>
        <c:numFmt formatCode="General" sourceLinked="1"/>
        <c:majorTickMark val="out"/>
        <c:minorTickMark val="none"/>
        <c:tickLblPos val="nextTo"/>
        <c:crossAx val="315743968"/>
        <c:crosses val="autoZero"/>
        <c:auto val="1"/>
        <c:lblAlgn val="ctr"/>
        <c:lblOffset val="100"/>
        <c:noMultiLvlLbl val="0"/>
      </c:catAx>
    </c:plotArea>
    <c:legend>
      <c:legendPos val="t"/>
      <c:layout>
        <c:manualLayout>
          <c:xMode val="edge"/>
          <c:yMode val="edge"/>
          <c:x val="0.14047608739013603"/>
          <c:y val="0.15419191245162148"/>
          <c:w val="0.71904770008636709"/>
          <c:h val="5.2002004583542677E-2"/>
        </c:manualLayout>
      </c:layout>
      <c:overlay val="0"/>
      <c:txPr>
        <a:bodyPr/>
        <a:lstStyle/>
        <a:p>
          <a:pPr>
            <a:defRPr sz="1400">
              <a:solidFill>
                <a:srgbClr val="283E36"/>
              </a:solidFill>
            </a:defRPr>
          </a:pPr>
          <a:endParaRPr lang="en-US"/>
        </a:p>
      </c:txPr>
    </c:legend>
    <c:plotVisOnly val="1"/>
    <c:dispBlanksAs val="gap"/>
    <c:showDLblsOverMax val="0"/>
  </c:chart>
  <c:spPr>
    <a:ln>
      <a:noFill/>
    </a:ln>
  </c:spPr>
  <c:txPr>
    <a:bodyPr/>
    <a:lstStyle/>
    <a:p>
      <a:pPr>
        <a:defRPr sz="1200">
          <a:solidFill>
            <a:srgbClr val="283E36"/>
          </a:solidFill>
          <a:latin typeface="SwissReSans"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lang="es-ES" sz="1600" noProof="0"/>
            </a:pPr>
            <a:r>
              <a:rPr lang="es-ES" sz="1600" noProof="0" dirty="0"/>
              <a:t>Pérdidas</a:t>
            </a:r>
            <a:r>
              <a:rPr lang="es-ES" sz="1600" baseline="0" noProof="0" dirty="0"/>
              <a:t> económicas como % del </a:t>
            </a:r>
            <a:r>
              <a:rPr lang="es-ES" sz="1600" baseline="0" noProof="0" dirty="0" smtClean="0"/>
              <a:t>PIB en Latinoamérica</a:t>
            </a:r>
          </a:p>
          <a:p>
            <a:pPr algn="l">
              <a:defRPr lang="es-ES" sz="1600" noProof="0"/>
            </a:pPr>
            <a:r>
              <a:rPr lang="es-ES" sz="1200" b="0" baseline="0" noProof="0" dirty="0" smtClean="0"/>
              <a:t>Promedio de los últimos 10 a</a:t>
            </a:r>
            <a:r>
              <a:rPr lang="es-ES" sz="1200" b="0" i="0" u="none" strike="noStrike" baseline="0" noProof="0" dirty="0" smtClean="0">
                <a:effectLst/>
              </a:rPr>
              <a:t>ñ</a:t>
            </a:r>
            <a:r>
              <a:rPr lang="es-ES" sz="1200" b="0" baseline="0" noProof="0" dirty="0" smtClean="0"/>
              <a:t>os </a:t>
            </a:r>
            <a:endParaRPr lang="es-ES" sz="1200" b="0" baseline="0" noProof="0" dirty="0"/>
          </a:p>
        </c:rich>
      </c:tx>
      <c:layout>
        <c:manualLayout>
          <c:xMode val="edge"/>
          <c:yMode val="edge"/>
          <c:x val="1.8956692913385826E-3"/>
          <c:y val="0"/>
        </c:manualLayout>
      </c:layout>
      <c:overlay val="0"/>
    </c:title>
    <c:autoTitleDeleted val="0"/>
    <c:plotArea>
      <c:layout>
        <c:manualLayout>
          <c:layoutTarget val="inner"/>
          <c:xMode val="edge"/>
          <c:yMode val="edge"/>
          <c:x val="5.7772696251029536E-2"/>
          <c:y val="0.15209360494684587"/>
          <c:w val="0.87470646841871724"/>
          <c:h val="0.7116741283119985"/>
        </c:manualLayout>
      </c:layout>
      <c:lineChart>
        <c:grouping val="standard"/>
        <c:varyColors val="0"/>
        <c:ser>
          <c:idx val="0"/>
          <c:order val="0"/>
          <c:tx>
            <c:strRef>
              <c:f>series!$A$28</c:f>
              <c:strCache>
                <c:ptCount val="1"/>
                <c:pt idx="0">
                  <c:v>Latin America</c:v>
                </c:pt>
              </c:strCache>
            </c:strRef>
          </c:tx>
          <c:spPr>
            <a:ln w="28575">
              <a:solidFill>
                <a:srgbClr val="627D77"/>
              </a:solidFill>
              <a:prstDash val="solid"/>
            </a:ln>
          </c:spPr>
          <c:marker>
            <c:symbol val="none"/>
          </c:marker>
          <c:cat>
            <c:strLit>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extLst>
                <c:ext xmlns:c15="http://schemas.microsoft.com/office/drawing/2012/chart" uri="{02D57815-91ED-43cb-92C2-25804820EDAC}">
                  <c15:autoCat val="1"/>
                </c:ext>
              </c:extLst>
            </c:strLit>
          </c:cat>
          <c:val>
            <c:numRef>
              <c:f>series!$P$30:$AZ$30</c:f>
              <c:numCache>
                <c:formatCode>0.00%</c:formatCode>
                <c:ptCount val="26"/>
                <c:pt idx="0">
                  <c:v>2.6971605056502587E-3</c:v>
                </c:pt>
                <c:pt idx="1">
                  <c:v>2.5763778398803609E-3</c:v>
                </c:pt>
                <c:pt idx="2">
                  <c:v>2.4150236252744712E-3</c:v>
                </c:pt>
                <c:pt idx="3">
                  <c:v>2.2725725147492038E-3</c:v>
                </c:pt>
                <c:pt idx="4">
                  <c:v>2.1252925380157448E-3</c:v>
                </c:pt>
                <c:pt idx="5">
                  <c:v>1.4725326144153334E-3</c:v>
                </c:pt>
                <c:pt idx="6">
                  <c:v>1.2461283305175454E-3</c:v>
                </c:pt>
                <c:pt idx="7">
                  <c:v>1.0352257279108471E-3</c:v>
                </c:pt>
                <c:pt idx="8">
                  <c:v>1.0812336345062197E-3</c:v>
                </c:pt>
                <c:pt idx="9">
                  <c:v>1.6953331505398621E-3</c:v>
                </c:pt>
                <c:pt idx="10">
                  <c:v>1.6254942799490781E-3</c:v>
                </c:pt>
                <c:pt idx="11">
                  <c:v>1.8110635723659501E-3</c:v>
                </c:pt>
                <c:pt idx="12">
                  <c:v>2.1316074517452148E-3</c:v>
                </c:pt>
                <c:pt idx="13">
                  <c:v>1.9813972640519918E-3</c:v>
                </c:pt>
                <c:pt idx="14">
                  <c:v>1.6763047228743791E-3</c:v>
                </c:pt>
                <c:pt idx="15">
                  <c:v>1.4736565960230983E-3</c:v>
                </c:pt>
                <c:pt idx="16">
                  <c:v>1.236050028591677E-3</c:v>
                </c:pt>
                <c:pt idx="17">
                  <c:v>1.3234472814832212E-3</c:v>
                </c:pt>
                <c:pt idx="18">
                  <c:v>1.0190076745965806E-3</c:v>
                </c:pt>
                <c:pt idx="19">
                  <c:v>8.7330664105561898E-4</c:v>
                </c:pt>
                <c:pt idx="20">
                  <c:v>1.6423588977379417E-3</c:v>
                </c:pt>
                <c:pt idx="21">
                  <c:v>1.4597443183969028E-3</c:v>
                </c:pt>
                <c:pt idx="22">
                  <c:v>1.4560862767568452E-3</c:v>
                </c:pt>
                <c:pt idx="23">
                  <c:v>1.5029693664795507E-3</c:v>
                </c:pt>
                <c:pt idx="24">
                  <c:v>1.6280303907420335E-3</c:v>
                </c:pt>
                <c:pt idx="25">
                  <c:v>1.8741003647280428E-3</c:v>
                </c:pt>
              </c:numCache>
            </c:numRef>
          </c:val>
          <c:smooth val="1"/>
        </c:ser>
        <c:dLbls>
          <c:showLegendKey val="0"/>
          <c:showVal val="0"/>
          <c:showCatName val="0"/>
          <c:showSerName val="0"/>
          <c:showPercent val="0"/>
          <c:showBubbleSize val="0"/>
        </c:dLbls>
        <c:smooth val="0"/>
        <c:axId val="315745144"/>
        <c:axId val="315745536"/>
      </c:lineChart>
      <c:catAx>
        <c:axId val="315745144"/>
        <c:scaling>
          <c:orientation val="minMax"/>
        </c:scaling>
        <c:delete val="0"/>
        <c:axPos val="b"/>
        <c:numFmt formatCode="General" sourceLinked="1"/>
        <c:majorTickMark val="none"/>
        <c:minorTickMark val="none"/>
        <c:tickLblPos val="nextTo"/>
        <c:spPr>
          <a:ln>
            <a:solidFill>
              <a:srgbClr val="627D77"/>
            </a:solidFill>
            <a:prstDash val="solid"/>
          </a:ln>
        </c:spPr>
        <c:txPr>
          <a:bodyPr/>
          <a:lstStyle/>
          <a:p>
            <a:pPr>
              <a:defRPr sz="1400"/>
            </a:pPr>
            <a:endParaRPr lang="en-US"/>
          </a:p>
        </c:txPr>
        <c:crossAx val="315745536"/>
        <c:crosses val="autoZero"/>
        <c:auto val="1"/>
        <c:lblAlgn val="ctr"/>
        <c:lblOffset val="100"/>
        <c:tickLblSkip val="5"/>
        <c:noMultiLvlLbl val="0"/>
      </c:catAx>
      <c:valAx>
        <c:axId val="315745536"/>
        <c:scaling>
          <c:orientation val="minMax"/>
          <c:min val="0"/>
        </c:scaling>
        <c:delete val="0"/>
        <c:axPos val="l"/>
        <c:majorGridlines>
          <c:spPr>
            <a:ln>
              <a:solidFill>
                <a:srgbClr val="627D77"/>
              </a:solidFill>
              <a:prstDash val="solid"/>
            </a:ln>
          </c:spPr>
        </c:majorGridlines>
        <c:numFmt formatCode="0.00%" sourceLinked="0"/>
        <c:majorTickMark val="none"/>
        <c:minorTickMark val="none"/>
        <c:tickLblPos val="nextTo"/>
        <c:spPr>
          <a:ln>
            <a:noFill/>
          </a:ln>
        </c:spPr>
        <c:txPr>
          <a:bodyPr/>
          <a:lstStyle/>
          <a:p>
            <a:pPr>
              <a:defRPr sz="1400"/>
            </a:pPr>
            <a:endParaRPr lang="en-US"/>
          </a:p>
        </c:txPr>
        <c:crossAx val="315745144"/>
        <c:crosses val="autoZero"/>
        <c:crossBetween val="between"/>
      </c:valAx>
    </c:plotArea>
    <c:plotVisOnly val="1"/>
    <c:dispBlanksAs val="gap"/>
    <c:showDLblsOverMax val="0"/>
  </c:chart>
  <c:spPr>
    <a:ln>
      <a:noFill/>
    </a:ln>
  </c:spPr>
  <c:txPr>
    <a:bodyPr/>
    <a:lstStyle/>
    <a:p>
      <a:pPr>
        <a:defRPr sz="1200">
          <a:solidFill>
            <a:srgbClr val="283E36"/>
          </a:solidFill>
          <a:latin typeface="SwissReSans"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'[Worksheet in XV Congreso COPAPROSE Rep Dom - Swiss Re Institute.pptx]Sheet1'!$A$9</c:f>
              <c:strCache>
                <c:ptCount val="1"/>
                <c:pt idx="0">
                  <c:v>Total</c:v>
                </c:pt>
              </c:strCache>
            </c:strRef>
          </c:tx>
          <c:dPt>
            <c:idx val="0"/>
            <c:bubble3D val="0"/>
            <c:spPr>
              <a:solidFill>
                <a:srgbClr val="627D77"/>
              </a:solidFill>
              <a:ln w="9525" cap="flat" cmpd="sng" algn="ctr">
                <a:solidFill>
                  <a:srgbClr val="FFFFFF"/>
                </a:solidFill>
                <a:prstDash val="solid"/>
                <a:round/>
                <a:headEnd type="none" w="med" len="med"/>
                <a:tailEnd type="none" w="med" len="med"/>
              </a:ln>
              <a:effectLst/>
            </c:spPr>
          </c:dPt>
          <c:dPt>
            <c:idx val="1"/>
            <c:bubble3D val="0"/>
            <c:spPr>
              <a:solidFill>
                <a:srgbClr val="A1B1AD"/>
              </a:solidFill>
              <a:ln w="9525" cap="flat" cmpd="sng" algn="ctr">
                <a:solidFill>
                  <a:srgbClr val="FFFFFF"/>
                </a:solidFill>
                <a:prstDash val="solid"/>
                <a:round/>
                <a:headEnd type="none" w="med" len="med"/>
                <a:tailEnd type="none" w="med" len="med"/>
              </a:ln>
              <a:effectLst/>
            </c:spPr>
          </c:dPt>
          <c:dPt>
            <c:idx val="2"/>
            <c:bubble3D val="0"/>
            <c:spPr>
              <a:solidFill>
                <a:srgbClr val="E00034"/>
              </a:solidFill>
              <a:ln w="9525" cap="flat" cmpd="sng" algn="ctr">
                <a:solidFill>
                  <a:srgbClr val="FFFFFF"/>
                </a:solidFill>
                <a:prstDash val="solid"/>
                <a:round/>
                <a:headEnd type="none" w="med" len="med"/>
                <a:tailEnd type="none" w="med" len="med"/>
              </a:ln>
              <a:effectLst/>
            </c:spPr>
          </c:dPt>
          <c:dPt>
            <c:idx val="3"/>
            <c:bubble3D val="0"/>
            <c:spPr>
              <a:solidFill>
                <a:srgbClr val="EC6685"/>
              </a:solidFill>
              <a:ln w="9525" cap="flat" cmpd="sng" algn="ctr">
                <a:solidFill>
                  <a:srgbClr val="FFFFFF"/>
                </a:solidFill>
                <a:prstDash val="solid"/>
                <a:round/>
                <a:headEnd type="none" w="med" len="med"/>
                <a:tailEnd type="none" w="med" len="med"/>
              </a:ln>
              <a:effectLst/>
            </c:spPr>
          </c:dPt>
          <c:dPt>
            <c:idx val="4"/>
            <c:bubble3D val="0"/>
            <c:spPr>
              <a:solidFill>
                <a:srgbClr val="FFA02F"/>
              </a:solidFill>
              <a:ln w="9525" cap="flat" cmpd="sng" algn="ctr">
                <a:solidFill>
                  <a:srgbClr val="FFFFFF"/>
                </a:solidFill>
                <a:prstDash val="solid"/>
                <a:round/>
                <a:headEnd type="none" w="med" len="med"/>
                <a:tailEnd type="none" w="med" len="med"/>
              </a:ln>
              <a:effectLst/>
            </c:spPr>
          </c:dPt>
          <c:dPt>
            <c:idx val="5"/>
            <c:bubble3D val="0"/>
            <c:spPr>
              <a:solidFill>
                <a:srgbClr val="FFC682"/>
              </a:solidFill>
              <a:ln>
                <a:solidFill>
                  <a:srgbClr val="FFFFFF"/>
                </a:solidFill>
                <a:prstDash val="solid"/>
              </a:ln>
            </c:spPr>
          </c:dPt>
          <c:dPt>
            <c:idx val="6"/>
            <c:bubble3D val="0"/>
            <c:spPr>
              <a:solidFill>
                <a:srgbClr val="0F4DBC"/>
              </a:solidFill>
              <a:ln>
                <a:solidFill>
                  <a:srgbClr val="FFFFFF"/>
                </a:solidFill>
                <a:prstDash val="solid"/>
              </a:ln>
            </c:spPr>
          </c:dPt>
          <c:dPt>
            <c:idx val="7"/>
            <c:bubble3D val="0"/>
            <c:spPr>
              <a:solidFill>
                <a:srgbClr val="6F94D7"/>
              </a:solidFill>
              <a:ln>
                <a:solidFill>
                  <a:srgbClr val="FFFFFF"/>
                </a:solidFill>
                <a:prstDash val="solid"/>
              </a:ln>
            </c:spPr>
          </c:dPt>
          <c:dPt>
            <c:idx val="8"/>
            <c:bubble3D val="0"/>
            <c:spPr>
              <a:solidFill>
                <a:srgbClr val="00A9E0"/>
              </a:solidFill>
              <a:ln>
                <a:solidFill>
                  <a:srgbClr val="FFFFFF"/>
                </a:solidFill>
                <a:prstDash val="solid"/>
              </a:ln>
            </c:spPr>
          </c:dPt>
          <c:dPt>
            <c:idx val="9"/>
            <c:bubble3D val="0"/>
            <c:spPr>
              <a:solidFill>
                <a:srgbClr val="66CBEC"/>
              </a:solidFill>
              <a:ln>
                <a:solidFill>
                  <a:srgbClr val="FFFFFF"/>
                </a:solidFill>
                <a:prstDash val="solid"/>
              </a:ln>
            </c:spPr>
          </c:dPt>
          <c:dPt>
            <c:idx val="10"/>
            <c:bubble3D val="0"/>
            <c:spPr>
              <a:solidFill>
                <a:srgbClr val="007934"/>
              </a:solidFill>
              <a:ln>
                <a:solidFill>
                  <a:srgbClr val="FFFFFF"/>
                </a:solidFill>
                <a:prstDash val="solid"/>
              </a:ln>
            </c:spPr>
          </c:dPt>
          <c:dPt>
            <c:idx val="11"/>
            <c:bubble3D val="0"/>
            <c:spPr>
              <a:solidFill>
                <a:srgbClr val="66AF85"/>
              </a:solidFill>
              <a:ln>
                <a:solidFill>
                  <a:srgbClr val="FFFFFF"/>
                </a:solidFill>
                <a:prstDash val="solid"/>
              </a:ln>
            </c:spPr>
          </c:dPt>
          <c:dPt>
            <c:idx val="12"/>
            <c:bubble3D val="0"/>
            <c:spPr>
              <a:solidFill>
                <a:srgbClr val="C9DD03"/>
              </a:solidFill>
              <a:ln>
                <a:solidFill>
                  <a:srgbClr val="FFFFFF"/>
                </a:solidFill>
                <a:prstDash val="solid"/>
              </a:ln>
            </c:spPr>
          </c:dPt>
          <c:dPt>
            <c:idx val="13"/>
            <c:bubble3D val="0"/>
            <c:spPr>
              <a:solidFill>
                <a:srgbClr val="DFEB68"/>
              </a:solidFill>
              <a:ln>
                <a:solidFill>
                  <a:srgbClr val="FFFFFF"/>
                </a:solidFill>
                <a:prstDash val="solid"/>
              </a:ln>
            </c:spPr>
          </c:dPt>
          <c:dPt>
            <c:idx val="14"/>
            <c:bubble3D val="0"/>
            <c:spPr>
              <a:solidFill>
                <a:srgbClr val="761092"/>
              </a:solidFill>
              <a:ln>
                <a:solidFill>
                  <a:srgbClr val="FFFFFF"/>
                </a:solidFill>
                <a:prstDash val="solid"/>
              </a:ln>
            </c:spPr>
          </c:dPt>
          <c:dPt>
            <c:idx val="15"/>
            <c:bubble3D val="0"/>
            <c:spPr>
              <a:solidFill>
                <a:srgbClr val="AD70BE"/>
              </a:solidFill>
              <a:ln>
                <a:solidFill>
                  <a:srgbClr val="FFFFFF"/>
                </a:solidFill>
                <a:prstDash val="solid"/>
              </a:ln>
            </c:spPr>
          </c:dPt>
          <c:dPt>
            <c:idx val="16"/>
            <c:bubble3D val="0"/>
            <c:spPr>
              <a:solidFill>
                <a:srgbClr val="E0119D"/>
              </a:solidFill>
              <a:ln>
                <a:solidFill>
                  <a:srgbClr val="FFFFFF"/>
                </a:solidFill>
                <a:prstDash val="solid"/>
              </a:ln>
            </c:spPr>
          </c:dPt>
          <c:dPt>
            <c:idx val="17"/>
            <c:bubble3D val="0"/>
            <c:spPr>
              <a:solidFill>
                <a:srgbClr val="EC70C4"/>
              </a:solidFill>
              <a:ln>
                <a:solidFill>
                  <a:srgbClr val="FFFFFF"/>
                </a:solidFill>
                <a:prstDash val="solid"/>
              </a:ln>
            </c:spPr>
          </c:dPt>
          <c:dLbls>
            <c:dLbl>
              <c:idx val="5"/>
              <c:delete val="1"/>
              <c:extLst>
                <c:ext xmlns:c15="http://schemas.microsoft.com/office/drawing/2012/chart" uri="{CE6537A1-D6FC-4f65-9D91-7224C49458BB}"/>
              </c:extLst>
            </c:dLbl>
            <c:numFmt formatCode="0.0%" sourceLinked="0"/>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'[Worksheet in XV Congreso COPAPROSE Rep Dom - Swiss Re Institute.pptx]Sheet1'!$A$3:$A$8</c:f>
              <c:strCache>
                <c:ptCount val="6"/>
                <c:pt idx="0">
                  <c:v>Inundaciones</c:v>
                </c:pt>
                <c:pt idx="1">
                  <c:v>Terremoto</c:v>
                </c:pt>
                <c:pt idx="2">
                  <c:v>Tormenta</c:v>
                </c:pt>
                <c:pt idx="3">
                  <c:v>Heladas</c:v>
                </c:pt>
                <c:pt idx="4">
                  <c:v>Sequías, olas de calor</c:v>
                </c:pt>
                <c:pt idx="5">
                  <c:v>Otros</c:v>
                </c:pt>
              </c:strCache>
            </c:strRef>
          </c:cat>
          <c:val>
            <c:numRef>
              <c:f>'[Worksheet in XV Congreso COPAPROSE Rep Dom - Swiss Re Institute.pptx]Sheet1'!$C$3:$C$8</c:f>
              <c:numCache>
                <c:formatCode>#,##0.0</c:formatCode>
                <c:ptCount val="6"/>
                <c:pt idx="0">
                  <c:v>22384.46</c:v>
                </c:pt>
                <c:pt idx="1">
                  <c:v>84970.27</c:v>
                </c:pt>
                <c:pt idx="2">
                  <c:v>46796.109999999986</c:v>
                </c:pt>
                <c:pt idx="3">
                  <c:v>1875.9</c:v>
                </c:pt>
                <c:pt idx="4">
                  <c:v>2751.2</c:v>
                </c:pt>
                <c:pt idx="5">
                  <c:v>0</c:v>
                </c:pt>
              </c:numCache>
            </c:numRef>
          </c:val>
        </c:ser>
        <c:dLbls>
          <c:showLegendKey val="0"/>
          <c:showVal val="0"/>
          <c:showCatName val="0"/>
          <c:showSerName val="0"/>
          <c:showPercent val="0"/>
          <c:showBubbleSize val="0"/>
          <c:showLeaderLines val="1"/>
        </c:dLbls>
        <c:firstSliceAng val="309"/>
      </c:pieChart>
    </c:plotArea>
    <c:legend>
      <c:legendPos val="l"/>
      <c:overlay val="0"/>
      <c:txPr>
        <a:bodyPr/>
        <a:lstStyle/>
        <a:p>
          <a:pPr rtl="0">
            <a:defRPr>
              <a:solidFill>
                <a:srgbClr val="283E36"/>
              </a:solidFill>
            </a:defRPr>
          </a:pPr>
          <a:endParaRPr lang="en-US"/>
        </a:p>
      </c:txPr>
    </c:legend>
    <c:plotVisOnly val="1"/>
    <c:dispBlanksAs val="gap"/>
    <c:showDLblsOverMax val="0"/>
  </c:chart>
  <c:spPr>
    <a:ln w="9525">
      <a:noFill/>
    </a:ln>
  </c:spPr>
  <c:txPr>
    <a:bodyPr/>
    <a:lstStyle/>
    <a:p>
      <a:pPr>
        <a:defRPr sz="1200">
          <a:latin typeface="SwissReSans"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a:latin typeface="SwissReSans" panose="020B0604020202020204" pitchFamily="34" charset="0"/>
              </a:defRPr>
            </a:pPr>
            <a:r>
              <a:rPr lang="es-ES_tradnl" sz="1600" dirty="0" smtClean="0">
                <a:latin typeface="SwissReSans" panose="020B0604020202020204" pitchFamily="34" charset="0"/>
              </a:rPr>
              <a:t>Pérdidas anuales esperadas estimadas de</a:t>
            </a:r>
            <a:r>
              <a:rPr lang="es-ES_tradnl" sz="1600" baseline="0" dirty="0" smtClean="0">
                <a:latin typeface="SwissReSans" panose="020B0604020202020204" pitchFamily="34" charset="0"/>
              </a:rPr>
              <a:t> terremotos</a:t>
            </a:r>
            <a:endParaRPr lang="es-ES_tradnl" sz="1600" dirty="0" smtClean="0">
              <a:latin typeface="SwissReSans" panose="020B0604020202020204" pitchFamily="34" charset="0"/>
            </a:endParaRPr>
          </a:p>
          <a:p>
            <a:pPr algn="l">
              <a:defRPr>
                <a:latin typeface="SwissReSans" panose="020B0604020202020204" pitchFamily="34" charset="0"/>
              </a:defRPr>
            </a:pPr>
            <a:r>
              <a:rPr lang="es-ES_tradnl" sz="1200" b="0" dirty="0" smtClean="0">
                <a:latin typeface="SwissReSans" panose="020B0604020202020204" pitchFamily="34" charset="0"/>
              </a:rPr>
              <a:t>Miles de millones de USD</a:t>
            </a:r>
            <a:endParaRPr lang="es-ES_tradnl" sz="1200" b="0" dirty="0">
              <a:latin typeface="SwissReSans" panose="020B0604020202020204" pitchFamily="34" charset="0"/>
            </a:endParaRPr>
          </a:p>
        </c:rich>
      </c:tx>
      <c:layout>
        <c:manualLayout>
          <c:xMode val="edge"/>
          <c:yMode val="edge"/>
          <c:x val="0"/>
          <c:y val="0"/>
        </c:manualLayout>
      </c:layout>
      <c:overlay val="0"/>
    </c:title>
    <c:autoTitleDeleted val="0"/>
    <c:plotArea>
      <c:layout/>
      <c:barChart>
        <c:barDir val="bar"/>
        <c:grouping val="stacked"/>
        <c:varyColors val="0"/>
        <c:ser>
          <c:idx val="0"/>
          <c:order val="0"/>
          <c:tx>
            <c:strRef>
              <c:f>'Figure 4'!$K$4</c:f>
              <c:strCache>
                <c:ptCount val="1"/>
                <c:pt idx="0">
                  <c:v>Aseguradas</c:v>
                </c:pt>
              </c:strCache>
            </c:strRef>
          </c:tx>
          <c:spPr>
            <a:solidFill>
              <a:srgbClr val="9CB2AD"/>
            </a:solidFill>
            <a:ln w="25400" cap="flat" cmpd="sng" algn="ctr">
              <a:solidFill>
                <a:srgbClr val="000000"/>
              </a:solidFill>
              <a:prstDash val="solid"/>
              <a:round/>
              <a:headEnd type="none" w="med" len="med"/>
              <a:tailEnd type="none" w="med" len="med"/>
            </a:ln>
            <a:effectLst/>
          </c:spPr>
          <c:invertIfNegative val="0"/>
          <c:dPt>
            <c:idx val="6"/>
            <c:invertIfNegative val="0"/>
            <c:bubble3D val="0"/>
          </c:dPt>
          <c:cat>
            <c:strRef>
              <c:f>'Figure 4'!$B$5:$B$11</c:f>
              <c:strCache>
                <c:ptCount val="7"/>
                <c:pt idx="0">
                  <c:v>Brazil</c:v>
                </c:pt>
                <c:pt idx="1">
                  <c:v>Uruguay</c:v>
                </c:pt>
                <c:pt idx="2">
                  <c:v>Colombia</c:v>
                </c:pt>
                <c:pt idx="3">
                  <c:v>Peru</c:v>
                </c:pt>
                <c:pt idx="4">
                  <c:v>Ecuador</c:v>
                </c:pt>
                <c:pt idx="5">
                  <c:v>Chile</c:v>
                </c:pt>
                <c:pt idx="6">
                  <c:v>Mexico</c:v>
                </c:pt>
              </c:strCache>
            </c:strRef>
          </c:cat>
          <c:val>
            <c:numRef>
              <c:f>'Figure 4'!$K$5:$K$11</c:f>
              <c:numCache>
                <c:formatCode>_("$"* #,##0.00_);_("$"* \(#,##0.00\);_("$"* "-"??_);_(@_)</c:formatCode>
                <c:ptCount val="7"/>
                <c:pt idx="0">
                  <c:v>-6.4739218747000005E-3</c:v>
                </c:pt>
                <c:pt idx="1">
                  <c:v>-1.9055641800000002E-2</c:v>
                </c:pt>
                <c:pt idx="2">
                  <c:v>-6.8419956210149999E-2</c:v>
                </c:pt>
                <c:pt idx="3">
                  <c:v>-7.7205947192600002E-2</c:v>
                </c:pt>
                <c:pt idx="4">
                  <c:v>-0.12686524387874998</c:v>
                </c:pt>
                <c:pt idx="5">
                  <c:v>-0.19683886604609999</c:v>
                </c:pt>
                <c:pt idx="6">
                  <c:v>-0.32613212680120007</c:v>
                </c:pt>
              </c:numCache>
            </c:numRef>
          </c:val>
        </c:ser>
        <c:ser>
          <c:idx val="1"/>
          <c:order val="1"/>
          <c:tx>
            <c:strRef>
              <c:f>'Figure 4'!$L$4</c:f>
              <c:strCache>
                <c:ptCount val="1"/>
                <c:pt idx="0">
                  <c:v>No aseguradas</c:v>
                </c:pt>
              </c:strCache>
            </c:strRef>
          </c:tx>
          <c:spPr>
            <a:solidFill>
              <a:srgbClr val="627D77"/>
            </a:solidFill>
            <a:ln w="25400" cap="flat" cmpd="sng" algn="ctr">
              <a:solidFill>
                <a:srgbClr val="000000"/>
              </a:solidFill>
              <a:prstDash val="solid"/>
              <a:round/>
              <a:headEnd type="none" w="med" len="med"/>
              <a:tailEnd type="none" w="med" len="med"/>
            </a:ln>
            <a:effectLst/>
          </c:spPr>
          <c:invertIfNegative val="0"/>
          <c:dPt>
            <c:idx val="6"/>
            <c:invertIfNegative val="0"/>
            <c:bubble3D val="0"/>
          </c:dPt>
          <c:cat>
            <c:strRef>
              <c:f>'Figure 4'!$B$5:$B$11</c:f>
              <c:strCache>
                <c:ptCount val="7"/>
                <c:pt idx="0">
                  <c:v>Brazil</c:v>
                </c:pt>
                <c:pt idx="1">
                  <c:v>Uruguay</c:v>
                </c:pt>
                <c:pt idx="2">
                  <c:v>Colombia</c:v>
                </c:pt>
                <c:pt idx="3">
                  <c:v>Peru</c:v>
                </c:pt>
                <c:pt idx="4">
                  <c:v>Ecuador</c:v>
                </c:pt>
                <c:pt idx="5">
                  <c:v>Chile</c:v>
                </c:pt>
                <c:pt idx="6">
                  <c:v>Mexico</c:v>
                </c:pt>
              </c:strCache>
            </c:strRef>
          </c:cat>
          <c:val>
            <c:numRef>
              <c:f>'Figure 4'!$L$5:$L$11</c:f>
              <c:numCache>
                <c:formatCode>_("$"* #,##0.000_);_("$"* \(#,##0.000\);_("$"* "-"??_);_(@_)</c:formatCode>
                <c:ptCount val="7"/>
                <c:pt idx="0">
                  <c:v>5.8265296872300004E-2</c:v>
                </c:pt>
                <c:pt idx="1">
                  <c:v>0.17150077620000001</c:v>
                </c:pt>
                <c:pt idx="2">
                  <c:v>0.38771308519085002</c:v>
                </c:pt>
                <c:pt idx="3">
                  <c:v>0.69485352473340001</c:v>
                </c:pt>
                <c:pt idx="4">
                  <c:v>0.71890304864624999</c:v>
                </c:pt>
                <c:pt idx="5">
                  <c:v>1.1154202409278999</c:v>
                </c:pt>
                <c:pt idx="6">
                  <c:v>2.9351891412108002</c:v>
                </c:pt>
              </c:numCache>
            </c:numRef>
          </c:val>
        </c:ser>
        <c:dLbls>
          <c:showLegendKey val="0"/>
          <c:showVal val="0"/>
          <c:showCatName val="0"/>
          <c:showSerName val="0"/>
          <c:showPercent val="0"/>
          <c:showBubbleSize val="0"/>
        </c:dLbls>
        <c:gapWidth val="25"/>
        <c:overlap val="100"/>
        <c:axId val="315747496"/>
        <c:axId val="316257816"/>
      </c:barChart>
      <c:catAx>
        <c:axId val="315747496"/>
        <c:scaling>
          <c:orientation val="minMax"/>
        </c:scaling>
        <c:delete val="0"/>
        <c:axPos val="l"/>
        <c:numFmt formatCode="General" sourceLinked="1"/>
        <c:majorTickMark val="none"/>
        <c:minorTickMark val="none"/>
        <c:tickLblPos val="low"/>
        <c:spPr>
          <a:ln>
            <a:solidFill>
              <a:srgbClr val="627D77"/>
            </a:solidFill>
            <a:prstDash val="solid"/>
          </a:ln>
        </c:spPr>
        <c:txPr>
          <a:bodyPr/>
          <a:lstStyle/>
          <a:p>
            <a:pPr>
              <a:defRPr sz="1400">
                <a:latin typeface="SwissReSans" panose="020B0604020202020204" pitchFamily="34" charset="0"/>
              </a:defRPr>
            </a:pPr>
            <a:endParaRPr lang="en-US"/>
          </a:p>
        </c:txPr>
        <c:crossAx val="316257816"/>
        <c:crosses val="autoZero"/>
        <c:auto val="1"/>
        <c:lblAlgn val="ctr"/>
        <c:lblOffset val="100"/>
        <c:noMultiLvlLbl val="0"/>
      </c:catAx>
      <c:valAx>
        <c:axId val="316257816"/>
        <c:scaling>
          <c:orientation val="minMax"/>
          <c:max val="3"/>
          <c:min val="-1"/>
        </c:scaling>
        <c:delete val="0"/>
        <c:axPos val="b"/>
        <c:majorGridlines>
          <c:spPr>
            <a:ln>
              <a:solidFill>
                <a:srgbClr val="627D77"/>
              </a:solidFill>
              <a:prstDash val="solid"/>
            </a:ln>
          </c:spPr>
        </c:majorGridlines>
        <c:numFmt formatCode="0" sourceLinked="0"/>
        <c:majorTickMark val="none"/>
        <c:minorTickMark val="none"/>
        <c:tickLblPos val="nextTo"/>
        <c:spPr>
          <a:ln>
            <a:noFill/>
          </a:ln>
        </c:spPr>
        <c:txPr>
          <a:bodyPr/>
          <a:lstStyle/>
          <a:p>
            <a:pPr>
              <a:defRPr sz="1400">
                <a:latin typeface="SwissReSans" panose="020B0604020202020204" pitchFamily="34" charset="0"/>
              </a:defRPr>
            </a:pPr>
            <a:endParaRPr lang="en-US"/>
          </a:p>
        </c:txPr>
        <c:crossAx val="315747496"/>
        <c:crosses val="autoZero"/>
        <c:crossBetween val="between"/>
        <c:majorUnit val="1"/>
      </c:valAx>
    </c:plotArea>
    <c:legend>
      <c:legendPos val="t"/>
      <c:layout>
        <c:manualLayout>
          <c:xMode val="edge"/>
          <c:yMode val="edge"/>
          <c:x val="0.17341967111442913"/>
          <c:y val="0.15396153159625492"/>
          <c:w val="0.35509962435587106"/>
          <c:h val="6.0615842574198518E-2"/>
        </c:manualLayout>
      </c:layout>
      <c:overlay val="0"/>
      <c:txPr>
        <a:bodyPr/>
        <a:lstStyle/>
        <a:p>
          <a:pPr>
            <a:defRPr sz="1400"/>
          </a:pPr>
          <a:endParaRPr lang="en-US"/>
        </a:p>
      </c:txPr>
    </c:legend>
    <c:plotVisOnly val="1"/>
    <c:dispBlanksAs val="gap"/>
    <c:showDLblsOverMax val="0"/>
  </c:chart>
  <c:spPr>
    <a:ln>
      <a:noFill/>
    </a:ln>
  </c:spPr>
  <c:txPr>
    <a:bodyPr/>
    <a:lstStyle/>
    <a:p>
      <a:pPr>
        <a:defRPr sz="900">
          <a:solidFill>
            <a:srgbClr val="283E36"/>
          </a:solidFill>
          <a:latin typeface="SwissReSans Light" panose="020B05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pPr>
            <a:r>
              <a:rPr lang="en-US" sz="1600"/>
              <a:t>Porcentaje de población cubierta por el microseguro</a:t>
            </a:r>
          </a:p>
        </c:rich>
      </c:tx>
      <c:layout>
        <c:manualLayout>
          <c:xMode val="edge"/>
          <c:yMode val="edge"/>
          <c:x val="3.2551399825021901E-3"/>
          <c:y val="0"/>
        </c:manualLayout>
      </c:layout>
      <c:overlay val="0"/>
    </c:title>
    <c:autoTitleDeleted val="0"/>
    <c:plotArea>
      <c:layout/>
      <c:barChart>
        <c:barDir val="col"/>
        <c:grouping val="clustered"/>
        <c:varyColors val="0"/>
        <c:ser>
          <c:idx val="0"/>
          <c:order val="0"/>
          <c:tx>
            <c:strRef>
              <c:f>'Figure 10'!$B$3</c:f>
              <c:strCache>
                <c:ptCount val="1"/>
                <c:pt idx="0">
                  <c:v>Value</c:v>
                </c:pt>
              </c:strCache>
            </c:strRef>
          </c:tx>
          <c:spPr>
            <a:solidFill>
              <a:srgbClr val="627D77"/>
            </a:solidFill>
            <a:ln w="25400" cap="flat" cmpd="sng" algn="ctr">
              <a:solidFill>
                <a:srgbClr val="000000"/>
              </a:solidFill>
              <a:prstDash val="solid"/>
              <a:round/>
              <a:headEnd type="none" w="med" len="med"/>
              <a:tailEnd type="none" w="med" len="med"/>
            </a:ln>
            <a:effectLst/>
          </c:spPr>
          <c:invertIfNegative val="0"/>
          <c:dPt>
            <c:idx val="14"/>
            <c:invertIfNegative val="0"/>
            <c:bubble3D val="0"/>
          </c:dPt>
          <c:cat>
            <c:strRef>
              <c:f>'Figure 10'!$A$4:$A$22</c:f>
              <c:strCache>
                <c:ptCount val="19"/>
                <c:pt idx="0">
                  <c:v>Venezuela</c:v>
                </c:pt>
                <c:pt idx="1">
                  <c:v>Belize</c:v>
                </c:pt>
                <c:pt idx="2">
                  <c:v>Honduras</c:v>
                </c:pt>
                <c:pt idx="3">
                  <c:v>Haiti</c:v>
                </c:pt>
                <c:pt idx="4">
                  <c:v>Paraguay</c:v>
                </c:pt>
                <c:pt idx="5">
                  <c:v>Panama</c:v>
                </c:pt>
                <c:pt idx="6">
                  <c:v>Nicaragua</c:v>
                </c:pt>
                <c:pt idx="7">
                  <c:v>El Salvador</c:v>
                </c:pt>
                <c:pt idx="8">
                  <c:v>Dom. Rep.</c:v>
                </c:pt>
                <c:pt idx="9">
                  <c:v>Chile</c:v>
                </c:pt>
                <c:pt idx="10">
                  <c:v>Argentina</c:v>
                </c:pt>
                <c:pt idx="11">
                  <c:v>Guatemala</c:v>
                </c:pt>
                <c:pt idx="12">
                  <c:v>Brazil</c:v>
                </c:pt>
                <c:pt idx="13">
                  <c:v>Bolivia</c:v>
                </c:pt>
                <c:pt idx="14">
                  <c:v>Mexico</c:v>
                </c:pt>
                <c:pt idx="15">
                  <c:v>Colombia</c:v>
                </c:pt>
                <c:pt idx="16">
                  <c:v>Ecuador</c:v>
                </c:pt>
                <c:pt idx="17">
                  <c:v>Peru</c:v>
                </c:pt>
                <c:pt idx="18">
                  <c:v>Jamaica</c:v>
                </c:pt>
              </c:strCache>
            </c:strRef>
          </c:cat>
          <c:val>
            <c:numRef>
              <c:f>'Figure 10'!$B$4:$B$22</c:f>
              <c:numCache>
                <c:formatCode>0.00%</c:formatCode>
                <c:ptCount val="19"/>
                <c:pt idx="0">
                  <c:v>0</c:v>
                </c:pt>
                <c:pt idx="1">
                  <c:v>3.2000000000000002E-3</c:v>
                </c:pt>
                <c:pt idx="2">
                  <c:v>6.4000000000000003E-3</c:v>
                </c:pt>
                <c:pt idx="3">
                  <c:v>6.9999999999999993E-3</c:v>
                </c:pt>
                <c:pt idx="4">
                  <c:v>7.6E-3</c:v>
                </c:pt>
                <c:pt idx="5">
                  <c:v>1.6E-2</c:v>
                </c:pt>
                <c:pt idx="6">
                  <c:v>2.0299999999999999E-2</c:v>
                </c:pt>
                <c:pt idx="7">
                  <c:v>2.0799999999999999E-2</c:v>
                </c:pt>
                <c:pt idx="8">
                  <c:v>2.46E-2</c:v>
                </c:pt>
                <c:pt idx="9">
                  <c:v>2.8900000000000002E-2</c:v>
                </c:pt>
                <c:pt idx="10">
                  <c:v>3.4300000000000004E-2</c:v>
                </c:pt>
                <c:pt idx="11">
                  <c:v>3.9399999999999998E-2</c:v>
                </c:pt>
                <c:pt idx="12">
                  <c:v>5.2699999999999997E-2</c:v>
                </c:pt>
                <c:pt idx="13">
                  <c:v>6.9699999999999998E-2</c:v>
                </c:pt>
                <c:pt idx="14">
                  <c:v>0.12300000000000001</c:v>
                </c:pt>
                <c:pt idx="15">
                  <c:v>0.17</c:v>
                </c:pt>
                <c:pt idx="16">
                  <c:v>0.17050000000000001</c:v>
                </c:pt>
                <c:pt idx="17">
                  <c:v>0.17879999999999999</c:v>
                </c:pt>
                <c:pt idx="18">
                  <c:v>0.2069</c:v>
                </c:pt>
              </c:numCache>
            </c:numRef>
          </c:val>
        </c:ser>
        <c:dLbls>
          <c:showLegendKey val="0"/>
          <c:showVal val="0"/>
          <c:showCatName val="0"/>
          <c:showSerName val="0"/>
          <c:showPercent val="0"/>
          <c:showBubbleSize val="0"/>
        </c:dLbls>
        <c:gapWidth val="50"/>
        <c:axId val="316258600"/>
        <c:axId val="316258992"/>
      </c:barChart>
      <c:catAx>
        <c:axId val="316258600"/>
        <c:scaling>
          <c:orientation val="minMax"/>
        </c:scaling>
        <c:delete val="0"/>
        <c:axPos val="b"/>
        <c:numFmt formatCode="General" sourceLinked="1"/>
        <c:majorTickMark val="none"/>
        <c:minorTickMark val="none"/>
        <c:tickLblPos val="low"/>
        <c:spPr>
          <a:ln>
            <a:solidFill>
              <a:srgbClr val="627D77"/>
            </a:solidFill>
            <a:prstDash val="solid"/>
          </a:ln>
        </c:spPr>
        <c:txPr>
          <a:bodyPr rot="-5400000" vert="horz"/>
          <a:lstStyle/>
          <a:p>
            <a:pPr>
              <a:defRPr sz="1400"/>
            </a:pPr>
            <a:endParaRPr lang="en-US"/>
          </a:p>
        </c:txPr>
        <c:crossAx val="316258992"/>
        <c:crosses val="autoZero"/>
        <c:auto val="1"/>
        <c:lblAlgn val="ctr"/>
        <c:lblOffset val="100"/>
        <c:noMultiLvlLbl val="0"/>
      </c:catAx>
      <c:valAx>
        <c:axId val="316258992"/>
        <c:scaling>
          <c:orientation val="minMax"/>
        </c:scaling>
        <c:delete val="0"/>
        <c:axPos val="l"/>
        <c:majorGridlines>
          <c:spPr>
            <a:ln>
              <a:solidFill>
                <a:srgbClr val="627D77"/>
              </a:solidFill>
              <a:prstDash val="solid"/>
            </a:ln>
          </c:spPr>
        </c:majorGridlines>
        <c:numFmt formatCode="0%" sourceLinked="0"/>
        <c:majorTickMark val="none"/>
        <c:minorTickMark val="none"/>
        <c:tickLblPos val="nextTo"/>
        <c:spPr>
          <a:ln>
            <a:noFill/>
          </a:ln>
        </c:spPr>
        <c:txPr>
          <a:bodyPr/>
          <a:lstStyle/>
          <a:p>
            <a:pPr>
              <a:defRPr sz="1400"/>
            </a:pPr>
            <a:endParaRPr lang="en-US"/>
          </a:p>
        </c:txPr>
        <c:crossAx val="316258600"/>
        <c:crosses val="autoZero"/>
        <c:crossBetween val="between"/>
      </c:valAx>
    </c:plotArea>
    <c:plotVisOnly val="1"/>
    <c:dispBlanksAs val="gap"/>
    <c:showDLblsOverMax val="0"/>
  </c:chart>
  <c:spPr>
    <a:ln>
      <a:noFill/>
    </a:ln>
  </c:spPr>
  <c:txPr>
    <a:bodyPr/>
    <a:lstStyle/>
    <a:p>
      <a:pPr>
        <a:defRPr sz="900">
          <a:solidFill>
            <a:srgbClr val="283E36"/>
          </a:solidFill>
          <a:latin typeface="SwissReSans"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SwissReSans Light" panose="020B0504020202020204" pitchFamily="34" charset="0"/>
                <a:ea typeface="+mn-ea"/>
                <a:cs typeface="+mn-cs"/>
              </a:defRPr>
            </a:pPr>
            <a:r>
              <a:rPr lang="en-US"/>
              <a:t>Curva S para vida, 2016</a:t>
            </a:r>
          </a:p>
        </c:rich>
      </c:tx>
      <c:layout>
        <c:manualLayout>
          <c:xMode val="edge"/>
          <c:yMode val="edge"/>
          <c:x val="9.5822397200346157E-4"/>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SwissReSans Light" panose="020B0504020202020204" pitchFamily="34" charset="0"/>
              <a:ea typeface="+mn-ea"/>
              <a:cs typeface="+mn-cs"/>
            </a:defRPr>
          </a:pPr>
          <a:endParaRPr lang="en-US"/>
        </a:p>
      </c:txPr>
    </c:title>
    <c:autoTitleDeleted val="0"/>
    <c:plotArea>
      <c:layout>
        <c:manualLayout>
          <c:layoutTarget val="inner"/>
          <c:xMode val="edge"/>
          <c:yMode val="edge"/>
          <c:x val="0.19529830088384495"/>
          <c:y val="0.16233437087027058"/>
          <c:w val="0.74029486190855154"/>
          <c:h val="0.62181011539853426"/>
        </c:manualLayout>
      </c:layout>
      <c:scatterChart>
        <c:scatterStyle val="lineMarker"/>
        <c:varyColors val="0"/>
        <c:ser>
          <c:idx val="0"/>
          <c:order val="0"/>
          <c:tx>
            <c:strRef>
              <c:f>LatAm!$E$1</c:f>
              <c:strCache>
                <c:ptCount val="1"/>
                <c:pt idx="0">
                  <c:v>Life penetration</c:v>
                </c:pt>
              </c:strCache>
            </c:strRef>
          </c:tx>
          <c:spPr>
            <a:ln w="28575" cap="rnd">
              <a:noFill/>
              <a:round/>
            </a:ln>
            <a:effectLst/>
          </c:spPr>
          <c:marker>
            <c:symbol val="circle"/>
            <c:size val="5"/>
            <c:spPr>
              <a:noFill/>
              <a:ln w="9525">
                <a:noFill/>
              </a:ln>
              <a:effectLst/>
            </c:spPr>
          </c:marker>
          <c:dPt>
            <c:idx val="5"/>
            <c:marker>
              <c:symbol val="circle"/>
              <c:size val="5"/>
              <c:spPr>
                <a:noFill/>
                <a:ln w="9525">
                  <a:noFill/>
                </a:ln>
                <a:effectLst/>
              </c:spPr>
            </c:marker>
            <c:bubble3D val="0"/>
          </c:dPt>
          <c:dPt>
            <c:idx val="10"/>
            <c:marker>
              <c:symbol val="circle"/>
              <c:size val="5"/>
              <c:spPr>
                <a:noFill/>
                <a:ln w="9525">
                  <a:noFill/>
                </a:ln>
                <a:effectLst/>
              </c:spPr>
            </c:marker>
            <c:bubble3D val="0"/>
          </c:dPt>
          <c:dPt>
            <c:idx val="20"/>
            <c:marker>
              <c:symbol val="circle"/>
              <c:size val="5"/>
              <c:spPr>
                <a:noFill/>
                <a:ln w="9525">
                  <a:noFill/>
                </a:ln>
                <a:effectLst/>
              </c:spPr>
            </c:marker>
            <c:bubble3D val="0"/>
          </c:dPt>
          <c:dPt>
            <c:idx val="55"/>
            <c:marker>
              <c:symbol val="circle"/>
              <c:size val="5"/>
              <c:spPr>
                <a:noFill/>
                <a:ln w="9525">
                  <a:noFill/>
                </a:ln>
                <a:effectLst/>
              </c:spPr>
            </c:marker>
            <c:bubble3D val="0"/>
          </c:dPt>
          <c:dPt>
            <c:idx val="57"/>
            <c:marker>
              <c:symbol val="circle"/>
              <c:size val="5"/>
              <c:spPr>
                <a:noFill/>
                <a:ln w="9525">
                  <a:noFill/>
                </a:ln>
                <a:effectLst/>
              </c:spPr>
            </c:marker>
            <c:bubble3D val="0"/>
          </c:dPt>
          <c:dPt>
            <c:idx val="70"/>
            <c:marker>
              <c:symbol val="circle"/>
              <c:size val="5"/>
              <c:spPr>
                <a:noFill/>
                <a:ln w="9525">
                  <a:noFill/>
                </a:ln>
                <a:effectLst/>
              </c:spPr>
            </c:marker>
            <c:bubble3D val="0"/>
          </c:dPt>
          <c:dLbls>
            <c:dLbl>
              <c:idx val="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Lst>
            </c:dLbl>
            <c:dLbl>
              <c:idx val="1"/>
              <c:tx>
                <c:rich>
                  <a:bodyPr/>
                  <a:lstStyle/>
                  <a:p>
                    <a:fld id="{95C8B889-8FFC-402A-849C-1E54FF3602B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layout/>
              <c:tx>
                <c:rich>
                  <a:bodyPr/>
                  <a:lstStyle/>
                  <a:p>
                    <a:fld id="{FEC267FC-2673-4B37-B32F-46731BAC8F3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BF35E540-2C73-4E85-A7C3-3D02F9FEED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19DBD071-3E2E-4C50-AAB3-6AB4848FB1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EED6C72E-7344-4BC4-86B5-6948DB6DA95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2F20AB5D-B00C-41CA-9743-6E836A8CA8C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E34AC3A8-7EC7-4477-8DDD-B1FFFAC84A4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F3A46C6E-6B09-415E-9581-8E146396F95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tx>
                <c:rich>
                  <a:bodyPr/>
                  <a:lstStyle/>
                  <a:p>
                    <a:fld id="{1AA310EA-6BC7-4042-93BD-3593B9FF63E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26E7AAEC-E0BF-4906-B5E7-43AB14E8F7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B9A7D08C-BA52-4EB1-BDE3-514C77677C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A7370732-6F13-4480-B12A-548CE0268E3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F5426F40-16EC-4F42-B8E6-34E4DA6BF8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5F95A27C-F8C8-4072-A940-9C2A19BA825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73B36FCB-62C8-4CCB-B784-A82CE374360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5C7D6610-D5B6-4927-A740-39410BFA6D4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7"/>
              <c:layout/>
              <c:tx>
                <c:rich>
                  <a:bodyPr/>
                  <a:lstStyle/>
                  <a:p>
                    <a:fld id="{B5567CB8-9543-4DC2-9D46-75B46E2710A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8"/>
              <c:layout/>
              <c:tx>
                <c:rich>
                  <a:bodyPr/>
                  <a:lstStyle/>
                  <a:p>
                    <a:fld id="{697D7B6D-97FC-4055-867A-581826D5A8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9"/>
              <c:layout/>
              <c:tx>
                <c:rich>
                  <a:bodyPr/>
                  <a:lstStyle/>
                  <a:p>
                    <a:fld id="{C1952160-5099-450D-8F77-AF9617687EF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0"/>
              <c:layout/>
              <c:tx>
                <c:rich>
                  <a:bodyPr/>
                  <a:lstStyle/>
                  <a:p>
                    <a:fld id="{00D71DFA-4991-4203-B9AD-CF60F33E2A7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1"/>
              <c:layout/>
              <c:tx>
                <c:rich>
                  <a:bodyPr/>
                  <a:lstStyle/>
                  <a:p>
                    <a:fld id="{FFAC7197-ADB6-4C31-A77A-0B17B4677B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2"/>
              <c:layout/>
              <c:tx>
                <c:rich>
                  <a:bodyPr/>
                  <a:lstStyle/>
                  <a:p>
                    <a:fld id="{DACD46F7-B123-469A-8BC5-43C9DF91CED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3"/>
              <c:layout/>
              <c:tx>
                <c:rich>
                  <a:bodyPr/>
                  <a:lstStyle/>
                  <a:p>
                    <a:fld id="{A5CEAED4-F9D5-4BDF-B60E-C2C276F5EF7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4"/>
              <c:layout/>
              <c:tx>
                <c:rich>
                  <a:bodyPr/>
                  <a:lstStyle/>
                  <a:p>
                    <a:fld id="{2D8E65F2-267B-4279-AEA2-96148C8D855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5"/>
              <c:layout/>
              <c:tx>
                <c:rich>
                  <a:bodyPr/>
                  <a:lstStyle/>
                  <a:p>
                    <a:fld id="{F2E9711F-71CE-4933-91A5-B4C0560F0AB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6"/>
              <c:layout/>
              <c:tx>
                <c:rich>
                  <a:bodyPr/>
                  <a:lstStyle/>
                  <a:p>
                    <a:fld id="{B9348BB2-9DE9-4B17-96F8-C6631F6C969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7"/>
              <c:layout/>
              <c:tx>
                <c:rich>
                  <a:bodyPr/>
                  <a:lstStyle/>
                  <a:p>
                    <a:fld id="{282F23BE-F960-482C-942D-4536442B966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8"/>
              <c:layout/>
              <c:tx>
                <c:rich>
                  <a:bodyPr/>
                  <a:lstStyle/>
                  <a:p>
                    <a:fld id="{312823DD-0086-4A66-8749-4FB5F838727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9"/>
              <c:layout/>
              <c:tx>
                <c:rich>
                  <a:bodyPr/>
                  <a:lstStyle/>
                  <a:p>
                    <a:fld id="{99305ED2-1F00-473A-8FD0-EB51C75629E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0"/>
              <c:layout/>
              <c:tx>
                <c:rich>
                  <a:bodyPr/>
                  <a:lstStyle/>
                  <a:p>
                    <a:fld id="{19DD820E-5B33-47D2-A46D-75EF320872E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1"/>
              <c:layout/>
              <c:tx>
                <c:rich>
                  <a:bodyPr/>
                  <a:lstStyle/>
                  <a:p>
                    <a:fld id="{AC05897D-BF10-4F50-A3BE-33D2F4DB4A1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2"/>
              <c:layout/>
              <c:tx>
                <c:rich>
                  <a:bodyPr/>
                  <a:lstStyle/>
                  <a:p>
                    <a:fld id="{CB0B8B47-CFA3-438D-81D6-C24B2C7EFAF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3"/>
              <c:layout/>
              <c:tx>
                <c:rich>
                  <a:bodyPr/>
                  <a:lstStyle/>
                  <a:p>
                    <a:fld id="{3B489874-2478-437B-8577-5BE7F2E537D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4"/>
              <c:layout/>
              <c:tx>
                <c:rich>
                  <a:bodyPr/>
                  <a:lstStyle/>
                  <a:p>
                    <a:fld id="{479DBE8B-38CE-45D1-B49E-26FBF564749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5"/>
              <c:layout/>
              <c:tx>
                <c:rich>
                  <a:bodyPr/>
                  <a:lstStyle/>
                  <a:p>
                    <a:fld id="{F7F9D7A9-4D5E-4980-9149-96B2BE4CF3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6"/>
              <c:layout/>
              <c:tx>
                <c:rich>
                  <a:bodyPr/>
                  <a:lstStyle/>
                  <a:p>
                    <a:fld id="{58C7F34D-AC8A-4F40-9A6B-1293739E29C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7"/>
              <c:layout/>
              <c:tx>
                <c:rich>
                  <a:bodyPr/>
                  <a:lstStyle/>
                  <a:p>
                    <a:fld id="{6CFE6065-E2C2-41FD-8896-B2F0ADA25A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8"/>
              <c:layout/>
              <c:tx>
                <c:rich>
                  <a:bodyPr/>
                  <a:lstStyle/>
                  <a:p>
                    <a:fld id="{F9C84BF3-F44D-4E9C-BD3C-61BFEF81AC6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9"/>
              <c:layout/>
              <c:tx>
                <c:rich>
                  <a:bodyPr/>
                  <a:lstStyle/>
                  <a:p>
                    <a:fld id="{6AB557F1-0C22-4158-9BDB-82BDD19B7A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0"/>
              <c:layout/>
              <c:tx>
                <c:rich>
                  <a:bodyPr/>
                  <a:lstStyle/>
                  <a:p>
                    <a:fld id="{DE372025-BF02-44B6-80B5-E5B8E10B333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1"/>
              <c:layout/>
              <c:tx>
                <c:rich>
                  <a:bodyPr/>
                  <a:lstStyle/>
                  <a:p>
                    <a:fld id="{20C8D199-6716-49DD-94D8-C77F33D96C1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2"/>
              <c:layout/>
              <c:tx>
                <c:rich>
                  <a:bodyPr/>
                  <a:lstStyle/>
                  <a:p>
                    <a:fld id="{0C229D13-0C2D-4BCE-AF36-692712C6234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3"/>
              <c:layout/>
              <c:tx>
                <c:rich>
                  <a:bodyPr/>
                  <a:lstStyle/>
                  <a:p>
                    <a:fld id="{040C51BD-3FA1-448E-AE7B-1450EC8AFEF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4"/>
              <c:layout/>
              <c:tx>
                <c:rich>
                  <a:bodyPr/>
                  <a:lstStyle/>
                  <a:p>
                    <a:fld id="{F73B3804-47E3-41D7-84F2-B0F6AABC8F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5"/>
              <c:layout/>
              <c:tx>
                <c:rich>
                  <a:bodyPr/>
                  <a:lstStyle/>
                  <a:p>
                    <a:fld id="{EB7A54F1-CDC1-46E3-9151-8C1666844A4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6"/>
              <c:layout/>
              <c:tx>
                <c:rich>
                  <a:bodyPr/>
                  <a:lstStyle/>
                  <a:p>
                    <a:fld id="{6775970C-CC70-4E65-9CCF-5E11F23675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7"/>
              <c:layout/>
              <c:tx>
                <c:rich>
                  <a:bodyPr/>
                  <a:lstStyle/>
                  <a:p>
                    <a:fld id="{C9441824-D6DE-4E0C-B608-B58C03BBE1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8"/>
              <c:layout/>
              <c:tx>
                <c:rich>
                  <a:bodyPr/>
                  <a:lstStyle/>
                  <a:p>
                    <a:fld id="{442CBFE5-C98E-47C8-AAF9-B70EA55B41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9"/>
              <c:layout/>
              <c:tx>
                <c:rich>
                  <a:bodyPr/>
                  <a:lstStyle/>
                  <a:p>
                    <a:fld id="{305FE939-1FC3-45F2-B8DE-459658E1286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0"/>
              <c:layout/>
              <c:tx>
                <c:rich>
                  <a:bodyPr/>
                  <a:lstStyle/>
                  <a:p>
                    <a:fld id="{52A8B9B2-C068-434A-8806-3020B5FA77B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1"/>
              <c:layout/>
              <c:tx>
                <c:rich>
                  <a:bodyPr/>
                  <a:lstStyle/>
                  <a:p>
                    <a:fld id="{369A5440-8639-40D3-88C4-30A7874E523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2"/>
              <c:layout/>
              <c:tx>
                <c:rich>
                  <a:bodyPr/>
                  <a:lstStyle/>
                  <a:p>
                    <a:fld id="{FB7DCF8D-6B10-4EBA-9751-3C66E7B76E6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3"/>
              <c:layout/>
              <c:tx>
                <c:rich>
                  <a:bodyPr/>
                  <a:lstStyle/>
                  <a:p>
                    <a:fld id="{65FDE59C-626F-4A8E-AFAE-DE728173516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4"/>
              <c:layout/>
              <c:tx>
                <c:rich>
                  <a:bodyPr/>
                  <a:lstStyle/>
                  <a:p>
                    <a:fld id="{F2F08E62-AC9C-4888-8C78-4A59BA8FBC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5"/>
              <c:layout/>
              <c:tx>
                <c:rich>
                  <a:bodyPr/>
                  <a:lstStyle/>
                  <a:p>
                    <a:fld id="{153218FF-D04C-4C9A-A2E8-94C0CCF258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6"/>
              <c:layout/>
              <c:tx>
                <c:rich>
                  <a:bodyPr/>
                  <a:lstStyle/>
                  <a:p>
                    <a:fld id="{2AA43CA5-E27A-42CB-B516-9FA968F6AA5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7"/>
              <c:layout/>
              <c:tx>
                <c:rich>
                  <a:bodyPr/>
                  <a:lstStyle/>
                  <a:p>
                    <a:fld id="{9FF1D1CE-11A4-4C35-8F47-B2741BAF99E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8"/>
              <c:layout/>
              <c:tx>
                <c:rich>
                  <a:bodyPr/>
                  <a:lstStyle/>
                  <a:p>
                    <a:fld id="{58A04621-E40B-4FD6-8768-EA045005CD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9"/>
              <c:layout/>
              <c:tx>
                <c:rich>
                  <a:bodyPr/>
                  <a:lstStyle/>
                  <a:p>
                    <a:fld id="{4FFA1671-4402-449A-A131-F4239744EB4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0"/>
              <c:layout/>
              <c:tx>
                <c:rich>
                  <a:bodyPr/>
                  <a:lstStyle/>
                  <a:p>
                    <a:fld id="{771E003A-BAE0-4334-A2FB-5693CBD81E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1"/>
              <c:layout/>
              <c:tx>
                <c:rich>
                  <a:bodyPr/>
                  <a:lstStyle/>
                  <a:p>
                    <a:fld id="{570F0AEE-E8F0-4C9B-8B91-0012B88C32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2"/>
              <c:layout/>
              <c:tx>
                <c:rich>
                  <a:bodyPr/>
                  <a:lstStyle/>
                  <a:p>
                    <a:fld id="{58354F7D-CF77-46C8-92EC-441C0181AEE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3"/>
              <c:layout/>
              <c:tx>
                <c:rich>
                  <a:bodyPr/>
                  <a:lstStyle/>
                  <a:p>
                    <a:fld id="{509FA9E3-B545-4A9D-8E86-33D69EC6D43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4"/>
              <c:layout/>
              <c:tx>
                <c:rich>
                  <a:bodyPr/>
                  <a:lstStyle/>
                  <a:p>
                    <a:fld id="{7EFDC69A-FC38-49E2-83EE-A857378878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5"/>
              <c:layout/>
              <c:tx>
                <c:rich>
                  <a:bodyPr/>
                  <a:lstStyle/>
                  <a:p>
                    <a:fld id="{A439FD8D-A2E5-46E3-A951-49E363B304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6"/>
              <c:layout/>
              <c:tx>
                <c:rich>
                  <a:bodyPr/>
                  <a:lstStyle/>
                  <a:p>
                    <a:fld id="{FEDD35AE-1BAF-446D-B7A9-66896A574A6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7"/>
              <c:layout/>
              <c:tx>
                <c:rich>
                  <a:bodyPr/>
                  <a:lstStyle/>
                  <a:p>
                    <a:fld id="{5CF747D9-034B-4730-88C8-C38487F08CB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8"/>
              <c:layout/>
              <c:tx>
                <c:rich>
                  <a:bodyPr/>
                  <a:lstStyle/>
                  <a:p>
                    <a:fld id="{16ED7C07-49B7-43C7-A175-2B2D5FFC42E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9"/>
              <c:layout/>
              <c:tx>
                <c:rich>
                  <a:bodyPr/>
                  <a:lstStyle/>
                  <a:p>
                    <a:fld id="{972DC99E-DD0A-4D7E-B439-D0783BA239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0"/>
              <c:layout/>
              <c:tx>
                <c:rich>
                  <a:bodyPr/>
                  <a:lstStyle/>
                  <a:p>
                    <a:fld id="{5FDB93F5-B0CA-42F1-A648-84C3A49B2D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1"/>
              <c:layout/>
              <c:tx>
                <c:rich>
                  <a:bodyPr/>
                  <a:lstStyle/>
                  <a:p>
                    <a:fld id="{1B1D03C9-AEEE-4657-A694-90ED2087A0A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2"/>
              <c:layout/>
              <c:tx>
                <c:rich>
                  <a:bodyPr/>
                  <a:lstStyle/>
                  <a:p>
                    <a:fld id="{27706443-1E06-4372-9484-CC0228AC6B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3"/>
              <c:layout/>
              <c:tx>
                <c:rich>
                  <a:bodyPr/>
                  <a:lstStyle/>
                  <a:p>
                    <a:fld id="{B275AD45-5E04-4C27-844B-15544C3C5FE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4"/>
              <c:layout/>
              <c:tx>
                <c:rich>
                  <a:bodyPr/>
                  <a:lstStyle/>
                  <a:p>
                    <a:fld id="{818AC798-55B0-4726-9DA2-C8764895652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5"/>
              <c:layout/>
              <c:tx>
                <c:rich>
                  <a:bodyPr/>
                  <a:lstStyle/>
                  <a:p>
                    <a:fld id="{A82291D6-2ED4-4757-9D45-AB66DA55F95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6"/>
              <c:layout/>
              <c:tx>
                <c:rich>
                  <a:bodyPr/>
                  <a:lstStyle/>
                  <a:p>
                    <a:fld id="{56AFF89E-387A-4053-B71E-2B25EE1FB1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7"/>
              <c:layout/>
              <c:tx>
                <c:rich>
                  <a:bodyPr/>
                  <a:lstStyle/>
                  <a:p>
                    <a:fld id="{AFA1D195-F46E-4D5C-8813-E878E6A4B27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8"/>
              <c:layout/>
              <c:tx>
                <c:rich>
                  <a:bodyPr/>
                  <a:lstStyle/>
                  <a:p>
                    <a:fld id="{74F37E46-BF2A-4B4D-B66E-C32978A0CA4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9"/>
              <c:layout/>
              <c:tx>
                <c:rich>
                  <a:bodyPr/>
                  <a:lstStyle/>
                  <a:p>
                    <a:fld id="{9CB2C144-76F7-4674-BDCA-00458847CB4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0"/>
              <c:layout/>
              <c:tx>
                <c:rich>
                  <a:bodyPr/>
                  <a:lstStyle/>
                  <a:p>
                    <a:fld id="{6900C11F-D04A-4E3B-9035-DFC1ED2A5DD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1"/>
              <c:layout/>
              <c:tx>
                <c:rich>
                  <a:bodyPr/>
                  <a:lstStyle/>
                  <a:p>
                    <a:fld id="{6B0927A0-B449-4339-BAD4-2576D99FB4B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2"/>
              <c:layout/>
              <c:tx>
                <c:rich>
                  <a:bodyPr/>
                  <a:lstStyle/>
                  <a:p>
                    <a:fld id="{D2BDB1D0-8E11-4DBB-8CDF-00C406B087B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3"/>
              <c:layout/>
              <c:tx>
                <c:rich>
                  <a:bodyPr/>
                  <a:lstStyle/>
                  <a:p>
                    <a:fld id="{706996F6-D15E-4285-9AF7-B553CCA107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4"/>
              <c:layout/>
              <c:tx>
                <c:rich>
                  <a:bodyPr/>
                  <a:lstStyle/>
                  <a:p>
                    <a:fld id="{66E5A990-A1A7-4892-9627-FF3B934DEC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5"/>
              <c:layout/>
              <c:tx>
                <c:rich>
                  <a:bodyPr/>
                  <a:lstStyle/>
                  <a:p>
                    <a:fld id="{22C5EA6A-D265-46E6-A419-4D57BF40CC2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6"/>
              <c:layout/>
              <c:tx>
                <c:rich>
                  <a:bodyPr/>
                  <a:lstStyle/>
                  <a:p>
                    <a:fld id="{0B883AB4-2801-4279-B529-6402BE01B9E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7"/>
              <c:layout/>
              <c:tx>
                <c:rich>
                  <a:bodyPr/>
                  <a:lstStyle/>
                  <a:p>
                    <a:fld id="{87369DB9-1CA5-4911-BD9D-514A0F09BD4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8"/>
              <c:layout/>
              <c:tx>
                <c:rich>
                  <a:bodyPr/>
                  <a:lstStyle/>
                  <a:p>
                    <a:fld id="{ECB75D9D-E467-4134-889D-C9464FDF0FD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9"/>
              <c:layout/>
              <c:tx>
                <c:rich>
                  <a:bodyPr/>
                  <a:lstStyle/>
                  <a:p>
                    <a:fld id="{EC2AE071-BCBA-425A-83A6-0405D0E860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0"/>
              <c:layout/>
              <c:tx>
                <c:rich>
                  <a:bodyPr/>
                  <a:lstStyle/>
                  <a:p>
                    <a:fld id="{A7603871-9E5F-45BF-9B16-DDE2670E2F1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1"/>
              <c:layout/>
              <c:tx>
                <c:rich>
                  <a:bodyPr/>
                  <a:lstStyle/>
                  <a:p>
                    <a:fld id="{89CB4311-D8D2-476E-88CD-A96D7530B5F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2"/>
              <c:layout/>
              <c:tx>
                <c:rich>
                  <a:bodyPr/>
                  <a:lstStyle/>
                  <a:p>
                    <a:fld id="{1FD5D76F-CCDD-4F13-AD24-1647EAD4534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3"/>
              <c:layout/>
              <c:tx>
                <c:rich>
                  <a:bodyPr/>
                  <a:lstStyle/>
                  <a:p>
                    <a:fld id="{8B1AECCB-ACC7-4CD2-96DC-109B8AC8EF2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4"/>
              <c:layout/>
              <c:tx>
                <c:rich>
                  <a:bodyPr/>
                  <a:lstStyle/>
                  <a:p>
                    <a:fld id="{17D6D6BF-44EE-4F15-9168-D6766CEE31C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5"/>
              <c:layout/>
              <c:tx>
                <c:rich>
                  <a:bodyPr/>
                  <a:lstStyle/>
                  <a:p>
                    <a:fld id="{5304892E-4C9E-4A59-92A8-AE4E3967B2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6"/>
              <c:layout/>
              <c:tx>
                <c:rich>
                  <a:bodyPr/>
                  <a:lstStyle/>
                  <a:p>
                    <a:fld id="{711A399D-BEA0-435F-B779-0C4CFFBB95E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7"/>
              <c:layout/>
              <c:tx>
                <c:rich>
                  <a:bodyPr/>
                  <a:lstStyle/>
                  <a:p>
                    <a:fld id="{2EDD5CC1-D27D-4E2D-83C5-8E8C4B832A0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8"/>
              <c:layout/>
              <c:tx>
                <c:rich>
                  <a:bodyPr/>
                  <a:lstStyle/>
                  <a:p>
                    <a:fld id="{3E389C53-6FB5-44F5-AD1A-A501EDC2A0D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9"/>
              <c:layout/>
              <c:tx>
                <c:rich>
                  <a:bodyPr/>
                  <a:lstStyle/>
                  <a:p>
                    <a:fld id="{8CF97B8B-D98A-4303-98C2-41E65F78555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0"/>
              <c:layout/>
              <c:tx>
                <c:rich>
                  <a:bodyPr/>
                  <a:lstStyle/>
                  <a:p>
                    <a:fld id="{741BAAC2-23EB-4636-BD04-1E78B0218F4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1"/>
              <c:layout/>
              <c:tx>
                <c:rich>
                  <a:bodyPr/>
                  <a:lstStyle/>
                  <a:p>
                    <a:fld id="{E2AAAA21-4257-42D0-9C62-D28B68A0EB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2"/>
              <c:layout/>
              <c:tx>
                <c:rich>
                  <a:bodyPr/>
                  <a:lstStyle/>
                  <a:p>
                    <a:fld id="{41467B8C-08B7-4A8A-AE9C-836BC9D33ED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3"/>
              <c:layout/>
              <c:tx>
                <c:rich>
                  <a:bodyPr/>
                  <a:lstStyle/>
                  <a:p>
                    <a:fld id="{F0DB1D81-C911-45D2-9DCC-12D581A97FA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4"/>
              <c:layout/>
              <c:tx>
                <c:rich>
                  <a:bodyPr/>
                  <a:lstStyle/>
                  <a:p>
                    <a:fld id="{13E0EB27-2478-4230-AB65-D62CEDAD2EE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5"/>
              <c:layout/>
              <c:tx>
                <c:rich>
                  <a:bodyPr/>
                  <a:lstStyle/>
                  <a:p>
                    <a:fld id="{41C368B0-1759-4CD3-932E-B0641A582B2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6"/>
              <c:layout/>
              <c:tx>
                <c:rich>
                  <a:bodyPr/>
                  <a:lstStyle/>
                  <a:p>
                    <a:fld id="{3B2B0B19-BE48-4FBC-9FC6-79C83AEC326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7"/>
              <c:layout/>
              <c:tx>
                <c:rich>
                  <a:bodyPr/>
                  <a:lstStyle/>
                  <a:p>
                    <a:fld id="{6FDA61D9-8B66-4473-9F24-123755FD2BA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8"/>
              <c:layout/>
              <c:tx>
                <c:rich>
                  <a:bodyPr/>
                  <a:lstStyle/>
                  <a:p>
                    <a:fld id="{0A8CB84D-2F0E-49AA-8A82-3F06BDC30F6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9"/>
              <c:layout/>
              <c:tx>
                <c:rich>
                  <a:bodyPr/>
                  <a:lstStyle/>
                  <a:p>
                    <a:fld id="{0027142F-C377-4151-9CCA-FA5FA98B2C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0"/>
              <c:layout/>
              <c:tx>
                <c:rich>
                  <a:bodyPr/>
                  <a:lstStyle/>
                  <a:p>
                    <a:fld id="{D22E88A1-2D58-4C49-BF32-4E65801805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1"/>
              <c:layout/>
              <c:tx>
                <c:rich>
                  <a:bodyPr/>
                  <a:lstStyle/>
                  <a:p>
                    <a:fld id="{A45CA3C0-2951-4359-9B77-BB1CF924B4F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2"/>
              <c:layout/>
              <c:tx>
                <c:rich>
                  <a:bodyPr/>
                  <a:lstStyle/>
                  <a:p>
                    <a:fld id="{D692ABD1-2C2A-48B3-8F97-DEFD428AADA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3"/>
              <c:layout/>
              <c:tx>
                <c:rich>
                  <a:bodyPr/>
                  <a:lstStyle/>
                  <a:p>
                    <a:fld id="{ACE94926-37FF-4491-8B51-B2D63973F35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4"/>
              <c:layout/>
              <c:tx>
                <c:rich>
                  <a:bodyPr/>
                  <a:lstStyle/>
                  <a:p>
                    <a:fld id="{123867F2-EFB6-44A9-B8B5-97D0C0F592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5"/>
              <c:layout/>
              <c:tx>
                <c:rich>
                  <a:bodyPr/>
                  <a:lstStyle/>
                  <a:p>
                    <a:fld id="{297942B2-FCD0-4321-B4F0-BCDBB75BDFB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6"/>
              <c:layout/>
              <c:tx>
                <c:rich>
                  <a:bodyPr/>
                  <a:lstStyle/>
                  <a:p>
                    <a:fld id="{018DBEB5-5B96-4A58-9256-D7AF891A694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7"/>
              <c:layout/>
              <c:tx>
                <c:rich>
                  <a:bodyPr/>
                  <a:lstStyle/>
                  <a:p>
                    <a:fld id="{AA6246F0-90AE-42B2-BBAA-927DBD16CB3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8"/>
              <c:layout/>
              <c:tx>
                <c:rich>
                  <a:bodyPr/>
                  <a:lstStyle/>
                  <a:p>
                    <a:fld id="{136B99E2-7F91-4010-9EFD-204E7B19642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9"/>
              <c:layout/>
              <c:tx>
                <c:rich>
                  <a:bodyPr/>
                  <a:lstStyle/>
                  <a:p>
                    <a:fld id="{471B5077-D2E9-45E7-904E-815FA6BF2CF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0"/>
              <c:layout/>
              <c:tx>
                <c:rich>
                  <a:bodyPr/>
                  <a:lstStyle/>
                  <a:p>
                    <a:fld id="{FBB722EB-3AB4-4F8B-9114-27A9102E43B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1"/>
              <c:layout/>
              <c:tx>
                <c:rich>
                  <a:bodyPr/>
                  <a:lstStyle/>
                  <a:p>
                    <a:fld id="{EE07BCA1-068F-43A5-B53B-A9F272B8EB6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2"/>
              <c:layout/>
              <c:tx>
                <c:rich>
                  <a:bodyPr/>
                  <a:lstStyle/>
                  <a:p>
                    <a:fld id="{366B6AC9-314F-42AF-855D-DA9A27EE82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3"/>
              <c:layout/>
              <c:tx>
                <c:rich>
                  <a:bodyPr/>
                  <a:lstStyle/>
                  <a:p>
                    <a:fld id="{94C41517-FE53-4798-B883-3B6145FC13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4"/>
              <c:layout/>
              <c:tx>
                <c:rich>
                  <a:bodyPr/>
                  <a:lstStyle/>
                  <a:p>
                    <a:fld id="{E1E0830E-C2EC-496C-9B60-328D3CE7BFC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5"/>
              <c:layout/>
              <c:tx>
                <c:rich>
                  <a:bodyPr/>
                  <a:lstStyle/>
                  <a:p>
                    <a:fld id="{85FDF598-85AE-4061-9ACA-BFD96C42873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6"/>
              <c:layout/>
              <c:tx>
                <c:rich>
                  <a:bodyPr/>
                  <a:lstStyle/>
                  <a:p>
                    <a:fld id="{9F5A8970-AF38-4E49-8770-54839742A46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7"/>
              <c:layout/>
              <c:tx>
                <c:rich>
                  <a:bodyPr/>
                  <a:lstStyle/>
                  <a:p>
                    <a:fld id="{F49C3D30-0595-435D-B879-C2A3E41F87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8"/>
              <c:layout/>
              <c:tx>
                <c:rich>
                  <a:bodyPr/>
                  <a:lstStyle/>
                  <a:p>
                    <a:fld id="{AEC10CAC-D45B-4287-AE41-85C8ADABEFE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9"/>
              <c:layout/>
              <c:tx>
                <c:rich>
                  <a:bodyPr/>
                  <a:lstStyle/>
                  <a:p>
                    <a:fld id="{BA6180B6-51DA-428B-B809-BADB93F450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0"/>
              <c:layout/>
              <c:tx>
                <c:rich>
                  <a:bodyPr/>
                  <a:lstStyle/>
                  <a:p>
                    <a:fld id="{6E0204D8-CE58-4585-9DE9-9AFC9EF869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1"/>
              <c:layout/>
              <c:tx>
                <c:rich>
                  <a:bodyPr/>
                  <a:lstStyle/>
                  <a:p>
                    <a:fld id="{A55E3022-D8C4-4061-A4E0-3364BE065D1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2"/>
              <c:layout/>
              <c:tx>
                <c:rich>
                  <a:bodyPr/>
                  <a:lstStyle/>
                  <a:p>
                    <a:fld id="{828ECE71-F93F-4B23-AD48-4C44E5AD2BE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3"/>
              <c:layout/>
              <c:tx>
                <c:rich>
                  <a:bodyPr/>
                  <a:lstStyle/>
                  <a:p>
                    <a:fld id="{E3623293-8155-41B4-A530-461545EAE0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4"/>
              <c:layout/>
              <c:tx>
                <c:rich>
                  <a:bodyPr/>
                  <a:lstStyle/>
                  <a:p>
                    <a:fld id="{D0D50FF3-1A48-4D2A-8F2F-BDC5BE51797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5"/>
              <c:layout/>
              <c:tx>
                <c:rich>
                  <a:bodyPr/>
                  <a:lstStyle/>
                  <a:p>
                    <a:fld id="{8DF8A7CD-2397-4371-84F4-6F3D1A45F45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6"/>
              <c:layout/>
              <c:tx>
                <c:rich>
                  <a:bodyPr/>
                  <a:lstStyle/>
                  <a:p>
                    <a:fld id="{348C4F96-7623-4BBC-A22D-15AF3346F58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7"/>
              <c:layout/>
              <c:tx>
                <c:rich>
                  <a:bodyPr/>
                  <a:lstStyle/>
                  <a:p>
                    <a:fld id="{8DDE4512-13D0-4433-A8B6-95D071D4D5E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8"/>
              <c:layout/>
              <c:tx>
                <c:rich>
                  <a:bodyPr/>
                  <a:lstStyle/>
                  <a:p>
                    <a:fld id="{3105C39C-E497-4E34-909A-0090CD99D4B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9"/>
              <c:layout/>
              <c:tx>
                <c:rich>
                  <a:bodyPr/>
                  <a:lstStyle/>
                  <a:p>
                    <a:fld id="{C2CB5268-FC01-406E-99E1-841FE063194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0"/>
              <c:layout/>
              <c:tx>
                <c:rich>
                  <a:bodyPr/>
                  <a:lstStyle/>
                  <a:p>
                    <a:fld id="{556AD54B-2E4D-46EB-94CF-1FC2DFBEC17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1"/>
              <c:layout/>
              <c:tx>
                <c:rich>
                  <a:bodyPr/>
                  <a:lstStyle/>
                  <a:p>
                    <a:fld id="{BACED9F7-047D-44C2-BABC-A61F01AF99C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2"/>
              <c:layout/>
              <c:tx>
                <c:rich>
                  <a:bodyPr/>
                  <a:lstStyle/>
                  <a:p>
                    <a:fld id="{A49079D6-DEF6-401A-A747-0C2468CCFC4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3"/>
              <c:layout/>
              <c:tx>
                <c:rich>
                  <a:bodyPr/>
                  <a:lstStyle/>
                  <a:p>
                    <a:fld id="{8E48CE26-7957-49B0-95EE-56AB54F352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4"/>
              <c:layout/>
              <c:tx>
                <c:rich>
                  <a:bodyPr/>
                  <a:lstStyle/>
                  <a:p>
                    <a:fld id="{2859C551-BC46-4626-A469-6DC66AC5265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5"/>
              <c:layout/>
              <c:tx>
                <c:rich>
                  <a:bodyPr/>
                  <a:lstStyle/>
                  <a:p>
                    <a:fld id="{0823F05A-74A5-42AB-9ED2-457FA2AA2C0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6"/>
              <c:layout/>
              <c:tx>
                <c:rich>
                  <a:bodyPr/>
                  <a:lstStyle/>
                  <a:p>
                    <a:fld id="{A92B0C88-62DA-4BBF-AE97-0CB1D4A171A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7"/>
              <c:layout/>
              <c:tx>
                <c:rich>
                  <a:bodyPr/>
                  <a:lstStyle/>
                  <a:p>
                    <a:fld id="{3691457C-E7BA-4528-8032-C5CCC04F1E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8"/>
              <c:layout/>
              <c:tx>
                <c:rich>
                  <a:bodyPr/>
                  <a:lstStyle/>
                  <a:p>
                    <a:fld id="{FC8E3E81-4653-4FEB-81E7-C41FCEF8ED6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9"/>
              <c:layout/>
              <c:tx>
                <c:rich>
                  <a:bodyPr/>
                  <a:lstStyle/>
                  <a:p>
                    <a:fld id="{27D38D6C-8C62-4EF5-BA9F-08BAECD3E4B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0"/>
              <c:layout/>
              <c:tx>
                <c:rich>
                  <a:bodyPr/>
                  <a:lstStyle/>
                  <a:p>
                    <a:fld id="{C84296A8-85D2-42EA-BA6F-A419A00E940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1"/>
              <c:layout/>
              <c:tx>
                <c:rich>
                  <a:bodyPr/>
                  <a:lstStyle/>
                  <a:p>
                    <a:fld id="{406A007B-AC3E-4264-B23A-05F3EE66D40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2"/>
              <c:layout/>
              <c:tx>
                <c:rich>
                  <a:bodyPr/>
                  <a:lstStyle/>
                  <a:p>
                    <a:fld id="{C82128D3-CC66-4935-9F5F-B2B247F37FE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3"/>
              <c:layout/>
              <c:tx>
                <c:rich>
                  <a:bodyPr/>
                  <a:lstStyle/>
                  <a:p>
                    <a:fld id="{369191DF-4923-4109-B5BF-C24AD8EDF5E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4"/>
              <c:layout/>
              <c:tx>
                <c:rich>
                  <a:bodyPr/>
                  <a:lstStyle/>
                  <a:p>
                    <a:fld id="{505C296A-76F1-4739-AA2A-11A95C7C74C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5"/>
              <c:layout/>
              <c:tx>
                <c:rich>
                  <a:bodyPr/>
                  <a:lstStyle/>
                  <a:p>
                    <a:fld id="{88AD7381-6354-4088-8419-5AEE627FD18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6"/>
              <c:layout/>
              <c:tx>
                <c:rich>
                  <a:bodyPr/>
                  <a:lstStyle/>
                  <a:p>
                    <a:fld id="{98E25A4B-A776-45F6-99F5-8450D31501C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7"/>
              <c:layout/>
              <c:tx>
                <c:rich>
                  <a:bodyPr/>
                  <a:lstStyle/>
                  <a:p>
                    <a:fld id="{9F1D586D-DF8F-4177-AEB8-B316FCFBF9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8"/>
              <c:layout/>
              <c:tx>
                <c:rich>
                  <a:bodyPr/>
                  <a:lstStyle/>
                  <a:p>
                    <a:fld id="{0EBC04DC-0AE8-4A2E-BADF-D47707E77D9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9"/>
              <c:layout/>
              <c:tx>
                <c:rich>
                  <a:bodyPr/>
                  <a:lstStyle/>
                  <a:p>
                    <a:fld id="{727BB983-997A-47DA-A70E-91CB1BA3BCF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0"/>
              <c:layout/>
              <c:tx>
                <c:rich>
                  <a:bodyPr/>
                  <a:lstStyle/>
                  <a:p>
                    <a:fld id="{137FC62C-7880-414C-9102-3366C55F9EA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1"/>
              <c:layout/>
              <c:tx>
                <c:rich>
                  <a:bodyPr/>
                  <a:lstStyle/>
                  <a:p>
                    <a:fld id="{6A91873E-B091-46A0-A9A1-C85605B6C2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2"/>
              <c:layout/>
              <c:tx>
                <c:rich>
                  <a:bodyPr/>
                  <a:lstStyle/>
                  <a:p>
                    <a:fld id="{49716FC1-FD7C-4D59-9062-3992E5FA62F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3"/>
              <c:layout/>
              <c:tx>
                <c:rich>
                  <a:bodyPr/>
                  <a:lstStyle/>
                  <a:p>
                    <a:fld id="{10366AB7-9D22-44E1-8CA4-01C2A0A59E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LatAm!$D$2:$D$165</c:f>
              <c:numCache>
                <c:formatCode>#,##0.0</c:formatCode>
                <c:ptCount val="164"/>
                <c:pt idx="0">
                  <c:v>#N/A</c:v>
                </c:pt>
                <c:pt idx="1">
                  <c:v>143.79089999999999</c:v>
                </c:pt>
                <c:pt idx="2">
                  <c:v>124.9058</c:v>
                </c:pt>
                <c:pt idx="3">
                  <c:v>101.3336</c:v>
                </c:pt>
                <c:pt idx="4">
                  <c:v>94.449259999999995</c:v>
                </c:pt>
                <c:pt idx="5">
                  <c:v>78.388279999999995</c:v>
                </c:pt>
                <c:pt idx="6">
                  <c:v>70.911069999999995</c:v>
                </c:pt>
                <c:pt idx="7">
                  <c:v>64.542659999999998</c:v>
                </c:pt>
                <c:pt idx="8">
                  <c:v>61.115969999999997</c:v>
                </c:pt>
                <c:pt idx="9">
                  <c:v>59.667389999999997</c:v>
                </c:pt>
                <c:pt idx="10">
                  <c:v>57.10812</c:v>
                </c:pt>
                <c:pt idx="11">
                  <c:v>53.820439999999998</c:v>
                </c:pt>
                <c:pt idx="12">
                  <c:v>53.814830000000001</c:v>
                </c:pt>
                <c:pt idx="13">
                  <c:v>52.845269999999999</c:v>
                </c:pt>
                <c:pt idx="14">
                  <c:v>52.103650000000002</c:v>
                </c:pt>
                <c:pt idx="15">
                  <c:v>51.624789999999997</c:v>
                </c:pt>
                <c:pt idx="16">
                  <c:v>45.38015</c:v>
                </c:pt>
                <c:pt idx="17">
                  <c:v>44.693680000000001</c:v>
                </c:pt>
                <c:pt idx="18">
                  <c:v>43.623179999999998</c:v>
                </c:pt>
                <c:pt idx="19">
                  <c:v>43.073650000000001</c:v>
                </c:pt>
                <c:pt idx="20">
                  <c:v>42.203499999999998</c:v>
                </c:pt>
                <c:pt idx="21">
                  <c:v>41.905090000000001</c:v>
                </c:pt>
                <c:pt idx="22">
                  <c:v>41.109380000000002</c:v>
                </c:pt>
                <c:pt idx="23">
                  <c:v>39.995550000000001</c:v>
                </c:pt>
                <c:pt idx="24">
                  <c:v>39.691090000000003</c:v>
                </c:pt>
                <c:pt idx="25">
                  <c:v>39.22392</c:v>
                </c:pt>
                <c:pt idx="26">
                  <c:v>38.841819999999998</c:v>
                </c:pt>
                <c:pt idx="27">
                  <c:v>38.424109999999999</c:v>
                </c:pt>
                <c:pt idx="28">
                  <c:v>36.7836</c:v>
                </c:pt>
                <c:pt idx="29">
                  <c:v>32.145299999999999</c:v>
                </c:pt>
                <c:pt idx="30">
                  <c:v>32.102890000000002</c:v>
                </c:pt>
                <c:pt idx="31">
                  <c:v>31.581610000000001</c:v>
                </c:pt>
                <c:pt idx="32">
                  <c:v>30.335349999999998</c:v>
                </c:pt>
                <c:pt idx="33">
                  <c:v>27.827110000000001</c:v>
                </c:pt>
                <c:pt idx="34">
                  <c:v>26.620799999999999</c:v>
                </c:pt>
                <c:pt idx="35">
                  <c:v>24.794530000000002</c:v>
                </c:pt>
                <c:pt idx="36">
                  <c:v>24.739719999999998</c:v>
                </c:pt>
                <c:pt idx="37">
                  <c:v>22.8385</c:v>
                </c:pt>
                <c:pt idx="38">
                  <c:v>22.57227</c:v>
                </c:pt>
                <c:pt idx="39">
                  <c:v>21.703869999999998</c:v>
                </c:pt>
                <c:pt idx="40">
                  <c:v>21.61431</c:v>
                </c:pt>
                <c:pt idx="41">
                  <c:v>19.922329999999999</c:v>
                </c:pt>
                <c:pt idx="42">
                  <c:v>19.842220000000001</c:v>
                </c:pt>
                <c:pt idx="43">
                  <c:v>19.152719999999999</c:v>
                </c:pt>
                <c:pt idx="44">
                  <c:v>18.917159999999999</c:v>
                </c:pt>
                <c:pt idx="45">
                  <c:v>17.953119999999998</c:v>
                </c:pt>
                <c:pt idx="46">
                  <c:v>17.436530000000001</c:v>
                </c:pt>
                <c:pt idx="47">
                  <c:v>17.036919999999999</c:v>
                </c:pt>
                <c:pt idx="48">
                  <c:v>16.883569999999999</c:v>
                </c:pt>
                <c:pt idx="49">
                  <c:v>15.80035</c:v>
                </c:pt>
                <c:pt idx="50">
                  <c:v>15.38414</c:v>
                </c:pt>
                <c:pt idx="51">
                  <c:v>15.103289999999999</c:v>
                </c:pt>
                <c:pt idx="52">
                  <c:v>14.329610000000001</c:v>
                </c:pt>
                <c:pt idx="53">
                  <c:v>14.088480000000001</c:v>
                </c:pt>
                <c:pt idx="54">
                  <c:v>13.83423</c:v>
                </c:pt>
                <c:pt idx="55">
                  <c:v>13.495050000000001</c:v>
                </c:pt>
                <c:pt idx="56">
                  <c:v>12.542450000000001</c:v>
                </c:pt>
                <c:pt idx="57">
                  <c:v>12.51055</c:v>
                </c:pt>
                <c:pt idx="58">
                  <c:v>12.3994</c:v>
                </c:pt>
                <c:pt idx="59">
                  <c:v>11.954230000000001</c:v>
                </c:pt>
                <c:pt idx="60">
                  <c:v>11.03734</c:v>
                </c:pt>
                <c:pt idx="61">
                  <c:v>10.59342</c:v>
                </c:pt>
                <c:pt idx="62">
                  <c:v>9.6987419999999904</c:v>
                </c:pt>
                <c:pt idx="63">
                  <c:v>9.4968629999999994</c:v>
                </c:pt>
                <c:pt idx="64">
                  <c:v>9.4750530000000008</c:v>
                </c:pt>
                <c:pt idx="65">
                  <c:v>9.000648</c:v>
                </c:pt>
                <c:pt idx="66">
                  <c:v>8.9676209999999994</c:v>
                </c:pt>
                <c:pt idx="67">
                  <c:v>8.8865990000000004</c:v>
                </c:pt>
                <c:pt idx="68">
                  <c:v>8.5731439999999903</c:v>
                </c:pt>
                <c:pt idx="69">
                  <c:v>8.4145009999999996</c:v>
                </c:pt>
                <c:pt idx="70">
                  <c:v>8.1232930000000003</c:v>
                </c:pt>
                <c:pt idx="71">
                  <c:v>8.1049109999999995</c:v>
                </c:pt>
                <c:pt idx="72">
                  <c:v>8.0909960000000005</c:v>
                </c:pt>
                <c:pt idx="73">
                  <c:v>7.8702180000000004</c:v>
                </c:pt>
                <c:pt idx="74">
                  <c:v>7.7077260000000001</c:v>
                </c:pt>
                <c:pt idx="75">
                  <c:v>7.3576319999999997</c:v>
                </c:pt>
                <c:pt idx="76">
                  <c:v>6.768154</c:v>
                </c:pt>
                <c:pt idx="77">
                  <c:v>6.5506229999999999</c:v>
                </c:pt>
                <c:pt idx="78">
                  <c:v>6.1516010000000003</c:v>
                </c:pt>
                <c:pt idx="79">
                  <c:v>6.1231260000000001</c:v>
                </c:pt>
                <c:pt idx="80">
                  <c:v>6.1001859999999999</c:v>
                </c:pt>
                <c:pt idx="81">
                  <c:v>5.9697529999999999</c:v>
                </c:pt>
                <c:pt idx="82">
                  <c:v>5.9103009999999996</c:v>
                </c:pt>
                <c:pt idx="83">
                  <c:v>5.3842189999999999</c:v>
                </c:pt>
                <c:pt idx="84">
                  <c:v>5.3449530000000003</c:v>
                </c:pt>
                <c:pt idx="85">
                  <c:v>5.2849440000000003</c:v>
                </c:pt>
                <c:pt idx="86">
                  <c:v>5.0766580000000001</c:v>
                </c:pt>
                <c:pt idx="87">
                  <c:v>5.0079310000000001</c:v>
                </c:pt>
                <c:pt idx="88">
                  <c:v>4.9997470000000002</c:v>
                </c:pt>
                <c:pt idx="89">
                  <c:v>4.9708009999999998</c:v>
                </c:pt>
                <c:pt idx="90">
                  <c:v>4.9647059999999996</c:v>
                </c:pt>
                <c:pt idx="91">
                  <c:v>4.7892440000000001</c:v>
                </c:pt>
                <c:pt idx="92">
                  <c:v>4.7411899999999996</c:v>
                </c:pt>
                <c:pt idx="93">
                  <c:v>4.5329980000000001</c:v>
                </c:pt>
                <c:pt idx="94">
                  <c:v>4.3691310000000003</c:v>
                </c:pt>
                <c:pt idx="95">
                  <c:v>4.3573729999999999</c:v>
                </c:pt>
                <c:pt idx="96">
                  <c:v>4.2429329999999998</c:v>
                </c:pt>
                <c:pt idx="97">
                  <c:v>4.1812180000000003</c:v>
                </c:pt>
                <c:pt idx="98">
                  <c:v>4.0845349999999998</c:v>
                </c:pt>
                <c:pt idx="99">
                  <c:v>4.0132560000000002</c:v>
                </c:pt>
                <c:pt idx="100">
                  <c:v>3.9996200000000002</c:v>
                </c:pt>
                <c:pt idx="101">
                  <c:v>3.795026</c:v>
                </c:pt>
                <c:pt idx="102">
                  <c:v>3.7678050000000001</c:v>
                </c:pt>
                <c:pt idx="103">
                  <c:v>3.7651910000000002</c:v>
                </c:pt>
                <c:pt idx="104">
                  <c:v>3.677581</c:v>
                </c:pt>
                <c:pt idx="105">
                  <c:v>3.5741830000000001</c:v>
                </c:pt>
                <c:pt idx="106">
                  <c:v>3.5665089999999999</c:v>
                </c:pt>
                <c:pt idx="107">
                  <c:v>3.5123039999999999</c:v>
                </c:pt>
                <c:pt idx="108">
                  <c:v>3.497573</c:v>
                </c:pt>
                <c:pt idx="109">
                  <c:v>3.4866869999999999</c:v>
                </c:pt>
                <c:pt idx="110">
                  <c:v>3.011673</c:v>
                </c:pt>
                <c:pt idx="111">
                  <c:v>2.9702410000000001</c:v>
                </c:pt>
                <c:pt idx="112">
                  <c:v>2.9445079999999999</c:v>
                </c:pt>
                <c:pt idx="113">
                  <c:v>2.8472780000000002</c:v>
                </c:pt>
                <c:pt idx="114">
                  <c:v>2.8407480000000001</c:v>
                </c:pt>
                <c:pt idx="115">
                  <c:v>2.556915</c:v>
                </c:pt>
                <c:pt idx="116">
                  <c:v>2.3638949999999999</c:v>
                </c:pt>
                <c:pt idx="117">
                  <c:v>2.2683059999999999</c:v>
                </c:pt>
                <c:pt idx="118">
                  <c:v>2.2301310000000001</c:v>
                </c:pt>
                <c:pt idx="119">
                  <c:v>2.168304</c:v>
                </c:pt>
                <c:pt idx="120">
                  <c:v>2.1237659999999998</c:v>
                </c:pt>
                <c:pt idx="121">
                  <c:v>2.0934689999999998</c:v>
                </c:pt>
                <c:pt idx="122">
                  <c:v>2.065331</c:v>
                </c:pt>
                <c:pt idx="123">
                  <c:v>1.9092309999999999</c:v>
                </c:pt>
                <c:pt idx="124">
                  <c:v>1.8796489999999999</c:v>
                </c:pt>
                <c:pt idx="125">
                  <c:v>1.7099409999999999</c:v>
                </c:pt>
                <c:pt idx="126">
                  <c:v>1.5216000000000001</c:v>
                </c:pt>
                <c:pt idx="127">
                  <c:v>1.5091220000000001</c:v>
                </c:pt>
                <c:pt idx="128">
                  <c:v>1.4968189999999999</c:v>
                </c:pt>
                <c:pt idx="129">
                  <c:v>1.4652019999999999</c:v>
                </c:pt>
                <c:pt idx="130">
                  <c:v>1.4474659999999999</c:v>
                </c:pt>
                <c:pt idx="131">
                  <c:v>1.352268</c:v>
                </c:pt>
                <c:pt idx="132">
                  <c:v>1.2435419999999999</c:v>
                </c:pt>
                <c:pt idx="133">
                  <c:v>1.2378610000000001</c:v>
                </c:pt>
                <c:pt idx="134">
                  <c:v>1.2375370000000001</c:v>
                </c:pt>
                <c:pt idx="135">
                  <c:v>1.2342740000000001</c:v>
                </c:pt>
                <c:pt idx="136">
                  <c:v>1.196688</c:v>
                </c:pt>
                <c:pt idx="137">
                  <c:v>1.07104</c:v>
                </c:pt>
                <c:pt idx="138">
                  <c:v>0.92146280000000003</c:v>
                </c:pt>
                <c:pt idx="139">
                  <c:v>0.90843260000000003</c:v>
                </c:pt>
                <c:pt idx="140">
                  <c:v>0.85984439999999995</c:v>
                </c:pt>
                <c:pt idx="141">
                  <c:v>0.85452830000000002</c:v>
                </c:pt>
                <c:pt idx="142">
                  <c:v>0.79447460000000003</c:v>
                </c:pt>
                <c:pt idx="143">
                  <c:v>0.77140370000000003</c:v>
                </c:pt>
                <c:pt idx="144">
                  <c:v>0.76542279999999996</c:v>
                </c:pt>
                <c:pt idx="145">
                  <c:v>0.76395150000000001</c:v>
                </c:pt>
                <c:pt idx="146">
                  <c:v>0.74054439999999999</c:v>
                </c:pt>
                <c:pt idx="147">
                  <c:v>0.71661010000000003</c:v>
                </c:pt>
                <c:pt idx="148">
                  <c:v>0.65535129999999997</c:v>
                </c:pt>
                <c:pt idx="149">
                  <c:v>0.63421150000000004</c:v>
                </c:pt>
                <c:pt idx="150">
                  <c:v>0.63402939999999997</c:v>
                </c:pt>
                <c:pt idx="151">
                  <c:v>0.62878089999999998</c:v>
                </c:pt>
                <c:pt idx="152">
                  <c:v>0.62877369999999999</c:v>
                </c:pt>
                <c:pt idx="153">
                  <c:v>0.59314909999999998</c:v>
                </c:pt>
                <c:pt idx="154">
                  <c:v>0.59194970000000002</c:v>
                </c:pt>
                <c:pt idx="155">
                  <c:v>0.49870130000000001</c:v>
                </c:pt>
                <c:pt idx="156">
                  <c:v>0.39621450000000003</c:v>
                </c:pt>
                <c:pt idx="157">
                  <c:v>0.38253870000000001</c:v>
                </c:pt>
                <c:pt idx="158">
                  <c:v>0.37792740000000002</c:v>
                </c:pt>
                <c:pt idx="159">
                  <c:v>0.3196618</c:v>
                </c:pt>
                <c:pt idx="160">
                  <c:v>0.25010339999999998</c:v>
                </c:pt>
                <c:pt idx="161">
                  <c:v>0</c:v>
                </c:pt>
                <c:pt idx="162">
                  <c:v>0</c:v>
                </c:pt>
                <c:pt idx="163">
                  <c:v>0</c:v>
                </c:pt>
              </c:numCache>
            </c:numRef>
          </c:xVal>
          <c:yVal>
            <c:numRef>
              <c:f>LatAm!$E$2:$E$165</c:f>
              <c:numCache>
                <c:formatCode>0.0%</c:formatCode>
                <c:ptCount val="164"/>
                <c:pt idx="0">
                  <c:v>#N/A</c:v>
                </c:pt>
                <c:pt idx="1">
                  <c:v>0</c:v>
                </c:pt>
                <c:pt idx="2">
                  <c:v>1.4188060000000001E-2</c:v>
                </c:pt>
                <c:pt idx="3">
                  <c:v>2.5966300000000001E-2</c:v>
                </c:pt>
                <c:pt idx="4">
                  <c:v>0</c:v>
                </c:pt>
                <c:pt idx="5">
                  <c:v>4.720444E-2</c:v>
                </c:pt>
                <c:pt idx="6">
                  <c:v>3.0078819999999999E-2</c:v>
                </c:pt>
                <c:pt idx="7">
                  <c:v>3.1787470000000002E-4</c:v>
                </c:pt>
                <c:pt idx="8">
                  <c:v>5.955556E-2</c:v>
                </c:pt>
                <c:pt idx="9">
                  <c:v>2.0581390000000001E-3</c:v>
                </c:pt>
                <c:pt idx="10">
                  <c:v>3.020339E-2</c:v>
                </c:pt>
                <c:pt idx="11">
                  <c:v>6.9534280000000004E-2</c:v>
                </c:pt>
                <c:pt idx="12">
                  <c:v>1.106971E-2</c:v>
                </c:pt>
                <c:pt idx="13">
                  <c:v>5.4772189999999998E-2</c:v>
                </c:pt>
                <c:pt idx="14">
                  <c:v>2.9910989999999998E-2</c:v>
                </c:pt>
                <c:pt idx="15">
                  <c:v>4.7640559999999998E-2</c:v>
                </c:pt>
                <c:pt idx="16">
                  <c:v>2.1253569999999999E-2</c:v>
                </c:pt>
                <c:pt idx="17">
                  <c:v>1.7468689999999999E-2</c:v>
                </c:pt>
                <c:pt idx="18">
                  <c:v>0.16196940000000001</c:v>
                </c:pt>
                <c:pt idx="19">
                  <c:v>9.5328369999999996E-2</c:v>
                </c:pt>
                <c:pt idx="20">
                  <c:v>3.2685440000000003E-2</c:v>
                </c:pt>
                <c:pt idx="21">
                  <c:v>2.745622E-2</c:v>
                </c:pt>
                <c:pt idx="22">
                  <c:v>3.717873E-2</c:v>
                </c:pt>
                <c:pt idx="23">
                  <c:v>7.5837779999999896E-2</c:v>
                </c:pt>
                <c:pt idx="24">
                  <c:v>9.4362200000000004E-3</c:v>
                </c:pt>
                <c:pt idx="25">
                  <c:v>7.1471930000000003E-2</c:v>
                </c:pt>
                <c:pt idx="26">
                  <c:v>2.5122249999999999E-2</c:v>
                </c:pt>
                <c:pt idx="27">
                  <c:v>6.8578340000000002E-3</c:v>
                </c:pt>
                <c:pt idx="28">
                  <c:v>6.056309E-2</c:v>
                </c:pt>
                <c:pt idx="29">
                  <c:v>7.2407080000000002E-3</c:v>
                </c:pt>
                <c:pt idx="30">
                  <c:v>6.9925719999999999E-3</c:v>
                </c:pt>
                <c:pt idx="31">
                  <c:v>1.4597639999999999E-3</c:v>
                </c:pt>
                <c:pt idx="32">
                  <c:v>6.231217E-2</c:v>
                </c:pt>
                <c:pt idx="33">
                  <c:v>7.3656159999999998E-2</c:v>
                </c:pt>
                <c:pt idx="34">
                  <c:v>2.7958199999999999E-2</c:v>
                </c:pt>
                <c:pt idx="35">
                  <c:v>4.3183090000000002E-3</c:v>
                </c:pt>
                <c:pt idx="36">
                  <c:v>3.1753129999999997E-2</c:v>
                </c:pt>
                <c:pt idx="37">
                  <c:v>2.2039349999999999E-2</c:v>
                </c:pt>
                <c:pt idx="38">
                  <c:v>1.5940920000000001E-2</c:v>
                </c:pt>
                <c:pt idx="39">
                  <c:v>1.415069E-2</c:v>
                </c:pt>
                <c:pt idx="40">
                  <c:v>0.16649749999999999</c:v>
                </c:pt>
                <c:pt idx="41">
                  <c:v>4.3395899999999998E-4</c:v>
                </c:pt>
                <c:pt idx="42">
                  <c:v>3.5892500000000001E-2</c:v>
                </c:pt>
                <c:pt idx="43">
                  <c:v>1.4102750000000001E-2</c:v>
                </c:pt>
                <c:pt idx="44">
                  <c:v>1.1782630000000001E-2</c:v>
                </c:pt>
                <c:pt idx="45">
                  <c:v>1.014724E-2</c:v>
                </c:pt>
                <c:pt idx="46">
                  <c:v>8.3328329999999996E-3</c:v>
                </c:pt>
                <c:pt idx="47">
                  <c:v>4.2343479999999998E-3</c:v>
                </c:pt>
                <c:pt idx="48">
                  <c:v>2.7830070000000001E-3</c:v>
                </c:pt>
                <c:pt idx="49">
                  <c:v>2.195049E-2</c:v>
                </c:pt>
                <c:pt idx="50">
                  <c:v>9.2294579999999994E-3</c:v>
                </c:pt>
                <c:pt idx="51">
                  <c:v>3.78686E-3</c:v>
                </c:pt>
                <c:pt idx="52">
                  <c:v>2.1989969999999998E-3</c:v>
                </c:pt>
                <c:pt idx="53">
                  <c:v>0</c:v>
                </c:pt>
                <c:pt idx="54">
                  <c:v>6.271937E-3</c:v>
                </c:pt>
                <c:pt idx="55">
                  <c:v>2.9176509999999999E-2</c:v>
                </c:pt>
                <c:pt idx="56">
                  <c:v>1.2592269999999999E-2</c:v>
                </c:pt>
                <c:pt idx="57">
                  <c:v>4.2659450000000002E-3</c:v>
                </c:pt>
                <c:pt idx="58">
                  <c:v>9.8933619999999906E-3</c:v>
                </c:pt>
                <c:pt idx="59">
                  <c:v>8.5609880000000003E-3</c:v>
                </c:pt>
                <c:pt idx="60">
                  <c:v>3.530942E-3</c:v>
                </c:pt>
                <c:pt idx="61">
                  <c:v>1.948123E-3</c:v>
                </c:pt>
                <c:pt idx="62">
                  <c:v>7.894741E-4</c:v>
                </c:pt>
                <c:pt idx="63">
                  <c:v>4.5541659999999998E-2</c:v>
                </c:pt>
                <c:pt idx="64">
                  <c:v>3.1483980000000002E-2</c:v>
                </c:pt>
                <c:pt idx="65">
                  <c:v>0</c:v>
                </c:pt>
                <c:pt idx="66">
                  <c:v>2.3381230000000001E-3</c:v>
                </c:pt>
                <c:pt idx="67">
                  <c:v>2.5245409999999999E-3</c:v>
                </c:pt>
                <c:pt idx="68">
                  <c:v>2.2800270000000001E-2</c:v>
                </c:pt>
                <c:pt idx="69">
                  <c:v>0</c:v>
                </c:pt>
                <c:pt idx="70">
                  <c:v>2.3377100000000001E-2</c:v>
                </c:pt>
                <c:pt idx="71">
                  <c:v>1.071605E-2</c:v>
                </c:pt>
                <c:pt idx="72">
                  <c:v>1.0164640000000001E-2</c:v>
                </c:pt>
                <c:pt idx="73">
                  <c:v>1.161242E-3</c:v>
                </c:pt>
                <c:pt idx="74">
                  <c:v>2.0044279999999999E-3</c:v>
                </c:pt>
                <c:pt idx="75">
                  <c:v>3.9230929999999999E-3</c:v>
                </c:pt>
                <c:pt idx="76">
                  <c:v>2.2417940000000001E-3</c:v>
                </c:pt>
                <c:pt idx="77">
                  <c:v>3.6862660000000001E-3</c:v>
                </c:pt>
                <c:pt idx="78">
                  <c:v>2.291466E-2</c:v>
                </c:pt>
                <c:pt idx="79">
                  <c:v>7.7771860000000002E-3</c:v>
                </c:pt>
                <c:pt idx="80">
                  <c:v>3.470295E-3</c:v>
                </c:pt>
                <c:pt idx="81">
                  <c:v>3.7189939999999998E-2</c:v>
                </c:pt>
                <c:pt idx="82">
                  <c:v>8.5545150000000004E-3</c:v>
                </c:pt>
                <c:pt idx="83">
                  <c:v>5.1715279999999999E-3</c:v>
                </c:pt>
                <c:pt idx="84">
                  <c:v>0.1152116</c:v>
                </c:pt>
                <c:pt idx="85">
                  <c:v>2.021125E-2</c:v>
                </c:pt>
                <c:pt idx="86">
                  <c:v>2.3445509999999998E-3</c:v>
                </c:pt>
                <c:pt idx="87">
                  <c:v>2.5079500000000001E-3</c:v>
                </c:pt>
                <c:pt idx="88">
                  <c:v>9.1573700000000002E-4</c:v>
                </c:pt>
                <c:pt idx="89">
                  <c:v>1.3066109999999999E-4</c:v>
                </c:pt>
                <c:pt idx="90">
                  <c:v>2.2828549999999999E-3</c:v>
                </c:pt>
                <c:pt idx="91">
                  <c:v>0</c:v>
                </c:pt>
                <c:pt idx="92">
                  <c:v>8.0324739999999995E-3</c:v>
                </c:pt>
                <c:pt idx="93">
                  <c:v>4.6936020000000002E-2</c:v>
                </c:pt>
                <c:pt idx="94">
                  <c:v>4.411908E-3</c:v>
                </c:pt>
                <c:pt idx="95">
                  <c:v>7.6145800000000001E-3</c:v>
                </c:pt>
                <c:pt idx="96">
                  <c:v>0</c:v>
                </c:pt>
                <c:pt idx="97">
                  <c:v>7.0287639999999998E-4</c:v>
                </c:pt>
                <c:pt idx="98">
                  <c:v>5.1784960000000003E-3</c:v>
                </c:pt>
                <c:pt idx="99">
                  <c:v>1.936847E-3</c:v>
                </c:pt>
                <c:pt idx="100">
                  <c:v>2.4373720000000001E-3</c:v>
                </c:pt>
                <c:pt idx="101">
                  <c:v>0</c:v>
                </c:pt>
                <c:pt idx="102">
                  <c:v>6.7214249999999998E-4</c:v>
                </c:pt>
                <c:pt idx="103">
                  <c:v>1.3534730000000001E-4</c:v>
                </c:pt>
                <c:pt idx="104">
                  <c:v>3.5775360000000001E-3</c:v>
                </c:pt>
                <c:pt idx="105">
                  <c:v>1.6404530000000001E-2</c:v>
                </c:pt>
                <c:pt idx="106">
                  <c:v>3.0738279999999998E-3</c:v>
                </c:pt>
                <c:pt idx="107">
                  <c:v>7.6404299999999995E-4</c:v>
                </c:pt>
                <c:pt idx="108">
                  <c:v>1.5731880000000001E-3</c:v>
                </c:pt>
                <c:pt idx="109">
                  <c:v>0</c:v>
                </c:pt>
                <c:pt idx="110">
                  <c:v>3.7362710000000002E-3</c:v>
                </c:pt>
                <c:pt idx="111">
                  <c:v>1.2297789999999999E-2</c:v>
                </c:pt>
                <c:pt idx="112">
                  <c:v>1.4227129999999999E-2</c:v>
                </c:pt>
                <c:pt idx="113">
                  <c:v>7.5758230000000002E-4</c:v>
                </c:pt>
                <c:pt idx="114">
                  <c:v>0</c:v>
                </c:pt>
                <c:pt idx="115">
                  <c:v>6.8656619999999998E-3</c:v>
                </c:pt>
                <c:pt idx="116">
                  <c:v>1.763437E-4</c:v>
                </c:pt>
                <c:pt idx="117">
                  <c:v>8.7563980000000005E-4</c:v>
                </c:pt>
                <c:pt idx="118">
                  <c:v>0</c:v>
                </c:pt>
                <c:pt idx="119">
                  <c:v>1.00316E-2</c:v>
                </c:pt>
                <c:pt idx="120">
                  <c:v>2.910957E-3</c:v>
                </c:pt>
                <c:pt idx="121">
                  <c:v>1.2625309999999999E-3</c:v>
                </c:pt>
                <c:pt idx="122">
                  <c:v>0</c:v>
                </c:pt>
                <c:pt idx="123">
                  <c:v>9.7846650000000003E-5</c:v>
                </c:pt>
                <c:pt idx="124">
                  <c:v>7.1619070000000003E-4</c:v>
                </c:pt>
                <c:pt idx="125">
                  <c:v>2.7206129999999999E-2</c:v>
                </c:pt>
                <c:pt idx="126">
                  <c:v>4.9445599999999998E-3</c:v>
                </c:pt>
                <c:pt idx="127">
                  <c:v>5.117211E-3</c:v>
                </c:pt>
                <c:pt idx="128">
                  <c:v>5.6842680000000001E-3</c:v>
                </c:pt>
                <c:pt idx="129">
                  <c:v>6.2743979999999996E-3</c:v>
                </c:pt>
                <c:pt idx="130">
                  <c:v>1.0656789999999999E-2</c:v>
                </c:pt>
                <c:pt idx="131">
                  <c:v>2.400003E-4</c:v>
                </c:pt>
                <c:pt idx="132">
                  <c:v>2.8742260000000001E-3</c:v>
                </c:pt>
                <c:pt idx="133">
                  <c:v>1.229756E-3</c:v>
                </c:pt>
                <c:pt idx="134">
                  <c:v>3.0166720000000002E-3</c:v>
                </c:pt>
                <c:pt idx="135">
                  <c:v>3.8071200000000002E-5</c:v>
                </c:pt>
                <c:pt idx="136">
                  <c:v>3.9011919999999999E-3</c:v>
                </c:pt>
                <c:pt idx="137">
                  <c:v>7.6495749999999997E-7</c:v>
                </c:pt>
                <c:pt idx="138">
                  <c:v>4.1325789999999999E-3</c:v>
                </c:pt>
                <c:pt idx="139">
                  <c:v>4.8249909999999998E-4</c:v>
                </c:pt>
                <c:pt idx="140">
                  <c:v>3.0249419999999999E-2</c:v>
                </c:pt>
                <c:pt idx="141">
                  <c:v>7.6361150000000004E-4</c:v>
                </c:pt>
                <c:pt idx="142">
                  <c:v>2.754406E-3</c:v>
                </c:pt>
                <c:pt idx="143">
                  <c:v>3.9328369999999999E-5</c:v>
                </c:pt>
                <c:pt idx="144">
                  <c:v>0</c:v>
                </c:pt>
                <c:pt idx="145">
                  <c:v>0</c:v>
                </c:pt>
                <c:pt idx="146">
                  <c:v>2.026993E-4</c:v>
                </c:pt>
                <c:pt idx="147">
                  <c:v>1.193644E-3</c:v>
                </c:pt>
                <c:pt idx="148">
                  <c:v>5.0208370000000003E-5</c:v>
                </c:pt>
                <c:pt idx="149">
                  <c:v>1.0678510000000001E-3</c:v>
                </c:pt>
                <c:pt idx="150">
                  <c:v>1.512722E-3</c:v>
                </c:pt>
                <c:pt idx="151">
                  <c:v>2.8845680000000001E-3</c:v>
                </c:pt>
                <c:pt idx="152">
                  <c:v>2.6016290000000002E-4</c:v>
                </c:pt>
                <c:pt idx="153">
                  <c:v>8.0705440000000007E-3</c:v>
                </c:pt>
                <c:pt idx="154">
                  <c:v>9.4654419999999997E-4</c:v>
                </c:pt>
                <c:pt idx="155">
                  <c:v>2.1296340000000001E-5</c:v>
                </c:pt>
                <c:pt idx="156">
                  <c:v>1.4591059999999999E-3</c:v>
                </c:pt>
                <c:pt idx="157">
                  <c:v>1.1835159999999999E-3</c:v>
                </c:pt>
                <c:pt idx="158">
                  <c:v>2.7158350000000002E-3</c:v>
                </c:pt>
                <c:pt idx="159">
                  <c:v>2.2140319999999999E-3</c:v>
                </c:pt>
                <c:pt idx="160">
                  <c:v>1.6464019999999999E-3</c:v>
                </c:pt>
                <c:pt idx="161">
                  <c:v>0</c:v>
                </c:pt>
                <c:pt idx="162">
                  <c:v>0</c:v>
                </c:pt>
                <c:pt idx="163">
                  <c:v>0</c:v>
                </c:pt>
              </c:numCache>
            </c:numRef>
          </c:yVal>
          <c:smooth val="0"/>
          <c:extLst>
            <c:ext xmlns:c15="http://schemas.microsoft.com/office/drawing/2012/chart" uri="{02D57815-91ED-43cb-92C2-25804820EDAC}">
              <c15:datalabelsRange>
                <c15:f>LatAm!$C$2:$C$165</c15:f>
                <c15:dlblRangeCache>
                  <c:ptCount val="164"/>
                  <c:pt idx="50">
                    <c:v>UY</c:v>
                  </c:pt>
                  <c:pt idx="55">
                    <c:v>CL</c:v>
                  </c:pt>
                  <c:pt idx="57">
                    <c:v>AR</c:v>
                  </c:pt>
                  <c:pt idx="68">
                    <c:v>BR</c:v>
                  </c:pt>
                  <c:pt idx="71">
                    <c:v>MX</c:v>
                  </c:pt>
                  <c:pt idx="76">
                    <c:v>DO</c:v>
                  </c:pt>
                  <c:pt idx="79">
                    <c:v>PE</c:v>
                  </c:pt>
                  <c:pt idx="80">
                    <c:v>EC</c:v>
                  </c:pt>
                  <c:pt idx="82">
                    <c:v>CO</c:v>
                  </c:pt>
                  <c:pt idx="95">
                    <c:v>ES</c:v>
                  </c:pt>
                  <c:pt idx="99">
                    <c:v>PY</c:v>
                  </c:pt>
                  <c:pt idx="100">
                    <c:v>GT</c:v>
                  </c:pt>
                  <c:pt idx="110">
                    <c:v>BO</c:v>
                  </c:pt>
                  <c:pt idx="115">
                    <c:v>HN</c:v>
                  </c:pt>
                  <c:pt idx="120">
                    <c:v>NI</c:v>
                  </c:pt>
                </c15:dlblRangeCache>
              </c15:datalabelsRange>
            </c:ext>
          </c:extLst>
        </c:ser>
        <c:ser>
          <c:idx val="1"/>
          <c:order val="1"/>
          <c:tx>
            <c:strRef>
              <c:f>LatAm!$G$1</c:f>
              <c:strCache>
                <c:ptCount val="1"/>
                <c:pt idx="0">
                  <c:v>Life scurve (2016)</c:v>
                </c:pt>
              </c:strCache>
            </c:strRef>
          </c:tx>
          <c:spPr>
            <a:ln w="28575" cap="rnd">
              <a:solidFill>
                <a:schemeClr val="accent2"/>
              </a:solidFill>
              <a:round/>
            </a:ln>
            <a:effectLst/>
          </c:spPr>
          <c:marker>
            <c:symbol val="none"/>
          </c:marker>
          <c:xVal>
            <c:numRef>
              <c:f>LatAm!$D$2:$D$165</c:f>
              <c:numCache>
                <c:formatCode>#,##0.0</c:formatCode>
                <c:ptCount val="164"/>
                <c:pt idx="0">
                  <c:v>#N/A</c:v>
                </c:pt>
                <c:pt idx="1">
                  <c:v>143.79089999999999</c:v>
                </c:pt>
                <c:pt idx="2">
                  <c:v>124.9058</c:v>
                </c:pt>
                <c:pt idx="3">
                  <c:v>101.3336</c:v>
                </c:pt>
                <c:pt idx="4">
                  <c:v>94.449259999999995</c:v>
                </c:pt>
                <c:pt idx="5">
                  <c:v>78.388279999999995</c:v>
                </c:pt>
                <c:pt idx="6">
                  <c:v>70.911069999999995</c:v>
                </c:pt>
                <c:pt idx="7">
                  <c:v>64.542659999999998</c:v>
                </c:pt>
                <c:pt idx="8">
                  <c:v>61.115969999999997</c:v>
                </c:pt>
                <c:pt idx="9">
                  <c:v>59.667389999999997</c:v>
                </c:pt>
                <c:pt idx="10">
                  <c:v>57.10812</c:v>
                </c:pt>
                <c:pt idx="11">
                  <c:v>53.820439999999998</c:v>
                </c:pt>
                <c:pt idx="12">
                  <c:v>53.814830000000001</c:v>
                </c:pt>
                <c:pt idx="13">
                  <c:v>52.845269999999999</c:v>
                </c:pt>
                <c:pt idx="14">
                  <c:v>52.103650000000002</c:v>
                </c:pt>
                <c:pt idx="15">
                  <c:v>51.624789999999997</c:v>
                </c:pt>
                <c:pt idx="16">
                  <c:v>45.38015</c:v>
                </c:pt>
                <c:pt idx="17">
                  <c:v>44.693680000000001</c:v>
                </c:pt>
                <c:pt idx="18">
                  <c:v>43.623179999999998</c:v>
                </c:pt>
                <c:pt idx="19">
                  <c:v>43.073650000000001</c:v>
                </c:pt>
                <c:pt idx="20">
                  <c:v>42.203499999999998</c:v>
                </c:pt>
                <c:pt idx="21">
                  <c:v>41.905090000000001</c:v>
                </c:pt>
                <c:pt idx="22">
                  <c:v>41.109380000000002</c:v>
                </c:pt>
                <c:pt idx="23">
                  <c:v>39.995550000000001</c:v>
                </c:pt>
                <c:pt idx="24">
                  <c:v>39.691090000000003</c:v>
                </c:pt>
                <c:pt idx="25">
                  <c:v>39.22392</c:v>
                </c:pt>
                <c:pt idx="26">
                  <c:v>38.841819999999998</c:v>
                </c:pt>
                <c:pt idx="27">
                  <c:v>38.424109999999999</c:v>
                </c:pt>
                <c:pt idx="28">
                  <c:v>36.7836</c:v>
                </c:pt>
                <c:pt idx="29">
                  <c:v>32.145299999999999</c:v>
                </c:pt>
                <c:pt idx="30">
                  <c:v>32.102890000000002</c:v>
                </c:pt>
                <c:pt idx="31">
                  <c:v>31.581610000000001</c:v>
                </c:pt>
                <c:pt idx="32">
                  <c:v>30.335349999999998</c:v>
                </c:pt>
                <c:pt idx="33">
                  <c:v>27.827110000000001</c:v>
                </c:pt>
                <c:pt idx="34">
                  <c:v>26.620799999999999</c:v>
                </c:pt>
                <c:pt idx="35">
                  <c:v>24.794530000000002</c:v>
                </c:pt>
                <c:pt idx="36">
                  <c:v>24.739719999999998</c:v>
                </c:pt>
                <c:pt idx="37">
                  <c:v>22.8385</c:v>
                </c:pt>
                <c:pt idx="38">
                  <c:v>22.57227</c:v>
                </c:pt>
                <c:pt idx="39">
                  <c:v>21.703869999999998</c:v>
                </c:pt>
                <c:pt idx="40">
                  <c:v>21.61431</c:v>
                </c:pt>
                <c:pt idx="41">
                  <c:v>19.922329999999999</c:v>
                </c:pt>
                <c:pt idx="42">
                  <c:v>19.842220000000001</c:v>
                </c:pt>
                <c:pt idx="43">
                  <c:v>19.152719999999999</c:v>
                </c:pt>
                <c:pt idx="44">
                  <c:v>18.917159999999999</c:v>
                </c:pt>
                <c:pt idx="45">
                  <c:v>17.953119999999998</c:v>
                </c:pt>
                <c:pt idx="46">
                  <c:v>17.436530000000001</c:v>
                </c:pt>
                <c:pt idx="47">
                  <c:v>17.036919999999999</c:v>
                </c:pt>
                <c:pt idx="48">
                  <c:v>16.883569999999999</c:v>
                </c:pt>
                <c:pt idx="49">
                  <c:v>15.80035</c:v>
                </c:pt>
                <c:pt idx="50">
                  <c:v>15.38414</c:v>
                </c:pt>
                <c:pt idx="51">
                  <c:v>15.103289999999999</c:v>
                </c:pt>
                <c:pt idx="52">
                  <c:v>14.329610000000001</c:v>
                </c:pt>
                <c:pt idx="53">
                  <c:v>14.088480000000001</c:v>
                </c:pt>
                <c:pt idx="54">
                  <c:v>13.83423</c:v>
                </c:pt>
                <c:pt idx="55">
                  <c:v>13.495050000000001</c:v>
                </c:pt>
                <c:pt idx="56">
                  <c:v>12.542450000000001</c:v>
                </c:pt>
                <c:pt idx="57">
                  <c:v>12.51055</c:v>
                </c:pt>
                <c:pt idx="58">
                  <c:v>12.3994</c:v>
                </c:pt>
                <c:pt idx="59">
                  <c:v>11.954230000000001</c:v>
                </c:pt>
                <c:pt idx="60">
                  <c:v>11.03734</c:v>
                </c:pt>
                <c:pt idx="61">
                  <c:v>10.59342</c:v>
                </c:pt>
                <c:pt idx="62">
                  <c:v>9.6987419999999904</c:v>
                </c:pt>
                <c:pt idx="63">
                  <c:v>9.4968629999999994</c:v>
                </c:pt>
                <c:pt idx="64">
                  <c:v>9.4750530000000008</c:v>
                </c:pt>
                <c:pt idx="65">
                  <c:v>9.000648</c:v>
                </c:pt>
                <c:pt idx="66">
                  <c:v>8.9676209999999994</c:v>
                </c:pt>
                <c:pt idx="67">
                  <c:v>8.8865990000000004</c:v>
                </c:pt>
                <c:pt idx="68">
                  <c:v>8.5731439999999903</c:v>
                </c:pt>
                <c:pt idx="69">
                  <c:v>8.4145009999999996</c:v>
                </c:pt>
                <c:pt idx="70">
                  <c:v>8.1232930000000003</c:v>
                </c:pt>
                <c:pt idx="71">
                  <c:v>8.1049109999999995</c:v>
                </c:pt>
                <c:pt idx="72">
                  <c:v>8.0909960000000005</c:v>
                </c:pt>
                <c:pt idx="73">
                  <c:v>7.8702180000000004</c:v>
                </c:pt>
                <c:pt idx="74">
                  <c:v>7.7077260000000001</c:v>
                </c:pt>
                <c:pt idx="75">
                  <c:v>7.3576319999999997</c:v>
                </c:pt>
                <c:pt idx="76">
                  <c:v>6.768154</c:v>
                </c:pt>
                <c:pt idx="77">
                  <c:v>6.5506229999999999</c:v>
                </c:pt>
                <c:pt idx="78">
                  <c:v>6.1516010000000003</c:v>
                </c:pt>
                <c:pt idx="79">
                  <c:v>6.1231260000000001</c:v>
                </c:pt>
                <c:pt idx="80">
                  <c:v>6.1001859999999999</c:v>
                </c:pt>
                <c:pt idx="81">
                  <c:v>5.9697529999999999</c:v>
                </c:pt>
                <c:pt idx="82">
                  <c:v>5.9103009999999996</c:v>
                </c:pt>
                <c:pt idx="83">
                  <c:v>5.3842189999999999</c:v>
                </c:pt>
                <c:pt idx="84">
                  <c:v>5.3449530000000003</c:v>
                </c:pt>
                <c:pt idx="85">
                  <c:v>5.2849440000000003</c:v>
                </c:pt>
                <c:pt idx="86">
                  <c:v>5.0766580000000001</c:v>
                </c:pt>
                <c:pt idx="87">
                  <c:v>5.0079310000000001</c:v>
                </c:pt>
                <c:pt idx="88">
                  <c:v>4.9997470000000002</c:v>
                </c:pt>
                <c:pt idx="89">
                  <c:v>4.9708009999999998</c:v>
                </c:pt>
                <c:pt idx="90">
                  <c:v>4.9647059999999996</c:v>
                </c:pt>
                <c:pt idx="91">
                  <c:v>4.7892440000000001</c:v>
                </c:pt>
                <c:pt idx="92">
                  <c:v>4.7411899999999996</c:v>
                </c:pt>
                <c:pt idx="93">
                  <c:v>4.5329980000000001</c:v>
                </c:pt>
                <c:pt idx="94">
                  <c:v>4.3691310000000003</c:v>
                </c:pt>
                <c:pt idx="95">
                  <c:v>4.3573729999999999</c:v>
                </c:pt>
                <c:pt idx="96">
                  <c:v>4.2429329999999998</c:v>
                </c:pt>
                <c:pt idx="97">
                  <c:v>4.1812180000000003</c:v>
                </c:pt>
                <c:pt idx="98">
                  <c:v>4.0845349999999998</c:v>
                </c:pt>
                <c:pt idx="99">
                  <c:v>4.0132560000000002</c:v>
                </c:pt>
                <c:pt idx="100">
                  <c:v>3.9996200000000002</c:v>
                </c:pt>
                <c:pt idx="101">
                  <c:v>3.795026</c:v>
                </c:pt>
                <c:pt idx="102">
                  <c:v>3.7678050000000001</c:v>
                </c:pt>
                <c:pt idx="103">
                  <c:v>3.7651910000000002</c:v>
                </c:pt>
                <c:pt idx="104">
                  <c:v>3.677581</c:v>
                </c:pt>
                <c:pt idx="105">
                  <c:v>3.5741830000000001</c:v>
                </c:pt>
                <c:pt idx="106">
                  <c:v>3.5665089999999999</c:v>
                </c:pt>
                <c:pt idx="107">
                  <c:v>3.5123039999999999</c:v>
                </c:pt>
                <c:pt idx="108">
                  <c:v>3.497573</c:v>
                </c:pt>
                <c:pt idx="109">
                  <c:v>3.4866869999999999</c:v>
                </c:pt>
                <c:pt idx="110">
                  <c:v>3.011673</c:v>
                </c:pt>
                <c:pt idx="111">
                  <c:v>2.9702410000000001</c:v>
                </c:pt>
                <c:pt idx="112">
                  <c:v>2.9445079999999999</c:v>
                </c:pt>
                <c:pt idx="113">
                  <c:v>2.8472780000000002</c:v>
                </c:pt>
                <c:pt idx="114">
                  <c:v>2.8407480000000001</c:v>
                </c:pt>
                <c:pt idx="115">
                  <c:v>2.556915</c:v>
                </c:pt>
                <c:pt idx="116">
                  <c:v>2.3638949999999999</c:v>
                </c:pt>
                <c:pt idx="117">
                  <c:v>2.2683059999999999</c:v>
                </c:pt>
                <c:pt idx="118">
                  <c:v>2.2301310000000001</c:v>
                </c:pt>
                <c:pt idx="119">
                  <c:v>2.168304</c:v>
                </c:pt>
                <c:pt idx="120">
                  <c:v>2.1237659999999998</c:v>
                </c:pt>
                <c:pt idx="121">
                  <c:v>2.0934689999999998</c:v>
                </c:pt>
                <c:pt idx="122">
                  <c:v>2.065331</c:v>
                </c:pt>
                <c:pt idx="123">
                  <c:v>1.9092309999999999</c:v>
                </c:pt>
                <c:pt idx="124">
                  <c:v>1.8796489999999999</c:v>
                </c:pt>
                <c:pt idx="125">
                  <c:v>1.7099409999999999</c:v>
                </c:pt>
                <c:pt idx="126">
                  <c:v>1.5216000000000001</c:v>
                </c:pt>
                <c:pt idx="127">
                  <c:v>1.5091220000000001</c:v>
                </c:pt>
                <c:pt idx="128">
                  <c:v>1.4968189999999999</c:v>
                </c:pt>
                <c:pt idx="129">
                  <c:v>1.4652019999999999</c:v>
                </c:pt>
                <c:pt idx="130">
                  <c:v>1.4474659999999999</c:v>
                </c:pt>
                <c:pt idx="131">
                  <c:v>1.352268</c:v>
                </c:pt>
                <c:pt idx="132">
                  <c:v>1.2435419999999999</c:v>
                </c:pt>
                <c:pt idx="133">
                  <c:v>1.2378610000000001</c:v>
                </c:pt>
                <c:pt idx="134">
                  <c:v>1.2375370000000001</c:v>
                </c:pt>
                <c:pt idx="135">
                  <c:v>1.2342740000000001</c:v>
                </c:pt>
                <c:pt idx="136">
                  <c:v>1.196688</c:v>
                </c:pt>
                <c:pt idx="137">
                  <c:v>1.07104</c:v>
                </c:pt>
                <c:pt idx="138">
                  <c:v>0.92146280000000003</c:v>
                </c:pt>
                <c:pt idx="139">
                  <c:v>0.90843260000000003</c:v>
                </c:pt>
                <c:pt idx="140">
                  <c:v>0.85984439999999995</c:v>
                </c:pt>
                <c:pt idx="141">
                  <c:v>0.85452830000000002</c:v>
                </c:pt>
                <c:pt idx="142">
                  <c:v>0.79447460000000003</c:v>
                </c:pt>
                <c:pt idx="143">
                  <c:v>0.77140370000000003</c:v>
                </c:pt>
                <c:pt idx="144">
                  <c:v>0.76542279999999996</c:v>
                </c:pt>
                <c:pt idx="145">
                  <c:v>0.76395150000000001</c:v>
                </c:pt>
                <c:pt idx="146">
                  <c:v>0.74054439999999999</c:v>
                </c:pt>
                <c:pt idx="147">
                  <c:v>0.71661010000000003</c:v>
                </c:pt>
                <c:pt idx="148">
                  <c:v>0.65535129999999997</c:v>
                </c:pt>
                <c:pt idx="149">
                  <c:v>0.63421150000000004</c:v>
                </c:pt>
                <c:pt idx="150">
                  <c:v>0.63402939999999997</c:v>
                </c:pt>
                <c:pt idx="151">
                  <c:v>0.62878089999999998</c:v>
                </c:pt>
                <c:pt idx="152">
                  <c:v>0.62877369999999999</c:v>
                </c:pt>
                <c:pt idx="153">
                  <c:v>0.59314909999999998</c:v>
                </c:pt>
                <c:pt idx="154">
                  <c:v>0.59194970000000002</c:v>
                </c:pt>
                <c:pt idx="155">
                  <c:v>0.49870130000000001</c:v>
                </c:pt>
                <c:pt idx="156">
                  <c:v>0.39621450000000003</c:v>
                </c:pt>
                <c:pt idx="157">
                  <c:v>0.38253870000000001</c:v>
                </c:pt>
                <c:pt idx="158">
                  <c:v>0.37792740000000002</c:v>
                </c:pt>
                <c:pt idx="159">
                  <c:v>0.3196618</c:v>
                </c:pt>
                <c:pt idx="160">
                  <c:v>0.25010339999999998</c:v>
                </c:pt>
                <c:pt idx="161">
                  <c:v>0</c:v>
                </c:pt>
                <c:pt idx="162">
                  <c:v>0</c:v>
                </c:pt>
                <c:pt idx="163">
                  <c:v>0</c:v>
                </c:pt>
              </c:numCache>
            </c:numRef>
          </c:xVal>
          <c:yVal>
            <c:numRef>
              <c:f>LatAm!$G$2:$G$165</c:f>
              <c:numCache>
                <c:formatCode>0.0%</c:formatCode>
                <c:ptCount val="164"/>
                <c:pt idx="0">
                  <c:v>#N/A</c:v>
                </c:pt>
                <c:pt idx="1">
                  <c:v>4.0298432514156199E-2</c:v>
                </c:pt>
                <c:pt idx="2">
                  <c:v>4.0298412754908898E-2</c:v>
                </c:pt>
                <c:pt idx="3">
                  <c:v>4.0297940855043998E-2</c:v>
                </c:pt>
                <c:pt idx="4">
                  <c:v>4.0297202367497398E-2</c:v>
                </c:pt>
                <c:pt idx="5">
                  <c:v>4.0288022060187299E-2</c:v>
                </c:pt>
                <c:pt idx="6">
                  <c:v>4.0270318529210501E-2</c:v>
                </c:pt>
                <c:pt idx="7">
                  <c:v>4.0232949231057899E-2</c:v>
                </c:pt>
                <c:pt idx="8">
                  <c:v>4.0195269901482401E-2</c:v>
                </c:pt>
                <c:pt idx="9">
                  <c:v>4.0173434757553098E-2</c:v>
                </c:pt>
                <c:pt idx="10">
                  <c:v>4.0123010506770397E-2</c:v>
                </c:pt>
                <c:pt idx="11">
                  <c:v>4.0027524722397401E-2</c:v>
                </c:pt>
                <c:pt idx="12">
                  <c:v>4.0027324010689203E-2</c:v>
                </c:pt>
                <c:pt idx="13">
                  <c:v>3.9990321992987202E-2</c:v>
                </c:pt>
                <c:pt idx="14">
                  <c:v>3.9958673854838103E-2</c:v>
                </c:pt>
                <c:pt idx="15">
                  <c:v>3.9936547364382499E-2</c:v>
                </c:pt>
                <c:pt idx="16">
                  <c:v>3.9478064213597501E-2</c:v>
                </c:pt>
                <c:pt idx="17">
                  <c:v>3.94014387239588E-2</c:v>
                </c:pt>
                <c:pt idx="18">
                  <c:v>3.9267796901860802E-2</c:v>
                </c:pt>
                <c:pt idx="19">
                  <c:v>3.9191848864293603E-2</c:v>
                </c:pt>
                <c:pt idx="20">
                  <c:v>3.9060345304939598E-2</c:v>
                </c:pt>
                <c:pt idx="21">
                  <c:v>3.9011853347361798E-2</c:v>
                </c:pt>
                <c:pt idx="22">
                  <c:v>3.88734078390243E-2</c:v>
                </c:pt>
                <c:pt idx="23">
                  <c:v>3.8655305350897499E-2</c:v>
                </c:pt>
                <c:pt idx="24">
                  <c:v>3.8590327696203998E-2</c:v>
                </c:pt>
                <c:pt idx="25">
                  <c:v>3.8485829083355003E-2</c:v>
                </c:pt>
                <c:pt idx="26">
                  <c:v>3.8395857346176503E-2</c:v>
                </c:pt>
                <c:pt idx="27">
                  <c:v>3.8292649945757803E-2</c:v>
                </c:pt>
                <c:pt idx="28">
                  <c:v>3.78338564004225E-2</c:v>
                </c:pt>
                <c:pt idx="29">
                  <c:v>3.5959291921597199E-2</c:v>
                </c:pt>
                <c:pt idx="30">
                  <c:v>3.5937418804077401E-2</c:v>
                </c:pt>
                <c:pt idx="31">
                  <c:v>3.56605681998452E-2</c:v>
                </c:pt>
                <c:pt idx="32">
                  <c:v>3.4936241268518499E-2</c:v>
                </c:pt>
                <c:pt idx="33">
                  <c:v>3.3188927046599703E-2</c:v>
                </c:pt>
                <c:pt idx="34">
                  <c:v>3.2201021609114103E-2</c:v>
                </c:pt>
                <c:pt idx="35">
                  <c:v>3.05164638390449E-2</c:v>
                </c:pt>
                <c:pt idx="36">
                  <c:v>3.0462400835196701E-2</c:v>
                </c:pt>
                <c:pt idx="37">
                  <c:v>2.84650381973824E-2</c:v>
                </c:pt>
                <c:pt idx="38">
                  <c:v>2.81671300698218E-2</c:v>
                </c:pt>
                <c:pt idx="39">
                  <c:v>2.7166592575041799E-2</c:v>
                </c:pt>
                <c:pt idx="40">
                  <c:v>2.7060998886088799E-2</c:v>
                </c:pt>
                <c:pt idx="41">
                  <c:v>2.49908836628902E-2</c:v>
                </c:pt>
                <c:pt idx="42">
                  <c:v>2.48896807693712E-2</c:v>
                </c:pt>
                <c:pt idx="43">
                  <c:v>2.4008655777821901E-2</c:v>
                </c:pt>
                <c:pt idx="44">
                  <c:v>2.3703922266591501E-2</c:v>
                </c:pt>
                <c:pt idx="45">
                  <c:v>2.2440690857614499E-2</c:v>
                </c:pt>
                <c:pt idx="46">
                  <c:v>2.17555126987048E-2</c:v>
                </c:pt>
                <c:pt idx="47">
                  <c:v>2.12228294922229E-2</c:v>
                </c:pt>
                <c:pt idx="48">
                  <c:v>2.1017971319157999E-2</c:v>
                </c:pt>
                <c:pt idx="49">
                  <c:v>1.9568230257332599E-2</c:v>
                </c:pt>
                <c:pt idx="50">
                  <c:v>1.90119702422375E-2</c:v>
                </c:pt>
                <c:pt idx="51">
                  <c:v>1.86375455059451E-2</c:v>
                </c:pt>
                <c:pt idx="52">
                  <c:v>1.7612270279555999E-2</c:v>
                </c:pt>
                <c:pt idx="53">
                  <c:v>1.7295180464891601E-2</c:v>
                </c:pt>
                <c:pt idx="54">
                  <c:v>1.6962396000268401E-2</c:v>
                </c:pt>
                <c:pt idx="55">
                  <c:v>1.6521239315651599E-2</c:v>
                </c:pt>
                <c:pt idx="56">
                  <c:v>1.5302570853184001E-2</c:v>
                </c:pt>
                <c:pt idx="57">
                  <c:v>1.52623484283744E-2</c:v>
                </c:pt>
                <c:pt idx="58">
                  <c:v>1.51225252645486E-2</c:v>
                </c:pt>
                <c:pt idx="59">
                  <c:v>1.45677932452176E-2</c:v>
                </c:pt>
                <c:pt idx="60">
                  <c:v>1.34544435282755E-2</c:v>
                </c:pt>
                <c:pt idx="61">
                  <c:v>1.29309350650003E-2</c:v>
                </c:pt>
                <c:pt idx="62">
                  <c:v>1.19096543454538E-2</c:v>
                </c:pt>
                <c:pt idx="63">
                  <c:v>1.1685781136044E-2</c:v>
                </c:pt>
                <c:pt idx="64">
                  <c:v>1.16617444829193E-2</c:v>
                </c:pt>
                <c:pt idx="65">
                  <c:v>1.1146241392585601E-2</c:v>
                </c:pt>
                <c:pt idx="66">
                  <c:v>1.111088161833E-2</c:v>
                </c:pt>
                <c:pt idx="67">
                  <c:v>1.1024431739417299E-2</c:v>
                </c:pt>
                <c:pt idx="68">
                  <c:v>1.06939551267801E-2</c:v>
                </c:pt>
                <c:pt idx="69">
                  <c:v>1.0529129588743301E-2</c:v>
                </c:pt>
                <c:pt idx="70">
                  <c:v>1.02308774460432E-2</c:v>
                </c:pt>
                <c:pt idx="71">
                  <c:v>1.0212239005504E-2</c:v>
                </c:pt>
                <c:pt idx="72">
                  <c:v>1.0198144806893E-2</c:v>
                </c:pt>
                <c:pt idx="73">
                  <c:v>9.9762494243697299E-3</c:v>
                </c:pt>
                <c:pt idx="74">
                  <c:v>9.8150183440393404E-3</c:v>
                </c:pt>
                <c:pt idx="75">
                  <c:v>9.4736859144567507E-3</c:v>
                </c:pt>
                <c:pt idx="76">
                  <c:v>8.9177636185871403E-3</c:v>
                </c:pt>
                <c:pt idx="77">
                  <c:v>8.7186087627204208E-3</c:v>
                </c:pt>
                <c:pt idx="78">
                  <c:v>8.3617173161892999E-3</c:v>
                </c:pt>
                <c:pt idx="79">
                  <c:v>8.3366657124610104E-3</c:v>
                </c:pt>
                <c:pt idx="80">
                  <c:v>8.3165240473139796E-3</c:v>
                </c:pt>
                <c:pt idx="81">
                  <c:v>8.2026866584569407E-3</c:v>
                </c:pt>
                <c:pt idx="82">
                  <c:v>8.1511852900019496E-3</c:v>
                </c:pt>
                <c:pt idx="83">
                  <c:v>7.7059765658242796E-3</c:v>
                </c:pt>
                <c:pt idx="84">
                  <c:v>7.6735031283885003E-3</c:v>
                </c:pt>
                <c:pt idx="85">
                  <c:v>7.6240773608018198E-3</c:v>
                </c:pt>
                <c:pt idx="86">
                  <c:v>7.4544197953462597E-3</c:v>
                </c:pt>
                <c:pt idx="87">
                  <c:v>7.3990830481952003E-3</c:v>
                </c:pt>
                <c:pt idx="88">
                  <c:v>7.3925148167420102E-3</c:v>
                </c:pt>
                <c:pt idx="89">
                  <c:v>7.3693199039528397E-3</c:v>
                </c:pt>
                <c:pt idx="90">
                  <c:v>7.3644430846901898E-3</c:v>
                </c:pt>
                <c:pt idx="91">
                  <c:v>7.2251230454935204E-3</c:v>
                </c:pt>
                <c:pt idx="92">
                  <c:v>7.1873284757828998E-3</c:v>
                </c:pt>
                <c:pt idx="93">
                  <c:v>7.0253726341276404E-3</c:v>
                </c:pt>
                <c:pt idx="94">
                  <c:v>6.8999331807155498E-3</c:v>
                </c:pt>
                <c:pt idx="95">
                  <c:v>6.8910011703684397E-3</c:v>
                </c:pt>
                <c:pt idx="96">
                  <c:v>6.8045453637753201E-3</c:v>
                </c:pt>
                <c:pt idx="97">
                  <c:v>6.7582814869278397E-3</c:v>
                </c:pt>
                <c:pt idx="98">
                  <c:v>6.6863097372044803E-3</c:v>
                </c:pt>
                <c:pt idx="99">
                  <c:v>6.6336431066277698E-3</c:v>
                </c:pt>
                <c:pt idx="100">
                  <c:v>6.6236057796659397E-3</c:v>
                </c:pt>
                <c:pt idx="101">
                  <c:v>6.4744680282913603E-3</c:v>
                </c:pt>
                <c:pt idx="102">
                  <c:v>6.4548314215672996E-3</c:v>
                </c:pt>
                <c:pt idx="103">
                  <c:v>6.4529482804183604E-3</c:v>
                </c:pt>
                <c:pt idx="104">
                  <c:v>6.3900904385533102E-3</c:v>
                </c:pt>
                <c:pt idx="105">
                  <c:v>6.31654546618404E-3</c:v>
                </c:pt>
                <c:pt idx="106">
                  <c:v>6.31111466444274E-3</c:v>
                </c:pt>
                <c:pt idx="107">
                  <c:v>6.2728626372196804E-3</c:v>
                </c:pt>
                <c:pt idx="108">
                  <c:v>6.2624998238548397E-3</c:v>
                </c:pt>
                <c:pt idx="109">
                  <c:v>6.2548508310207602E-3</c:v>
                </c:pt>
                <c:pt idx="110">
                  <c:v>5.9284641750529804E-3</c:v>
                </c:pt>
                <c:pt idx="111">
                  <c:v>5.90067471489029E-3</c:v>
                </c:pt>
                <c:pt idx="112">
                  <c:v>5.88346934430653E-3</c:v>
                </c:pt>
                <c:pt idx="113">
                  <c:v>5.8188355080203598E-3</c:v>
                </c:pt>
                <c:pt idx="114">
                  <c:v>5.8145158984633898E-3</c:v>
                </c:pt>
                <c:pt idx="115">
                  <c:v>5.62932472226489E-3</c:v>
                </c:pt>
                <c:pt idx="116">
                  <c:v>5.5062273325148098E-3</c:v>
                </c:pt>
                <c:pt idx="117">
                  <c:v>5.4461092637412799E-3</c:v>
                </c:pt>
                <c:pt idx="118">
                  <c:v>5.4222553268316103E-3</c:v>
                </c:pt>
                <c:pt idx="119">
                  <c:v>5.3838094802209401E-3</c:v>
                </c:pt>
                <c:pt idx="120">
                  <c:v>5.3562575106815202E-3</c:v>
                </c:pt>
                <c:pt idx="121">
                  <c:v>5.3375835674782301E-3</c:v>
                </c:pt>
                <c:pt idx="122">
                  <c:v>5.3202897879846504E-3</c:v>
                </c:pt>
                <c:pt idx="123">
                  <c:v>5.2252110194462202E-3</c:v>
                </c:pt>
                <c:pt idx="124">
                  <c:v>5.2073567674940898E-3</c:v>
                </c:pt>
                <c:pt idx="125">
                  <c:v>5.1059310325753601E-3</c:v>
                </c:pt>
                <c:pt idx="126">
                  <c:v>4.9953513925367404E-3</c:v>
                </c:pt>
                <c:pt idx="127">
                  <c:v>4.9880983559365396E-3</c:v>
                </c:pt>
                <c:pt idx="128">
                  <c:v>4.9809558967976496E-3</c:v>
                </c:pt>
                <c:pt idx="129">
                  <c:v>4.9626410581593804E-3</c:v>
                </c:pt>
                <c:pt idx="130">
                  <c:v>4.9523924561883604E-3</c:v>
                </c:pt>
                <c:pt idx="131">
                  <c:v>4.8976936691517902E-3</c:v>
                </c:pt>
                <c:pt idx="132">
                  <c:v>4.8358595447988099E-3</c:v>
                </c:pt>
                <c:pt idx="133">
                  <c:v>4.8326472810839103E-3</c:v>
                </c:pt>
                <c:pt idx="134">
                  <c:v>4.8324641341412596E-3</c:v>
                </c:pt>
                <c:pt idx="135">
                  <c:v>4.8306199977398599E-3</c:v>
                </c:pt>
                <c:pt idx="136">
                  <c:v>4.8094214718982804E-3</c:v>
                </c:pt>
                <c:pt idx="137">
                  <c:v>4.7391389445689703E-3</c:v>
                </c:pt>
                <c:pt idx="138">
                  <c:v>4.6566336591937901E-3</c:v>
                </c:pt>
                <c:pt idx="139">
                  <c:v>4.6495057739682601E-3</c:v>
                </c:pt>
                <c:pt idx="140">
                  <c:v>4.62301026460486E-3</c:v>
                </c:pt>
                <c:pt idx="141">
                  <c:v>4.6201193451813304E-3</c:v>
                </c:pt>
                <c:pt idx="142">
                  <c:v>4.5875710433862802E-3</c:v>
                </c:pt>
                <c:pt idx="143">
                  <c:v>4.5751201510738802E-3</c:v>
                </c:pt>
                <c:pt idx="144">
                  <c:v>4.5718971946297699E-3</c:v>
                </c:pt>
                <c:pt idx="145">
                  <c:v>4.57110465158902E-3</c:v>
                </c:pt>
                <c:pt idx="146">
                  <c:v>4.5585120902733997E-3</c:v>
                </c:pt>
                <c:pt idx="147">
                  <c:v>4.5456672120855104E-3</c:v>
                </c:pt>
                <c:pt idx="148">
                  <c:v>4.5129351406684899E-3</c:v>
                </c:pt>
                <c:pt idx="149">
                  <c:v>4.5016875209023099E-3</c:v>
                </c:pt>
                <c:pt idx="150">
                  <c:v>4.5015907395155701E-3</c:v>
                </c:pt>
                <c:pt idx="151">
                  <c:v>4.49880208072661E-3</c:v>
                </c:pt>
                <c:pt idx="152">
                  <c:v>4.4987982562249102E-3</c:v>
                </c:pt>
                <c:pt idx="153">
                  <c:v>4.4799099278558501E-3</c:v>
                </c:pt>
                <c:pt idx="154">
                  <c:v>4.4792752093390301E-3</c:v>
                </c:pt>
                <c:pt idx="155">
                  <c:v>4.4301688055507502E-3</c:v>
                </c:pt>
                <c:pt idx="156">
                  <c:v>4.3767422023515603E-3</c:v>
                </c:pt>
                <c:pt idx="157">
                  <c:v>4.3696559177011903E-3</c:v>
                </c:pt>
                <c:pt idx="158">
                  <c:v>4.3672687885627001E-3</c:v>
                </c:pt>
                <c:pt idx="159">
                  <c:v>4.3372050328784901E-3</c:v>
                </c:pt>
                <c:pt idx="160">
                  <c:v>4.30155290013573E-3</c:v>
                </c:pt>
                <c:pt idx="161">
                  <c:v>0</c:v>
                </c:pt>
                <c:pt idx="162">
                  <c:v>0</c:v>
                </c:pt>
                <c:pt idx="163">
                  <c:v>0</c:v>
                </c:pt>
              </c:numCache>
            </c:numRef>
          </c:yVal>
          <c:smooth val="0"/>
        </c:ser>
        <c:dLbls>
          <c:showLegendKey val="0"/>
          <c:showVal val="0"/>
          <c:showCatName val="0"/>
          <c:showSerName val="0"/>
          <c:showPercent val="0"/>
          <c:showBubbleSize val="0"/>
        </c:dLbls>
        <c:axId val="316259776"/>
        <c:axId val="316260168"/>
      </c:scatterChart>
      <c:valAx>
        <c:axId val="316259776"/>
        <c:scaling>
          <c:logBase val="10"/>
          <c:orientation val="minMax"/>
          <c:max val="100"/>
        </c:scaling>
        <c:delete val="0"/>
        <c:axPos val="b"/>
        <c:title>
          <c:tx>
            <c:rich>
              <a:bodyPr rot="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r>
                  <a:rPr lang="en-US"/>
                  <a:t>PIB per capita, miles de USD</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endParaRPr lang="en-US"/>
          </a:p>
        </c:txPr>
        <c:crossAx val="316260168"/>
        <c:crosses val="autoZero"/>
        <c:crossBetween val="midCat"/>
      </c:valAx>
      <c:valAx>
        <c:axId val="316260168"/>
        <c:scaling>
          <c:orientation val="minMax"/>
          <c:max val="4.200000000000001E-2"/>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r>
                  <a:rPr lang="en-US"/>
                  <a:t>Penetracion seguro de vida</a:t>
                </a:r>
              </a:p>
            </c:rich>
          </c:tx>
          <c:layout>
            <c:manualLayout>
              <c:xMode val="edge"/>
              <c:yMode val="edge"/>
              <c:x val="3.1144431481404688E-3"/>
              <c:y val="0.1506726671521170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endParaRPr lang="en-US"/>
            </a:p>
          </c:txPr>
        </c:title>
        <c:numFmt formatCode="0%" sourceLinked="0"/>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endParaRPr lang="en-US"/>
          </a:p>
        </c:txPr>
        <c:crossAx val="316259776"/>
        <c:crosses val="autoZero"/>
        <c:crossBetween val="midCat"/>
        <c:majorUnit val="1.0000000000000002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SwissReSans Light" panose="020B05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SwissReSans Light" panose="020B0504020202020204" pitchFamily="34" charset="0"/>
                <a:ea typeface="+mn-ea"/>
                <a:cs typeface="+mn-cs"/>
              </a:defRPr>
            </a:pPr>
            <a:r>
              <a:rPr lang="en-US"/>
              <a:t>Curva S para no vida, 2016</a:t>
            </a:r>
          </a:p>
        </c:rich>
      </c:tx>
      <c:layout>
        <c:manualLayout>
          <c:xMode val="edge"/>
          <c:yMode val="edge"/>
          <c:x val="9.5822397200346157E-4"/>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SwissReSans Light" panose="020B0504020202020204" pitchFamily="34" charset="0"/>
              <a:ea typeface="+mn-ea"/>
              <a:cs typeface="+mn-cs"/>
            </a:defRPr>
          </a:pPr>
          <a:endParaRPr lang="en-US"/>
        </a:p>
      </c:txPr>
    </c:title>
    <c:autoTitleDeleted val="0"/>
    <c:plotArea>
      <c:layout>
        <c:manualLayout>
          <c:layoutTarget val="inner"/>
          <c:xMode val="edge"/>
          <c:yMode val="edge"/>
          <c:x val="0.18461981791135446"/>
          <c:y val="0.16233437087027058"/>
          <c:w val="0.75097328444925582"/>
          <c:h val="0.62181011539853426"/>
        </c:manualLayout>
      </c:layout>
      <c:scatterChart>
        <c:scatterStyle val="lineMarker"/>
        <c:varyColors val="0"/>
        <c:ser>
          <c:idx val="0"/>
          <c:order val="0"/>
          <c:tx>
            <c:strRef>
              <c:f>LatAm!$I$1</c:f>
              <c:strCache>
                <c:ptCount val="1"/>
                <c:pt idx="0">
                  <c:v>Nlife penetration</c:v>
                </c:pt>
              </c:strCache>
            </c:strRef>
          </c:tx>
          <c:spPr>
            <a:ln w="28575" cap="rnd">
              <a:noFill/>
              <a:round/>
            </a:ln>
            <a:effectLst/>
          </c:spPr>
          <c:marker>
            <c:symbol val="circle"/>
            <c:size val="5"/>
            <c:spPr>
              <a:noFill/>
              <a:ln w="9525">
                <a:noFill/>
              </a:ln>
              <a:effectLst/>
            </c:spPr>
          </c:marker>
          <c:dPt>
            <c:idx val="5"/>
            <c:marker>
              <c:symbol val="circle"/>
              <c:size val="5"/>
              <c:spPr>
                <a:noFill/>
                <a:ln w="9525">
                  <a:noFill/>
                </a:ln>
                <a:effectLst/>
              </c:spPr>
            </c:marker>
            <c:bubble3D val="0"/>
          </c:dPt>
          <c:dPt>
            <c:idx val="10"/>
            <c:marker>
              <c:symbol val="circle"/>
              <c:size val="5"/>
              <c:spPr>
                <a:noFill/>
                <a:ln w="9525">
                  <a:noFill/>
                </a:ln>
                <a:effectLst/>
              </c:spPr>
            </c:marker>
            <c:bubble3D val="0"/>
          </c:dPt>
          <c:dPt>
            <c:idx val="20"/>
            <c:marker>
              <c:symbol val="circle"/>
              <c:size val="5"/>
              <c:spPr>
                <a:noFill/>
                <a:ln w="9525">
                  <a:noFill/>
                </a:ln>
                <a:effectLst/>
              </c:spPr>
            </c:marker>
            <c:bubble3D val="0"/>
          </c:dPt>
          <c:dPt>
            <c:idx val="55"/>
            <c:marker>
              <c:symbol val="circle"/>
              <c:size val="5"/>
              <c:spPr>
                <a:noFill/>
                <a:ln w="9525">
                  <a:noFill/>
                </a:ln>
                <a:effectLst/>
              </c:spPr>
            </c:marker>
            <c:bubble3D val="0"/>
          </c:dPt>
          <c:dPt>
            <c:idx val="57"/>
            <c:marker>
              <c:symbol val="circle"/>
              <c:size val="5"/>
              <c:spPr>
                <a:noFill/>
                <a:ln w="9525">
                  <a:noFill/>
                </a:ln>
                <a:effectLst/>
              </c:spPr>
            </c:marker>
            <c:bubble3D val="0"/>
          </c:dPt>
          <c:dPt>
            <c:idx val="70"/>
            <c:marker>
              <c:symbol val="circle"/>
              <c:size val="5"/>
              <c:spPr>
                <a:noFill/>
                <a:ln w="9525">
                  <a:noFill/>
                </a:ln>
                <a:effectLst/>
              </c:spPr>
            </c:marker>
            <c:bubble3D val="0"/>
          </c:dPt>
          <c:dLbls>
            <c:dLbl>
              <c:idx val="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Lst>
            </c:dLbl>
            <c:dLbl>
              <c:idx val="1"/>
              <c:tx>
                <c:rich>
                  <a:bodyPr/>
                  <a:lstStyle/>
                  <a:p>
                    <a:fld id="{585528FC-D614-4763-8692-915060BCE0E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layout/>
              <c:tx>
                <c:rich>
                  <a:bodyPr/>
                  <a:lstStyle/>
                  <a:p>
                    <a:fld id="{0C76F8F3-6EB7-442B-8972-8025FDACB9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24DF7FB8-9129-4F95-B3FF-03957F9619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8C74D48A-49E5-4F28-A932-521AEF1AD61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AF475C0B-99ED-4EA2-94FB-7446E5CBEB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55F14E35-C0A4-4B80-97CE-1A0DCA5E123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43EF6253-BF70-4100-8853-61C2F4A5590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482582AC-7BDC-4299-8E20-0DC5EB16864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tx>
                <c:rich>
                  <a:bodyPr/>
                  <a:lstStyle/>
                  <a:p>
                    <a:fld id="{3D78CC23-9EDC-4500-9678-FC4633AECC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3A621044-2ACE-40F9-8432-234C8B9D280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BD86A455-47A5-4305-9FD8-F397924028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389D013C-23DB-429E-B716-FB48DB4ACF8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F5E67477-4682-4919-9B29-3888DD4B214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57BF4F86-FEE0-4445-A404-DAAC8B14FF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F15C3396-0FAB-4DD6-A49A-CA8E24B1EF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93D27C1E-D389-4872-8DB7-B07D4ED169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7"/>
              <c:layout/>
              <c:tx>
                <c:rich>
                  <a:bodyPr/>
                  <a:lstStyle/>
                  <a:p>
                    <a:fld id="{642175CF-5E5B-4195-81F8-6C5735D3F3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8"/>
              <c:layout/>
              <c:tx>
                <c:rich>
                  <a:bodyPr/>
                  <a:lstStyle/>
                  <a:p>
                    <a:fld id="{B4988612-5DEF-434D-A60E-AC99F5F7E2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9"/>
              <c:layout/>
              <c:tx>
                <c:rich>
                  <a:bodyPr/>
                  <a:lstStyle/>
                  <a:p>
                    <a:fld id="{D5B2FDB7-2D51-486B-8686-C85B9DA6C8B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0"/>
              <c:layout/>
              <c:tx>
                <c:rich>
                  <a:bodyPr/>
                  <a:lstStyle/>
                  <a:p>
                    <a:fld id="{426BA9E6-9FC5-42EA-AEBD-686482D73D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1"/>
              <c:layout/>
              <c:tx>
                <c:rich>
                  <a:bodyPr/>
                  <a:lstStyle/>
                  <a:p>
                    <a:fld id="{3DBF0559-18BD-43C4-9D15-71046A7F440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2"/>
              <c:layout/>
              <c:tx>
                <c:rich>
                  <a:bodyPr/>
                  <a:lstStyle/>
                  <a:p>
                    <a:fld id="{7775AFF6-39F3-4253-8A81-A2105876EB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3"/>
              <c:layout/>
              <c:tx>
                <c:rich>
                  <a:bodyPr/>
                  <a:lstStyle/>
                  <a:p>
                    <a:fld id="{FF207FED-DFA2-48BF-89E8-7BB4A90B810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4"/>
              <c:layout/>
              <c:tx>
                <c:rich>
                  <a:bodyPr/>
                  <a:lstStyle/>
                  <a:p>
                    <a:fld id="{4972BC84-AAAA-4B10-A429-EE8A9925D2A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5"/>
              <c:layout/>
              <c:tx>
                <c:rich>
                  <a:bodyPr/>
                  <a:lstStyle/>
                  <a:p>
                    <a:fld id="{8394DE3D-8909-4A92-B076-A558E2B97A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6"/>
              <c:layout/>
              <c:tx>
                <c:rich>
                  <a:bodyPr/>
                  <a:lstStyle/>
                  <a:p>
                    <a:fld id="{B36BCC9D-0D4F-4E48-8EB4-C334D362992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7"/>
              <c:layout/>
              <c:tx>
                <c:rich>
                  <a:bodyPr/>
                  <a:lstStyle/>
                  <a:p>
                    <a:fld id="{CAF55E7B-E7D8-4CE6-AB38-A69FE80F68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8"/>
              <c:layout/>
              <c:tx>
                <c:rich>
                  <a:bodyPr/>
                  <a:lstStyle/>
                  <a:p>
                    <a:fld id="{8A5F8C42-36C4-43E6-AC0A-CCB14FA66F0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9"/>
              <c:layout/>
              <c:tx>
                <c:rich>
                  <a:bodyPr/>
                  <a:lstStyle/>
                  <a:p>
                    <a:fld id="{01E88532-9D0D-43E1-8740-5832CB3B6E4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0"/>
              <c:layout/>
              <c:tx>
                <c:rich>
                  <a:bodyPr/>
                  <a:lstStyle/>
                  <a:p>
                    <a:fld id="{90F19789-945F-4D0C-9B62-B0559619DC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1"/>
              <c:layout/>
              <c:tx>
                <c:rich>
                  <a:bodyPr/>
                  <a:lstStyle/>
                  <a:p>
                    <a:fld id="{0CD59531-1416-4D4A-AA1E-CAADD572D3C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2"/>
              <c:layout/>
              <c:tx>
                <c:rich>
                  <a:bodyPr/>
                  <a:lstStyle/>
                  <a:p>
                    <a:fld id="{F53D2193-EB7F-41FD-9485-261D5E42CE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3"/>
              <c:layout/>
              <c:tx>
                <c:rich>
                  <a:bodyPr/>
                  <a:lstStyle/>
                  <a:p>
                    <a:fld id="{46DEA540-405F-40CC-9255-BC481D72B3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4"/>
              <c:layout/>
              <c:tx>
                <c:rich>
                  <a:bodyPr/>
                  <a:lstStyle/>
                  <a:p>
                    <a:fld id="{38A19C8D-BA88-40B1-92F1-6006271D39B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5"/>
              <c:layout/>
              <c:tx>
                <c:rich>
                  <a:bodyPr/>
                  <a:lstStyle/>
                  <a:p>
                    <a:fld id="{4EB0B553-1CE9-4BE4-A515-CB962957583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6"/>
              <c:layout/>
              <c:tx>
                <c:rich>
                  <a:bodyPr/>
                  <a:lstStyle/>
                  <a:p>
                    <a:fld id="{9E1A51E1-BB8F-4922-A7E0-EDB24618D89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7"/>
              <c:layout/>
              <c:tx>
                <c:rich>
                  <a:bodyPr/>
                  <a:lstStyle/>
                  <a:p>
                    <a:fld id="{951C9DFB-EC94-4BF8-AE5B-DE18D7657C2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8"/>
              <c:layout/>
              <c:tx>
                <c:rich>
                  <a:bodyPr/>
                  <a:lstStyle/>
                  <a:p>
                    <a:fld id="{EA96650C-1E84-4A85-9C8F-2EAF5F1C5D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9"/>
              <c:layout/>
              <c:tx>
                <c:rich>
                  <a:bodyPr/>
                  <a:lstStyle/>
                  <a:p>
                    <a:fld id="{F19193FA-3BC0-4446-92C0-69F27C514E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0"/>
              <c:layout/>
              <c:tx>
                <c:rich>
                  <a:bodyPr/>
                  <a:lstStyle/>
                  <a:p>
                    <a:fld id="{227BFA15-9EED-42A0-9F00-9BB5DD41EC6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1"/>
              <c:layout/>
              <c:tx>
                <c:rich>
                  <a:bodyPr/>
                  <a:lstStyle/>
                  <a:p>
                    <a:fld id="{C2EFFE09-EA02-4A1D-8888-A5ED0E98D1D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2"/>
              <c:layout/>
              <c:tx>
                <c:rich>
                  <a:bodyPr/>
                  <a:lstStyle/>
                  <a:p>
                    <a:fld id="{ACD5E731-A5AA-499E-ABCC-4877D4EEF0B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3"/>
              <c:layout/>
              <c:tx>
                <c:rich>
                  <a:bodyPr/>
                  <a:lstStyle/>
                  <a:p>
                    <a:fld id="{334F8922-472A-4945-9165-CD2656C3B15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4"/>
              <c:layout/>
              <c:tx>
                <c:rich>
                  <a:bodyPr/>
                  <a:lstStyle/>
                  <a:p>
                    <a:fld id="{B3DCE10E-72CA-40EB-B497-F201C8217D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5"/>
              <c:layout/>
              <c:tx>
                <c:rich>
                  <a:bodyPr/>
                  <a:lstStyle/>
                  <a:p>
                    <a:fld id="{FB3F52CA-C925-471D-88DF-58F814A432D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6"/>
              <c:layout/>
              <c:tx>
                <c:rich>
                  <a:bodyPr/>
                  <a:lstStyle/>
                  <a:p>
                    <a:fld id="{D9319F6F-6540-4072-81F5-7A38FC6ECAC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7"/>
              <c:layout/>
              <c:tx>
                <c:rich>
                  <a:bodyPr/>
                  <a:lstStyle/>
                  <a:p>
                    <a:fld id="{153CA718-94D8-4A71-B26C-83E30F4353C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8"/>
              <c:layout/>
              <c:tx>
                <c:rich>
                  <a:bodyPr/>
                  <a:lstStyle/>
                  <a:p>
                    <a:fld id="{E9076BD0-D398-4484-AE8F-9BB12BFE4A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9"/>
              <c:layout/>
              <c:tx>
                <c:rich>
                  <a:bodyPr/>
                  <a:lstStyle/>
                  <a:p>
                    <a:fld id="{6AC10F14-CFE9-4DFA-BB60-05024D3F17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0"/>
              <c:layout/>
              <c:tx>
                <c:rich>
                  <a:bodyPr/>
                  <a:lstStyle/>
                  <a:p>
                    <a:fld id="{57E9159F-8659-42CD-BC71-028B24D1D1E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1"/>
              <c:layout/>
              <c:tx>
                <c:rich>
                  <a:bodyPr/>
                  <a:lstStyle/>
                  <a:p>
                    <a:fld id="{A5AE65BD-B6E3-45FA-ABEE-6EA4DEC6F9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2"/>
              <c:layout/>
              <c:tx>
                <c:rich>
                  <a:bodyPr/>
                  <a:lstStyle/>
                  <a:p>
                    <a:fld id="{D858F374-F61E-4695-9BC1-398B0A43032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3"/>
              <c:layout/>
              <c:tx>
                <c:rich>
                  <a:bodyPr/>
                  <a:lstStyle/>
                  <a:p>
                    <a:fld id="{195CD4D9-E69A-4D8C-B64A-67E7672C8A6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4"/>
              <c:layout/>
              <c:tx>
                <c:rich>
                  <a:bodyPr/>
                  <a:lstStyle/>
                  <a:p>
                    <a:fld id="{13BF14D0-871E-4B6D-AD31-735A384817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5"/>
              <c:layout/>
              <c:tx>
                <c:rich>
                  <a:bodyPr/>
                  <a:lstStyle/>
                  <a:p>
                    <a:fld id="{E27CBA92-F418-499A-A6C4-5AA4F0EB4C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6"/>
              <c:layout/>
              <c:tx>
                <c:rich>
                  <a:bodyPr/>
                  <a:lstStyle/>
                  <a:p>
                    <a:fld id="{6C0678FE-75EB-4D41-8D96-26749A12D5C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7"/>
              <c:layout/>
              <c:tx>
                <c:rich>
                  <a:bodyPr/>
                  <a:lstStyle/>
                  <a:p>
                    <a:fld id="{8DC036F7-EFC7-4C81-9CF8-CE273E0CA7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8"/>
              <c:layout/>
              <c:tx>
                <c:rich>
                  <a:bodyPr/>
                  <a:lstStyle/>
                  <a:p>
                    <a:fld id="{6429B679-90EB-4649-9BBB-8D8370CDF8F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9"/>
              <c:layout/>
              <c:tx>
                <c:rich>
                  <a:bodyPr/>
                  <a:lstStyle/>
                  <a:p>
                    <a:fld id="{585EA30F-AE51-482C-8A98-E6291520D0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0"/>
              <c:layout/>
              <c:tx>
                <c:rich>
                  <a:bodyPr/>
                  <a:lstStyle/>
                  <a:p>
                    <a:fld id="{AD6B0DB1-477E-4CA4-9B07-E1F8719D24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1"/>
              <c:layout/>
              <c:tx>
                <c:rich>
                  <a:bodyPr/>
                  <a:lstStyle/>
                  <a:p>
                    <a:fld id="{500F9C04-4B9A-48EA-9857-6BA7693986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2"/>
              <c:layout/>
              <c:tx>
                <c:rich>
                  <a:bodyPr/>
                  <a:lstStyle/>
                  <a:p>
                    <a:fld id="{413B4661-5837-49CE-B94E-DDC235F0D7E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3"/>
              <c:layout/>
              <c:tx>
                <c:rich>
                  <a:bodyPr/>
                  <a:lstStyle/>
                  <a:p>
                    <a:fld id="{5258A871-5434-4F7C-91FF-97F42F2128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4"/>
              <c:layout/>
              <c:tx>
                <c:rich>
                  <a:bodyPr/>
                  <a:lstStyle/>
                  <a:p>
                    <a:fld id="{0BF9D1AC-120B-4964-ADDE-F6F967B5BE8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5"/>
              <c:layout/>
              <c:tx>
                <c:rich>
                  <a:bodyPr/>
                  <a:lstStyle/>
                  <a:p>
                    <a:fld id="{D69A849B-B6A0-4D8A-8B9C-7BED79176C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6"/>
              <c:layout/>
              <c:tx>
                <c:rich>
                  <a:bodyPr/>
                  <a:lstStyle/>
                  <a:p>
                    <a:fld id="{C770FAA8-1192-496C-84BD-2B61C1336BB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7"/>
              <c:layout/>
              <c:tx>
                <c:rich>
                  <a:bodyPr/>
                  <a:lstStyle/>
                  <a:p>
                    <a:fld id="{D254C864-ABF7-4E2F-990D-1A17F613067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8"/>
              <c:layout/>
              <c:tx>
                <c:rich>
                  <a:bodyPr/>
                  <a:lstStyle/>
                  <a:p>
                    <a:fld id="{3063EBDD-D9AD-42EB-A306-C9A1B03E173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9"/>
              <c:layout/>
              <c:tx>
                <c:rich>
                  <a:bodyPr/>
                  <a:lstStyle/>
                  <a:p>
                    <a:fld id="{A74DF5F0-0A7E-4D89-B008-331ACF75053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0"/>
              <c:layout/>
              <c:tx>
                <c:rich>
                  <a:bodyPr/>
                  <a:lstStyle/>
                  <a:p>
                    <a:fld id="{2C549C6C-CD5E-4343-B084-628A5AFD5B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1"/>
              <c:layout/>
              <c:tx>
                <c:rich>
                  <a:bodyPr/>
                  <a:lstStyle/>
                  <a:p>
                    <a:fld id="{1E5AD32D-3084-4B7A-828C-BD4ACC734C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2"/>
              <c:layout/>
              <c:tx>
                <c:rich>
                  <a:bodyPr/>
                  <a:lstStyle/>
                  <a:p>
                    <a:fld id="{55C3CCD6-DDA9-4CD7-BB3A-7F784CCAC43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3"/>
              <c:layout/>
              <c:tx>
                <c:rich>
                  <a:bodyPr/>
                  <a:lstStyle/>
                  <a:p>
                    <a:fld id="{6DCCEA7F-7FF6-4775-91D9-230A0DFA0AE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4"/>
              <c:layout/>
              <c:tx>
                <c:rich>
                  <a:bodyPr/>
                  <a:lstStyle/>
                  <a:p>
                    <a:fld id="{398D69F2-3CE7-4239-8CC0-CD21DAAB061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5"/>
              <c:layout/>
              <c:tx>
                <c:rich>
                  <a:bodyPr/>
                  <a:lstStyle/>
                  <a:p>
                    <a:fld id="{98A42438-CB59-4FF5-B0D8-B235688BA4D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6"/>
              <c:layout/>
              <c:tx>
                <c:rich>
                  <a:bodyPr/>
                  <a:lstStyle/>
                  <a:p>
                    <a:fld id="{C4847B16-E8C9-4632-B86D-7F59AAB496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7"/>
              <c:layout/>
              <c:tx>
                <c:rich>
                  <a:bodyPr/>
                  <a:lstStyle/>
                  <a:p>
                    <a:fld id="{2BABF618-BFD1-4333-B802-216C91508DE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8"/>
              <c:layout/>
              <c:tx>
                <c:rich>
                  <a:bodyPr/>
                  <a:lstStyle/>
                  <a:p>
                    <a:fld id="{22F3537B-EBDF-4A28-959E-E83C950A5E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9"/>
              <c:layout/>
              <c:tx>
                <c:rich>
                  <a:bodyPr/>
                  <a:lstStyle/>
                  <a:p>
                    <a:fld id="{335D5BB0-D2C9-4411-A071-9848EC83D73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0"/>
              <c:layout/>
              <c:tx>
                <c:rich>
                  <a:bodyPr/>
                  <a:lstStyle/>
                  <a:p>
                    <a:fld id="{D6F71EB8-FEBD-4121-AC0C-D767ED5D313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1"/>
              <c:layout/>
              <c:tx>
                <c:rich>
                  <a:bodyPr/>
                  <a:lstStyle/>
                  <a:p>
                    <a:fld id="{4CA170DD-8964-4B04-BF8C-EE6C6DFED25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2"/>
              <c:layout/>
              <c:tx>
                <c:rich>
                  <a:bodyPr/>
                  <a:lstStyle/>
                  <a:p>
                    <a:fld id="{73F11D10-48D5-4BA8-8DE8-32C0569676E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3"/>
              <c:layout/>
              <c:tx>
                <c:rich>
                  <a:bodyPr/>
                  <a:lstStyle/>
                  <a:p>
                    <a:fld id="{BC751779-380A-49A2-B531-4BC11A0FC1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4"/>
              <c:layout/>
              <c:tx>
                <c:rich>
                  <a:bodyPr/>
                  <a:lstStyle/>
                  <a:p>
                    <a:fld id="{07E05913-ABEA-4A4D-8A0A-591827EF21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5"/>
              <c:layout/>
              <c:tx>
                <c:rich>
                  <a:bodyPr/>
                  <a:lstStyle/>
                  <a:p>
                    <a:fld id="{A4CF2142-A553-4A28-820B-230F8A03C6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6"/>
              <c:layout/>
              <c:tx>
                <c:rich>
                  <a:bodyPr/>
                  <a:lstStyle/>
                  <a:p>
                    <a:fld id="{2BC94A16-AE20-45FB-8BDB-3892E0406D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7"/>
              <c:layout/>
              <c:tx>
                <c:rich>
                  <a:bodyPr/>
                  <a:lstStyle/>
                  <a:p>
                    <a:fld id="{47474578-11FC-4D46-A6D3-1DC5799EA7C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8"/>
              <c:layout/>
              <c:tx>
                <c:rich>
                  <a:bodyPr/>
                  <a:lstStyle/>
                  <a:p>
                    <a:fld id="{9F57C8C2-AF8D-4DC3-AB52-C77B63D3BA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9"/>
              <c:layout/>
              <c:tx>
                <c:rich>
                  <a:bodyPr/>
                  <a:lstStyle/>
                  <a:p>
                    <a:fld id="{EC2B2A4C-7876-4AEB-A342-40DD92CFB72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0"/>
              <c:layout/>
              <c:tx>
                <c:rich>
                  <a:bodyPr/>
                  <a:lstStyle/>
                  <a:p>
                    <a:fld id="{C66C226E-8557-4316-AAE8-4238729CAEF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1"/>
              <c:layout/>
              <c:tx>
                <c:rich>
                  <a:bodyPr/>
                  <a:lstStyle/>
                  <a:p>
                    <a:fld id="{FA896E34-67E9-44A2-A0BC-07A8546EEA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2"/>
              <c:layout/>
              <c:tx>
                <c:rich>
                  <a:bodyPr/>
                  <a:lstStyle/>
                  <a:p>
                    <a:fld id="{0B76DC6B-8025-4466-B1CF-1D4DA9AB42F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3"/>
              <c:layout/>
              <c:tx>
                <c:rich>
                  <a:bodyPr/>
                  <a:lstStyle/>
                  <a:p>
                    <a:fld id="{6AE99623-7737-4C1B-84FB-D1C57F29B9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4"/>
              <c:layout/>
              <c:tx>
                <c:rich>
                  <a:bodyPr/>
                  <a:lstStyle/>
                  <a:p>
                    <a:fld id="{7A6B5D40-6505-46AD-8620-D358B715DB2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5"/>
              <c:layout/>
              <c:tx>
                <c:rich>
                  <a:bodyPr/>
                  <a:lstStyle/>
                  <a:p>
                    <a:fld id="{45C7AC84-8B65-477C-82C4-6BE1C493A1A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6"/>
              <c:layout/>
              <c:tx>
                <c:rich>
                  <a:bodyPr/>
                  <a:lstStyle/>
                  <a:p>
                    <a:fld id="{ECFB7B59-6F0F-4936-80AB-D9E5AB12EE1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7"/>
              <c:layout/>
              <c:tx>
                <c:rich>
                  <a:bodyPr/>
                  <a:lstStyle/>
                  <a:p>
                    <a:fld id="{B74F250D-C7DB-4DFE-A866-3759AE9126A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8"/>
              <c:layout/>
              <c:tx>
                <c:rich>
                  <a:bodyPr/>
                  <a:lstStyle/>
                  <a:p>
                    <a:fld id="{DF3BBB64-7B2A-4296-A698-550B667A53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9"/>
              <c:layout/>
              <c:tx>
                <c:rich>
                  <a:bodyPr/>
                  <a:lstStyle/>
                  <a:p>
                    <a:fld id="{E6ABC1CB-4A4F-4E95-9CEF-F097402F24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0"/>
              <c:layout/>
              <c:tx>
                <c:rich>
                  <a:bodyPr/>
                  <a:lstStyle/>
                  <a:p>
                    <a:fld id="{771BE4BC-CCB6-443F-84DB-B3D02B6E201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1"/>
              <c:layout/>
              <c:tx>
                <c:rich>
                  <a:bodyPr/>
                  <a:lstStyle/>
                  <a:p>
                    <a:fld id="{8B1E5BDF-533B-46B6-BA30-96E0DAEFC9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2"/>
              <c:layout/>
              <c:tx>
                <c:rich>
                  <a:bodyPr/>
                  <a:lstStyle/>
                  <a:p>
                    <a:fld id="{4B2C4FA4-2D2D-4841-965F-34133AE407D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3"/>
              <c:layout/>
              <c:tx>
                <c:rich>
                  <a:bodyPr/>
                  <a:lstStyle/>
                  <a:p>
                    <a:fld id="{6ECB0808-3FCE-4398-B770-2582DD6A055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4"/>
              <c:layout/>
              <c:tx>
                <c:rich>
                  <a:bodyPr/>
                  <a:lstStyle/>
                  <a:p>
                    <a:fld id="{8B671D21-AB02-4A12-AA65-96F420E302C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5"/>
              <c:layout/>
              <c:tx>
                <c:rich>
                  <a:bodyPr/>
                  <a:lstStyle/>
                  <a:p>
                    <a:fld id="{6AB01AFA-E1C8-4910-9886-BD391937DC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6"/>
              <c:layout/>
              <c:tx>
                <c:rich>
                  <a:bodyPr/>
                  <a:lstStyle/>
                  <a:p>
                    <a:fld id="{505B3804-4F20-4CD7-8CAC-A10086FB80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7"/>
              <c:layout/>
              <c:tx>
                <c:rich>
                  <a:bodyPr/>
                  <a:lstStyle/>
                  <a:p>
                    <a:fld id="{450CC8F3-9087-4CC4-8B30-F35FEE5895B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8"/>
              <c:layout/>
              <c:tx>
                <c:rich>
                  <a:bodyPr/>
                  <a:lstStyle/>
                  <a:p>
                    <a:fld id="{611D6E78-CC20-42CA-855E-4CD0614FDD4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9"/>
              <c:layout/>
              <c:tx>
                <c:rich>
                  <a:bodyPr/>
                  <a:lstStyle/>
                  <a:p>
                    <a:fld id="{C743A249-69D1-4754-9320-8BBEE739B2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0"/>
              <c:layout/>
              <c:tx>
                <c:rich>
                  <a:bodyPr/>
                  <a:lstStyle/>
                  <a:p>
                    <a:fld id="{F7D80470-DC47-437C-AAB8-E3F96B6293D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1"/>
              <c:layout/>
              <c:tx>
                <c:rich>
                  <a:bodyPr/>
                  <a:lstStyle/>
                  <a:p>
                    <a:fld id="{5ADA39A4-FDFF-4F74-B702-50EF4E0C96D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2"/>
              <c:layout/>
              <c:tx>
                <c:rich>
                  <a:bodyPr/>
                  <a:lstStyle/>
                  <a:p>
                    <a:fld id="{398DF2B1-201F-405D-A6CC-8A59D8949C2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3"/>
              <c:layout/>
              <c:tx>
                <c:rich>
                  <a:bodyPr/>
                  <a:lstStyle/>
                  <a:p>
                    <a:fld id="{15B50C56-2B65-42D8-A94B-8F471AC67DD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4"/>
              <c:layout/>
              <c:tx>
                <c:rich>
                  <a:bodyPr/>
                  <a:lstStyle/>
                  <a:p>
                    <a:fld id="{B2959B19-580B-4D20-A55B-0457D3B025E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5"/>
              <c:layout/>
              <c:tx>
                <c:rich>
                  <a:bodyPr/>
                  <a:lstStyle/>
                  <a:p>
                    <a:fld id="{8A227860-590C-4999-8EBA-18091748F91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6"/>
              <c:layout/>
              <c:tx>
                <c:rich>
                  <a:bodyPr/>
                  <a:lstStyle/>
                  <a:p>
                    <a:fld id="{F23B7216-EB0D-4C79-BF96-A827CA180B6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7"/>
              <c:layout/>
              <c:tx>
                <c:rich>
                  <a:bodyPr/>
                  <a:lstStyle/>
                  <a:p>
                    <a:fld id="{8BA99B92-B87C-42A9-8649-71305A3192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8"/>
              <c:layout/>
              <c:tx>
                <c:rich>
                  <a:bodyPr/>
                  <a:lstStyle/>
                  <a:p>
                    <a:fld id="{FE818CCE-B875-47A6-AD78-2D265D36F7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9"/>
              <c:layout/>
              <c:tx>
                <c:rich>
                  <a:bodyPr/>
                  <a:lstStyle/>
                  <a:p>
                    <a:fld id="{5347A0F7-0584-4992-A5A1-144BE42C0A6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0"/>
              <c:layout/>
              <c:tx>
                <c:rich>
                  <a:bodyPr/>
                  <a:lstStyle/>
                  <a:p>
                    <a:fld id="{3A73D7AE-67A2-4168-9C6A-58E1DC35D53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1"/>
              <c:layout/>
              <c:tx>
                <c:rich>
                  <a:bodyPr/>
                  <a:lstStyle/>
                  <a:p>
                    <a:fld id="{DC489288-28D4-490D-A19B-32411FE4A4E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2"/>
              <c:layout/>
              <c:tx>
                <c:rich>
                  <a:bodyPr/>
                  <a:lstStyle/>
                  <a:p>
                    <a:fld id="{8AC19C75-80E5-4B8D-A0F2-64DE7016A5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3"/>
              <c:layout/>
              <c:tx>
                <c:rich>
                  <a:bodyPr/>
                  <a:lstStyle/>
                  <a:p>
                    <a:fld id="{6E2A7E01-0939-4970-AD2D-F69B8739D2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4"/>
              <c:layout/>
              <c:tx>
                <c:rich>
                  <a:bodyPr/>
                  <a:lstStyle/>
                  <a:p>
                    <a:fld id="{ED722C9D-D00D-4F0D-BDC5-16034D1974E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5"/>
              <c:layout/>
              <c:tx>
                <c:rich>
                  <a:bodyPr/>
                  <a:lstStyle/>
                  <a:p>
                    <a:fld id="{F4666D65-6681-4E4E-8783-E10C571266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6"/>
              <c:layout/>
              <c:tx>
                <c:rich>
                  <a:bodyPr/>
                  <a:lstStyle/>
                  <a:p>
                    <a:fld id="{82FB5604-CE12-4550-9E57-2CF4FB135C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7"/>
              <c:layout/>
              <c:tx>
                <c:rich>
                  <a:bodyPr/>
                  <a:lstStyle/>
                  <a:p>
                    <a:fld id="{CBE5F97A-0085-4C75-9E0F-3DEC1328936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8"/>
              <c:layout/>
              <c:tx>
                <c:rich>
                  <a:bodyPr/>
                  <a:lstStyle/>
                  <a:p>
                    <a:fld id="{270BB7C1-8257-488E-A09F-8FC0DFE006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9"/>
              <c:layout/>
              <c:tx>
                <c:rich>
                  <a:bodyPr/>
                  <a:lstStyle/>
                  <a:p>
                    <a:fld id="{CBC88106-DCB3-4964-86DE-A0AFBCEA1D4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0"/>
              <c:layout/>
              <c:tx>
                <c:rich>
                  <a:bodyPr/>
                  <a:lstStyle/>
                  <a:p>
                    <a:fld id="{CD80BE18-0AAE-408F-B4BD-A017C6F9354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1"/>
              <c:layout/>
              <c:tx>
                <c:rich>
                  <a:bodyPr/>
                  <a:lstStyle/>
                  <a:p>
                    <a:fld id="{087CCB13-5C4F-475A-A055-6A9D492449D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2"/>
              <c:layout/>
              <c:tx>
                <c:rich>
                  <a:bodyPr/>
                  <a:lstStyle/>
                  <a:p>
                    <a:fld id="{AB81F896-B4B3-4B0D-BDC4-F31B66E2F4F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3"/>
              <c:layout/>
              <c:tx>
                <c:rich>
                  <a:bodyPr/>
                  <a:lstStyle/>
                  <a:p>
                    <a:fld id="{FADA1FD6-FFAC-4AB7-A2EE-995FB95749E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4"/>
              <c:layout/>
              <c:tx>
                <c:rich>
                  <a:bodyPr/>
                  <a:lstStyle/>
                  <a:p>
                    <a:fld id="{61D13BF0-8348-4970-A911-96F014FB5E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5"/>
              <c:layout/>
              <c:tx>
                <c:rich>
                  <a:bodyPr/>
                  <a:lstStyle/>
                  <a:p>
                    <a:fld id="{E5056F5B-6BAE-47DA-9A5B-9B388A0996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6"/>
              <c:layout/>
              <c:tx>
                <c:rich>
                  <a:bodyPr/>
                  <a:lstStyle/>
                  <a:p>
                    <a:fld id="{909F17C1-4B66-49F2-85EA-A6A88AED65E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7"/>
              <c:layout/>
              <c:tx>
                <c:rich>
                  <a:bodyPr/>
                  <a:lstStyle/>
                  <a:p>
                    <a:fld id="{FE83099C-0053-47CD-8D6F-474EEAABC7F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8"/>
              <c:layout/>
              <c:tx>
                <c:rich>
                  <a:bodyPr/>
                  <a:lstStyle/>
                  <a:p>
                    <a:fld id="{41549E35-B563-490A-A64C-2463916AD85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9"/>
              <c:layout/>
              <c:tx>
                <c:rich>
                  <a:bodyPr/>
                  <a:lstStyle/>
                  <a:p>
                    <a:fld id="{2D92835D-8423-4D96-B4C6-3201DED10D6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0"/>
              <c:layout/>
              <c:tx>
                <c:rich>
                  <a:bodyPr/>
                  <a:lstStyle/>
                  <a:p>
                    <a:fld id="{55E0F419-9E6E-49C5-9745-81D29D4C38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1"/>
              <c:layout/>
              <c:tx>
                <c:rich>
                  <a:bodyPr/>
                  <a:lstStyle/>
                  <a:p>
                    <a:fld id="{EE21DBAE-AF0E-423D-9F4E-CA0BC4C41EC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2"/>
              <c:layout/>
              <c:tx>
                <c:rich>
                  <a:bodyPr/>
                  <a:lstStyle/>
                  <a:p>
                    <a:fld id="{DFCE45F0-D455-49CF-8FD7-708142B9444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3"/>
              <c:layout/>
              <c:tx>
                <c:rich>
                  <a:bodyPr/>
                  <a:lstStyle/>
                  <a:p>
                    <a:fld id="{8DC0F0DC-16B7-4B03-8E2E-D8015C5DE6D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4"/>
              <c:layout/>
              <c:tx>
                <c:rich>
                  <a:bodyPr/>
                  <a:lstStyle/>
                  <a:p>
                    <a:fld id="{D354FD2F-EEB5-499C-A234-BD89ABF6DED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5"/>
              <c:layout/>
              <c:tx>
                <c:rich>
                  <a:bodyPr/>
                  <a:lstStyle/>
                  <a:p>
                    <a:fld id="{580293FE-AC85-4142-88E8-41893DF832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6"/>
              <c:layout/>
              <c:tx>
                <c:rich>
                  <a:bodyPr/>
                  <a:lstStyle/>
                  <a:p>
                    <a:fld id="{4DE51E80-A0A7-4DEA-9886-2313CA3D6C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7"/>
              <c:layout/>
              <c:tx>
                <c:rich>
                  <a:bodyPr/>
                  <a:lstStyle/>
                  <a:p>
                    <a:fld id="{1C95C1FA-4C02-47D4-920A-7B9FCE568D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8"/>
              <c:layout/>
              <c:tx>
                <c:rich>
                  <a:bodyPr/>
                  <a:lstStyle/>
                  <a:p>
                    <a:fld id="{4AE27105-54C4-42E2-B840-C81AFB7868B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9"/>
              <c:layout/>
              <c:tx>
                <c:rich>
                  <a:bodyPr/>
                  <a:lstStyle/>
                  <a:p>
                    <a:fld id="{3576B693-B7A0-46D6-AC75-8D32081177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0"/>
              <c:layout/>
              <c:tx>
                <c:rich>
                  <a:bodyPr/>
                  <a:lstStyle/>
                  <a:p>
                    <a:fld id="{AE6EA789-E318-41CD-9B5C-9B076B4C97E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1"/>
              <c:layout/>
              <c:tx>
                <c:rich>
                  <a:bodyPr/>
                  <a:lstStyle/>
                  <a:p>
                    <a:fld id="{0E2803C8-451D-401F-8931-24DC581E520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2"/>
              <c:layout/>
              <c:tx>
                <c:rich>
                  <a:bodyPr/>
                  <a:lstStyle/>
                  <a:p>
                    <a:fld id="{E221E78F-AD98-4DFA-873F-9D7678DEB3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3"/>
              <c:layout/>
              <c:tx>
                <c:rich>
                  <a:bodyPr/>
                  <a:lstStyle/>
                  <a:p>
                    <a:fld id="{9ED41617-9A5B-41F3-BBD2-5A90A6E99DE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4"/>
              <c:layout/>
              <c:tx>
                <c:rich>
                  <a:bodyPr/>
                  <a:lstStyle/>
                  <a:p>
                    <a:fld id="{0EB2D3C4-25F3-4138-8AFA-D533E30777C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5"/>
              <c:layout/>
              <c:tx>
                <c:rich>
                  <a:bodyPr/>
                  <a:lstStyle/>
                  <a:p>
                    <a:fld id="{79C758A1-63EE-43C5-B5DA-632E952DF45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6"/>
              <c:layout/>
              <c:tx>
                <c:rich>
                  <a:bodyPr/>
                  <a:lstStyle/>
                  <a:p>
                    <a:fld id="{A5DA7B94-DCFF-4EF0-A4BF-C76C92A553F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7"/>
              <c:layout/>
              <c:tx>
                <c:rich>
                  <a:bodyPr/>
                  <a:lstStyle/>
                  <a:p>
                    <a:fld id="{16138F84-D075-4992-8F1E-E8ED4139797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8"/>
              <c:layout/>
              <c:tx>
                <c:rich>
                  <a:bodyPr/>
                  <a:lstStyle/>
                  <a:p>
                    <a:fld id="{3270FD8F-3160-4B4E-9379-0453425AAA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9"/>
              <c:layout/>
              <c:tx>
                <c:rich>
                  <a:bodyPr/>
                  <a:lstStyle/>
                  <a:p>
                    <a:fld id="{D540ACFD-DF46-498D-8848-B2BD189CF71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0"/>
              <c:layout/>
              <c:tx>
                <c:rich>
                  <a:bodyPr/>
                  <a:lstStyle/>
                  <a:p>
                    <a:fld id="{68F74BF0-E2A2-4BDC-B125-11FA5DC819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1"/>
              <c:layout/>
              <c:tx>
                <c:rich>
                  <a:bodyPr/>
                  <a:lstStyle/>
                  <a:p>
                    <a:fld id="{3BB842FD-5CDD-43B9-8287-2473BB6CA3D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2"/>
              <c:layout/>
              <c:tx>
                <c:rich>
                  <a:bodyPr/>
                  <a:lstStyle/>
                  <a:p>
                    <a:fld id="{C0AE31AD-700F-48F5-9C99-CEC919D5D6F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3"/>
              <c:layout/>
              <c:tx>
                <c:rich>
                  <a:bodyPr/>
                  <a:lstStyle/>
                  <a:p>
                    <a:fld id="{B59619C1-2D63-4169-BDE2-7BC8E1E36C8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LatAm!$D$2:$D$165</c:f>
              <c:numCache>
                <c:formatCode>#,##0.0</c:formatCode>
                <c:ptCount val="164"/>
                <c:pt idx="0">
                  <c:v>#N/A</c:v>
                </c:pt>
                <c:pt idx="1">
                  <c:v>143.79089999999999</c:v>
                </c:pt>
                <c:pt idx="2">
                  <c:v>124.9058</c:v>
                </c:pt>
                <c:pt idx="3">
                  <c:v>101.3336</c:v>
                </c:pt>
                <c:pt idx="4">
                  <c:v>94.449259999999995</c:v>
                </c:pt>
                <c:pt idx="5">
                  <c:v>78.388279999999995</c:v>
                </c:pt>
                <c:pt idx="6">
                  <c:v>70.911069999999995</c:v>
                </c:pt>
                <c:pt idx="7">
                  <c:v>64.542659999999998</c:v>
                </c:pt>
                <c:pt idx="8">
                  <c:v>61.115969999999997</c:v>
                </c:pt>
                <c:pt idx="9">
                  <c:v>59.667389999999997</c:v>
                </c:pt>
                <c:pt idx="10">
                  <c:v>57.10812</c:v>
                </c:pt>
                <c:pt idx="11">
                  <c:v>53.820439999999998</c:v>
                </c:pt>
                <c:pt idx="12">
                  <c:v>53.814830000000001</c:v>
                </c:pt>
                <c:pt idx="13">
                  <c:v>52.845269999999999</c:v>
                </c:pt>
                <c:pt idx="14">
                  <c:v>52.103650000000002</c:v>
                </c:pt>
                <c:pt idx="15">
                  <c:v>51.624789999999997</c:v>
                </c:pt>
                <c:pt idx="16">
                  <c:v>45.38015</c:v>
                </c:pt>
                <c:pt idx="17">
                  <c:v>44.693680000000001</c:v>
                </c:pt>
                <c:pt idx="18">
                  <c:v>43.623179999999998</c:v>
                </c:pt>
                <c:pt idx="19">
                  <c:v>43.073650000000001</c:v>
                </c:pt>
                <c:pt idx="20">
                  <c:v>42.203499999999998</c:v>
                </c:pt>
                <c:pt idx="21">
                  <c:v>41.905090000000001</c:v>
                </c:pt>
                <c:pt idx="22">
                  <c:v>41.109380000000002</c:v>
                </c:pt>
                <c:pt idx="23">
                  <c:v>39.995550000000001</c:v>
                </c:pt>
                <c:pt idx="24">
                  <c:v>39.691090000000003</c:v>
                </c:pt>
                <c:pt idx="25">
                  <c:v>39.22392</c:v>
                </c:pt>
                <c:pt idx="26">
                  <c:v>38.841819999999998</c:v>
                </c:pt>
                <c:pt idx="27">
                  <c:v>38.424109999999999</c:v>
                </c:pt>
                <c:pt idx="28">
                  <c:v>36.7836</c:v>
                </c:pt>
                <c:pt idx="29">
                  <c:v>32.145299999999999</c:v>
                </c:pt>
                <c:pt idx="30">
                  <c:v>32.102890000000002</c:v>
                </c:pt>
                <c:pt idx="31">
                  <c:v>31.581610000000001</c:v>
                </c:pt>
                <c:pt idx="32">
                  <c:v>30.335349999999998</c:v>
                </c:pt>
                <c:pt idx="33">
                  <c:v>27.827110000000001</c:v>
                </c:pt>
                <c:pt idx="34">
                  <c:v>26.620799999999999</c:v>
                </c:pt>
                <c:pt idx="35">
                  <c:v>24.794530000000002</c:v>
                </c:pt>
                <c:pt idx="36">
                  <c:v>24.739719999999998</c:v>
                </c:pt>
                <c:pt idx="37">
                  <c:v>22.8385</c:v>
                </c:pt>
                <c:pt idx="38">
                  <c:v>22.57227</c:v>
                </c:pt>
                <c:pt idx="39">
                  <c:v>21.703869999999998</c:v>
                </c:pt>
                <c:pt idx="40">
                  <c:v>21.61431</c:v>
                </c:pt>
                <c:pt idx="41">
                  <c:v>19.922329999999999</c:v>
                </c:pt>
                <c:pt idx="42">
                  <c:v>19.842220000000001</c:v>
                </c:pt>
                <c:pt idx="43">
                  <c:v>19.152719999999999</c:v>
                </c:pt>
                <c:pt idx="44">
                  <c:v>18.917159999999999</c:v>
                </c:pt>
                <c:pt idx="45">
                  <c:v>17.953119999999998</c:v>
                </c:pt>
                <c:pt idx="46">
                  <c:v>17.436530000000001</c:v>
                </c:pt>
                <c:pt idx="47">
                  <c:v>17.036919999999999</c:v>
                </c:pt>
                <c:pt idx="48">
                  <c:v>16.883569999999999</c:v>
                </c:pt>
                <c:pt idx="49">
                  <c:v>15.80035</c:v>
                </c:pt>
                <c:pt idx="50">
                  <c:v>15.38414</c:v>
                </c:pt>
                <c:pt idx="51">
                  <c:v>15.103289999999999</c:v>
                </c:pt>
                <c:pt idx="52">
                  <c:v>14.329610000000001</c:v>
                </c:pt>
                <c:pt idx="53">
                  <c:v>14.088480000000001</c:v>
                </c:pt>
                <c:pt idx="54">
                  <c:v>13.83423</c:v>
                </c:pt>
                <c:pt idx="55">
                  <c:v>13.495050000000001</c:v>
                </c:pt>
                <c:pt idx="56">
                  <c:v>12.542450000000001</c:v>
                </c:pt>
                <c:pt idx="57">
                  <c:v>12.51055</c:v>
                </c:pt>
                <c:pt idx="58">
                  <c:v>12.3994</c:v>
                </c:pt>
                <c:pt idx="59">
                  <c:v>11.954230000000001</c:v>
                </c:pt>
                <c:pt idx="60">
                  <c:v>11.03734</c:v>
                </c:pt>
                <c:pt idx="61">
                  <c:v>10.59342</c:v>
                </c:pt>
                <c:pt idx="62">
                  <c:v>9.6987419999999904</c:v>
                </c:pt>
                <c:pt idx="63">
                  <c:v>9.4968629999999994</c:v>
                </c:pt>
                <c:pt idx="64">
                  <c:v>9.4750530000000008</c:v>
                </c:pt>
                <c:pt idx="65">
                  <c:v>9.000648</c:v>
                </c:pt>
                <c:pt idx="66">
                  <c:v>8.9676209999999994</c:v>
                </c:pt>
                <c:pt idx="67">
                  <c:v>8.8865990000000004</c:v>
                </c:pt>
                <c:pt idx="68">
                  <c:v>8.5731439999999903</c:v>
                </c:pt>
                <c:pt idx="69">
                  <c:v>8.4145009999999996</c:v>
                </c:pt>
                <c:pt idx="70">
                  <c:v>8.1232930000000003</c:v>
                </c:pt>
                <c:pt idx="71">
                  <c:v>8.1049109999999995</c:v>
                </c:pt>
                <c:pt idx="72">
                  <c:v>8.0909960000000005</c:v>
                </c:pt>
                <c:pt idx="73">
                  <c:v>7.8702180000000004</c:v>
                </c:pt>
                <c:pt idx="74">
                  <c:v>7.7077260000000001</c:v>
                </c:pt>
                <c:pt idx="75">
                  <c:v>7.3576319999999997</c:v>
                </c:pt>
                <c:pt idx="76">
                  <c:v>6.768154</c:v>
                </c:pt>
                <c:pt idx="77">
                  <c:v>6.5506229999999999</c:v>
                </c:pt>
                <c:pt idx="78">
                  <c:v>6.1516010000000003</c:v>
                </c:pt>
                <c:pt idx="79">
                  <c:v>6.1231260000000001</c:v>
                </c:pt>
                <c:pt idx="80">
                  <c:v>6.1001859999999999</c:v>
                </c:pt>
                <c:pt idx="81">
                  <c:v>5.9697529999999999</c:v>
                </c:pt>
                <c:pt idx="82">
                  <c:v>5.9103009999999996</c:v>
                </c:pt>
                <c:pt idx="83">
                  <c:v>5.3842189999999999</c:v>
                </c:pt>
                <c:pt idx="84">
                  <c:v>5.3449530000000003</c:v>
                </c:pt>
                <c:pt idx="85">
                  <c:v>5.2849440000000003</c:v>
                </c:pt>
                <c:pt idx="86">
                  <c:v>5.0766580000000001</c:v>
                </c:pt>
                <c:pt idx="87">
                  <c:v>5.0079310000000001</c:v>
                </c:pt>
                <c:pt idx="88">
                  <c:v>4.9997470000000002</c:v>
                </c:pt>
                <c:pt idx="89">
                  <c:v>4.9708009999999998</c:v>
                </c:pt>
                <c:pt idx="90">
                  <c:v>4.9647059999999996</c:v>
                </c:pt>
                <c:pt idx="91">
                  <c:v>4.7892440000000001</c:v>
                </c:pt>
                <c:pt idx="92">
                  <c:v>4.7411899999999996</c:v>
                </c:pt>
                <c:pt idx="93">
                  <c:v>4.5329980000000001</c:v>
                </c:pt>
                <c:pt idx="94">
                  <c:v>4.3691310000000003</c:v>
                </c:pt>
                <c:pt idx="95">
                  <c:v>4.3573729999999999</c:v>
                </c:pt>
                <c:pt idx="96">
                  <c:v>4.2429329999999998</c:v>
                </c:pt>
                <c:pt idx="97">
                  <c:v>4.1812180000000003</c:v>
                </c:pt>
                <c:pt idx="98">
                  <c:v>4.0845349999999998</c:v>
                </c:pt>
                <c:pt idx="99">
                  <c:v>4.0132560000000002</c:v>
                </c:pt>
                <c:pt idx="100">
                  <c:v>3.9996200000000002</c:v>
                </c:pt>
                <c:pt idx="101">
                  <c:v>3.795026</c:v>
                </c:pt>
                <c:pt idx="102">
                  <c:v>3.7678050000000001</c:v>
                </c:pt>
                <c:pt idx="103">
                  <c:v>3.7651910000000002</c:v>
                </c:pt>
                <c:pt idx="104">
                  <c:v>3.677581</c:v>
                </c:pt>
                <c:pt idx="105">
                  <c:v>3.5741830000000001</c:v>
                </c:pt>
                <c:pt idx="106">
                  <c:v>3.5665089999999999</c:v>
                </c:pt>
                <c:pt idx="107">
                  <c:v>3.5123039999999999</c:v>
                </c:pt>
                <c:pt idx="108">
                  <c:v>3.497573</c:v>
                </c:pt>
                <c:pt idx="109">
                  <c:v>3.4866869999999999</c:v>
                </c:pt>
                <c:pt idx="110">
                  <c:v>3.011673</c:v>
                </c:pt>
                <c:pt idx="111">
                  <c:v>2.9702410000000001</c:v>
                </c:pt>
                <c:pt idx="112">
                  <c:v>2.9445079999999999</c:v>
                </c:pt>
                <c:pt idx="113">
                  <c:v>2.8472780000000002</c:v>
                </c:pt>
                <c:pt idx="114">
                  <c:v>2.8407480000000001</c:v>
                </c:pt>
                <c:pt idx="115">
                  <c:v>2.556915</c:v>
                </c:pt>
                <c:pt idx="116">
                  <c:v>2.3638949999999999</c:v>
                </c:pt>
                <c:pt idx="117">
                  <c:v>2.2683059999999999</c:v>
                </c:pt>
                <c:pt idx="118">
                  <c:v>2.2301310000000001</c:v>
                </c:pt>
                <c:pt idx="119">
                  <c:v>2.168304</c:v>
                </c:pt>
                <c:pt idx="120">
                  <c:v>2.1237659999999998</c:v>
                </c:pt>
                <c:pt idx="121">
                  <c:v>2.0934689999999998</c:v>
                </c:pt>
                <c:pt idx="122">
                  <c:v>2.065331</c:v>
                </c:pt>
                <c:pt idx="123">
                  <c:v>1.9092309999999999</c:v>
                </c:pt>
                <c:pt idx="124">
                  <c:v>1.8796489999999999</c:v>
                </c:pt>
                <c:pt idx="125">
                  <c:v>1.7099409999999999</c:v>
                </c:pt>
                <c:pt idx="126">
                  <c:v>1.5216000000000001</c:v>
                </c:pt>
                <c:pt idx="127">
                  <c:v>1.5091220000000001</c:v>
                </c:pt>
                <c:pt idx="128">
                  <c:v>1.4968189999999999</c:v>
                </c:pt>
                <c:pt idx="129">
                  <c:v>1.4652019999999999</c:v>
                </c:pt>
                <c:pt idx="130">
                  <c:v>1.4474659999999999</c:v>
                </c:pt>
                <c:pt idx="131">
                  <c:v>1.352268</c:v>
                </c:pt>
                <c:pt idx="132">
                  <c:v>1.2435419999999999</c:v>
                </c:pt>
                <c:pt idx="133">
                  <c:v>1.2378610000000001</c:v>
                </c:pt>
                <c:pt idx="134">
                  <c:v>1.2375370000000001</c:v>
                </c:pt>
                <c:pt idx="135">
                  <c:v>1.2342740000000001</c:v>
                </c:pt>
                <c:pt idx="136">
                  <c:v>1.196688</c:v>
                </c:pt>
                <c:pt idx="137">
                  <c:v>1.07104</c:v>
                </c:pt>
                <c:pt idx="138">
                  <c:v>0.92146280000000003</c:v>
                </c:pt>
                <c:pt idx="139">
                  <c:v>0.90843260000000003</c:v>
                </c:pt>
                <c:pt idx="140">
                  <c:v>0.85984439999999995</c:v>
                </c:pt>
                <c:pt idx="141">
                  <c:v>0.85452830000000002</c:v>
                </c:pt>
                <c:pt idx="142">
                  <c:v>0.79447460000000003</c:v>
                </c:pt>
                <c:pt idx="143">
                  <c:v>0.77140370000000003</c:v>
                </c:pt>
                <c:pt idx="144">
                  <c:v>0.76542279999999996</c:v>
                </c:pt>
                <c:pt idx="145">
                  <c:v>0.76395150000000001</c:v>
                </c:pt>
                <c:pt idx="146">
                  <c:v>0.74054439999999999</c:v>
                </c:pt>
                <c:pt idx="147">
                  <c:v>0.71661010000000003</c:v>
                </c:pt>
                <c:pt idx="148">
                  <c:v>0.65535129999999997</c:v>
                </c:pt>
                <c:pt idx="149">
                  <c:v>0.63421150000000004</c:v>
                </c:pt>
                <c:pt idx="150">
                  <c:v>0.63402939999999997</c:v>
                </c:pt>
                <c:pt idx="151">
                  <c:v>0.62878089999999998</c:v>
                </c:pt>
                <c:pt idx="152">
                  <c:v>0.62877369999999999</c:v>
                </c:pt>
                <c:pt idx="153">
                  <c:v>0.59314909999999998</c:v>
                </c:pt>
                <c:pt idx="154">
                  <c:v>0.59194970000000002</c:v>
                </c:pt>
                <c:pt idx="155">
                  <c:v>0.49870130000000001</c:v>
                </c:pt>
                <c:pt idx="156">
                  <c:v>0.39621450000000003</c:v>
                </c:pt>
                <c:pt idx="157">
                  <c:v>0.38253870000000001</c:v>
                </c:pt>
                <c:pt idx="158">
                  <c:v>0.37792740000000002</c:v>
                </c:pt>
                <c:pt idx="159">
                  <c:v>0.3196618</c:v>
                </c:pt>
                <c:pt idx="160">
                  <c:v>0.25010339999999998</c:v>
                </c:pt>
                <c:pt idx="161">
                  <c:v>0</c:v>
                </c:pt>
                <c:pt idx="162">
                  <c:v>0</c:v>
                </c:pt>
                <c:pt idx="163">
                  <c:v>0</c:v>
                </c:pt>
              </c:numCache>
            </c:numRef>
          </c:xVal>
          <c:yVal>
            <c:numRef>
              <c:f>LatAm!$I$2:$I$165</c:f>
              <c:numCache>
                <c:formatCode>0.0%</c:formatCode>
                <c:ptCount val="164"/>
                <c:pt idx="0">
                  <c:v>#N/A</c:v>
                </c:pt>
                <c:pt idx="1">
                  <c:v>0</c:v>
                </c:pt>
                <c:pt idx="2">
                  <c:v>4.4543650000000001E-3</c:v>
                </c:pt>
                <c:pt idx="3">
                  <c:v>1.9322889999999999E-2</c:v>
                </c:pt>
                <c:pt idx="4">
                  <c:v>0</c:v>
                </c:pt>
                <c:pt idx="5">
                  <c:v>4.1245950000000003E-2</c:v>
                </c:pt>
                <c:pt idx="6">
                  <c:v>1.7850439999999999E-2</c:v>
                </c:pt>
                <c:pt idx="7">
                  <c:v>1.9643190000000001E-2</c:v>
                </c:pt>
                <c:pt idx="8">
                  <c:v>1.2576169999999999E-2</c:v>
                </c:pt>
                <c:pt idx="9">
                  <c:v>2.2352529999999999E-2</c:v>
                </c:pt>
                <c:pt idx="10">
                  <c:v>4.2887439999999999E-2</c:v>
                </c:pt>
                <c:pt idx="11">
                  <c:v>2.6315069999999999E-2</c:v>
                </c:pt>
                <c:pt idx="12">
                  <c:v>0.21489659999999999</c:v>
                </c:pt>
                <c:pt idx="13">
                  <c:v>1.669706E-2</c:v>
                </c:pt>
                <c:pt idx="14">
                  <c:v>3.5287329999999999E-2</c:v>
                </c:pt>
                <c:pt idx="15">
                  <c:v>1.8418009999999999E-2</c:v>
                </c:pt>
                <c:pt idx="16">
                  <c:v>8.2689109999999996E-2</c:v>
                </c:pt>
                <c:pt idx="17">
                  <c:v>3.123635E-2</c:v>
                </c:pt>
                <c:pt idx="18">
                  <c:v>1.405697E-2</c:v>
                </c:pt>
                <c:pt idx="19">
                  <c:v>2.2160740000000002E-2</c:v>
                </c:pt>
                <c:pt idx="20">
                  <c:v>4.221565E-2</c:v>
                </c:pt>
                <c:pt idx="21">
                  <c:v>3.3338760000000002E-2</c:v>
                </c:pt>
                <c:pt idx="22">
                  <c:v>2.6390239999999999E-2</c:v>
                </c:pt>
                <c:pt idx="23">
                  <c:v>2.576432E-2</c:v>
                </c:pt>
                <c:pt idx="24">
                  <c:v>4.5756459999999999E-2</c:v>
                </c:pt>
                <c:pt idx="25">
                  <c:v>2.3667560000000001E-2</c:v>
                </c:pt>
                <c:pt idx="26">
                  <c:v>2.2023560000000001E-2</c:v>
                </c:pt>
                <c:pt idx="27">
                  <c:v>2.1820989999999998E-2</c:v>
                </c:pt>
                <c:pt idx="28">
                  <c:v>3.1740610000000002E-2</c:v>
                </c:pt>
                <c:pt idx="29">
                  <c:v>1.1101669999999999E-2</c:v>
                </c:pt>
                <c:pt idx="30">
                  <c:v>0.1492376</c:v>
                </c:pt>
                <c:pt idx="31">
                  <c:v>7.4200280000000004E-3</c:v>
                </c:pt>
                <c:pt idx="32">
                  <c:v>2.006819E-2</c:v>
                </c:pt>
                <c:pt idx="33">
                  <c:v>4.7158029999999997E-2</c:v>
                </c:pt>
                <c:pt idx="34">
                  <c:v>2.7699709999999999E-2</c:v>
                </c:pt>
                <c:pt idx="35">
                  <c:v>1.8467629999999999E-2</c:v>
                </c:pt>
                <c:pt idx="36">
                  <c:v>1.34095E-2</c:v>
                </c:pt>
                <c:pt idx="37">
                  <c:v>6.4837249999999999E-2</c:v>
                </c:pt>
                <c:pt idx="38">
                  <c:v>2.4680239999999999E-2</c:v>
                </c:pt>
                <c:pt idx="39">
                  <c:v>3.580581E-2</c:v>
                </c:pt>
                <c:pt idx="40">
                  <c:v>3.340423E-2</c:v>
                </c:pt>
                <c:pt idx="41">
                  <c:v>1.509715E-2</c:v>
                </c:pt>
                <c:pt idx="42">
                  <c:v>2.2621760000000001E-2</c:v>
                </c:pt>
                <c:pt idx="43">
                  <c:v>3.0217000000000001E-2</c:v>
                </c:pt>
                <c:pt idx="44">
                  <c:v>1.9483219999999999E-2</c:v>
                </c:pt>
                <c:pt idx="45">
                  <c:v>1.201586E-2</c:v>
                </c:pt>
                <c:pt idx="46">
                  <c:v>1.393634E-2</c:v>
                </c:pt>
                <c:pt idx="47">
                  <c:v>1.494734E-2</c:v>
                </c:pt>
                <c:pt idx="48">
                  <c:v>8.1226070000000004E-3</c:v>
                </c:pt>
                <c:pt idx="49">
                  <c:v>6.1755209999999998E-2</c:v>
                </c:pt>
                <c:pt idx="50">
                  <c:v>1.49512E-2</c:v>
                </c:pt>
                <c:pt idx="51">
                  <c:v>3.767804E-3</c:v>
                </c:pt>
                <c:pt idx="52">
                  <c:v>1.6114030000000001E-2</c:v>
                </c:pt>
                <c:pt idx="53">
                  <c:v>0</c:v>
                </c:pt>
                <c:pt idx="54">
                  <c:v>1.9024349999999999E-2</c:v>
                </c:pt>
                <c:pt idx="55">
                  <c:v>1.8506419999999999E-2</c:v>
                </c:pt>
                <c:pt idx="56">
                  <c:v>1.2656489999999999E-2</c:v>
                </c:pt>
                <c:pt idx="57">
                  <c:v>2.175527E-2</c:v>
                </c:pt>
                <c:pt idx="58">
                  <c:v>1.9170659999999999E-2</c:v>
                </c:pt>
                <c:pt idx="59">
                  <c:v>1.713901E-2</c:v>
                </c:pt>
                <c:pt idx="60">
                  <c:v>1.9159949999999999E-2</c:v>
                </c:pt>
                <c:pt idx="61">
                  <c:v>1.355437E-2</c:v>
                </c:pt>
                <c:pt idx="62">
                  <c:v>4.9102699999999999E-2</c:v>
                </c:pt>
                <c:pt idx="63">
                  <c:v>1.8484879999999999E-2</c:v>
                </c:pt>
                <c:pt idx="64">
                  <c:v>1.6242329999999999E-2</c:v>
                </c:pt>
                <c:pt idx="65">
                  <c:v>0</c:v>
                </c:pt>
                <c:pt idx="66">
                  <c:v>1.000324E-2</c:v>
                </c:pt>
                <c:pt idx="67">
                  <c:v>1.1290929999999999E-2</c:v>
                </c:pt>
                <c:pt idx="68">
                  <c:v>1.759341E-2</c:v>
                </c:pt>
                <c:pt idx="69">
                  <c:v>0</c:v>
                </c:pt>
                <c:pt idx="70">
                  <c:v>1.8116139999999999E-2</c:v>
                </c:pt>
                <c:pt idx="71">
                  <c:v>1.265524E-2</c:v>
                </c:pt>
                <c:pt idx="72">
                  <c:v>2.303264E-2</c:v>
                </c:pt>
                <c:pt idx="73">
                  <c:v>5.5722020000000001E-3</c:v>
                </c:pt>
                <c:pt idx="74">
                  <c:v>1.1755379999999999E-2</c:v>
                </c:pt>
                <c:pt idx="75">
                  <c:v>1.7837370000000002E-2</c:v>
                </c:pt>
                <c:pt idx="76">
                  <c:v>9.9668240000000009E-3</c:v>
                </c:pt>
                <c:pt idx="77">
                  <c:v>1.8003020000000002E-2</c:v>
                </c:pt>
                <c:pt idx="78">
                  <c:v>8.8872350000000003E-3</c:v>
                </c:pt>
                <c:pt idx="79">
                  <c:v>9.34485E-3</c:v>
                </c:pt>
                <c:pt idx="80">
                  <c:v>1.2721100000000001E-2</c:v>
                </c:pt>
                <c:pt idx="81">
                  <c:v>1.69914E-2</c:v>
                </c:pt>
                <c:pt idx="82">
                  <c:v>1.8615449999999999E-2</c:v>
                </c:pt>
                <c:pt idx="83">
                  <c:v>1.6093420000000001E-2</c:v>
                </c:pt>
                <c:pt idx="84">
                  <c:v>2.7439749999999999E-2</c:v>
                </c:pt>
                <c:pt idx="85">
                  <c:v>3.07698E-2</c:v>
                </c:pt>
                <c:pt idx="86">
                  <c:v>1.8168190000000001E-2</c:v>
                </c:pt>
                <c:pt idx="87">
                  <c:v>1.8211310000000001E-2</c:v>
                </c:pt>
                <c:pt idx="88">
                  <c:v>9.5180690000000005E-3</c:v>
                </c:pt>
                <c:pt idx="89">
                  <c:v>5.0011939999999996E-3</c:v>
                </c:pt>
                <c:pt idx="90">
                  <c:v>1.287015E-2</c:v>
                </c:pt>
                <c:pt idx="91">
                  <c:v>0</c:v>
                </c:pt>
                <c:pt idx="92">
                  <c:v>2.9395350000000001E-2</c:v>
                </c:pt>
                <c:pt idx="93">
                  <c:v>2.1756999999999999E-2</c:v>
                </c:pt>
                <c:pt idx="94">
                  <c:v>1.6610420000000001E-2</c:v>
                </c:pt>
                <c:pt idx="95">
                  <c:v>1.275285E-2</c:v>
                </c:pt>
                <c:pt idx="96">
                  <c:v>0</c:v>
                </c:pt>
                <c:pt idx="97">
                  <c:v>8.9365050000000008E-3</c:v>
                </c:pt>
                <c:pt idx="98">
                  <c:v>5.9935939999999997E-3</c:v>
                </c:pt>
                <c:pt idx="99">
                  <c:v>1.2201729999999999E-2</c:v>
                </c:pt>
                <c:pt idx="100">
                  <c:v>9.6685260000000002E-3</c:v>
                </c:pt>
                <c:pt idx="101">
                  <c:v>0</c:v>
                </c:pt>
                <c:pt idx="102">
                  <c:v>7.2835870000000002E-3</c:v>
                </c:pt>
                <c:pt idx="103">
                  <c:v>7.9604830000000008E-3</c:v>
                </c:pt>
                <c:pt idx="104">
                  <c:v>1.612622E-2</c:v>
                </c:pt>
                <c:pt idx="105">
                  <c:v>5.0822610000000002E-3</c:v>
                </c:pt>
                <c:pt idx="106">
                  <c:v>3.326585E-3</c:v>
                </c:pt>
                <c:pt idx="107">
                  <c:v>1.107061E-2</c:v>
                </c:pt>
                <c:pt idx="108">
                  <c:v>6.5756310000000002E-3</c:v>
                </c:pt>
                <c:pt idx="109">
                  <c:v>6.2448340000000003E-3</c:v>
                </c:pt>
                <c:pt idx="110">
                  <c:v>1.16934E-2</c:v>
                </c:pt>
                <c:pt idx="111">
                  <c:v>5.4718099999999997E-3</c:v>
                </c:pt>
                <c:pt idx="112">
                  <c:v>2.0528999999999999E-2</c:v>
                </c:pt>
                <c:pt idx="113">
                  <c:v>1.176958E-2</c:v>
                </c:pt>
                <c:pt idx="114">
                  <c:v>0</c:v>
                </c:pt>
                <c:pt idx="115">
                  <c:v>1.3110470000000001E-2</c:v>
                </c:pt>
                <c:pt idx="116">
                  <c:v>3.9819149999999999E-3</c:v>
                </c:pt>
                <c:pt idx="117">
                  <c:v>1.8551520000000001E-3</c:v>
                </c:pt>
                <c:pt idx="118">
                  <c:v>3.2183770000000001E-3</c:v>
                </c:pt>
                <c:pt idx="119">
                  <c:v>7.663698E-3</c:v>
                </c:pt>
                <c:pt idx="120">
                  <c:v>1.2735170000000001E-2</c:v>
                </c:pt>
                <c:pt idx="121">
                  <c:v>1.3605849999999999E-2</c:v>
                </c:pt>
                <c:pt idx="122">
                  <c:v>0</c:v>
                </c:pt>
                <c:pt idx="123">
                  <c:v>4.2373819999999996E-3</c:v>
                </c:pt>
                <c:pt idx="124">
                  <c:v>9.2878990000000005E-3</c:v>
                </c:pt>
                <c:pt idx="125">
                  <c:v>7.6987690000000003E-3</c:v>
                </c:pt>
                <c:pt idx="126">
                  <c:v>1.784171E-3</c:v>
                </c:pt>
                <c:pt idx="127">
                  <c:v>5.8230319999999997E-3</c:v>
                </c:pt>
                <c:pt idx="128">
                  <c:v>8.098381E-3</c:v>
                </c:pt>
                <c:pt idx="129">
                  <c:v>2.6448159999999999E-3</c:v>
                </c:pt>
                <c:pt idx="130">
                  <c:v>1.732734E-2</c:v>
                </c:pt>
                <c:pt idx="131">
                  <c:v>2.2001239999999999E-3</c:v>
                </c:pt>
                <c:pt idx="132">
                  <c:v>8.6226779999999995E-4</c:v>
                </c:pt>
                <c:pt idx="133">
                  <c:v>3.686263E-3</c:v>
                </c:pt>
                <c:pt idx="134">
                  <c:v>7.4435049999999996E-3</c:v>
                </c:pt>
                <c:pt idx="135">
                  <c:v>5.5946779999999996E-4</c:v>
                </c:pt>
                <c:pt idx="136">
                  <c:v>7.5575390000000003E-3</c:v>
                </c:pt>
                <c:pt idx="137">
                  <c:v>7.6419240000000005E-4</c:v>
                </c:pt>
                <c:pt idx="138">
                  <c:v>1.044726E-2</c:v>
                </c:pt>
                <c:pt idx="139">
                  <c:v>6.582358E-3</c:v>
                </c:pt>
                <c:pt idx="140">
                  <c:v>1.486729E-2</c:v>
                </c:pt>
                <c:pt idx="141">
                  <c:v>5.9840730000000003E-3</c:v>
                </c:pt>
                <c:pt idx="142">
                  <c:v>6.3471100000000004E-3</c:v>
                </c:pt>
                <c:pt idx="143">
                  <c:v>3.5682550000000002E-3</c:v>
                </c:pt>
                <c:pt idx="144">
                  <c:v>0</c:v>
                </c:pt>
                <c:pt idx="145">
                  <c:v>0</c:v>
                </c:pt>
                <c:pt idx="146">
                  <c:v>2.2296920000000001E-3</c:v>
                </c:pt>
                <c:pt idx="147">
                  <c:v>1.126368E-2</c:v>
                </c:pt>
                <c:pt idx="148">
                  <c:v>3.2459659999999999E-3</c:v>
                </c:pt>
                <c:pt idx="149">
                  <c:v>4.3970320000000004E-3</c:v>
                </c:pt>
                <c:pt idx="150">
                  <c:v>5.5626269999999997E-3</c:v>
                </c:pt>
                <c:pt idx="151">
                  <c:v>5.7238289999999997E-3</c:v>
                </c:pt>
                <c:pt idx="152">
                  <c:v>4.3294409999999998E-3</c:v>
                </c:pt>
                <c:pt idx="153">
                  <c:v>1.142986E-2</c:v>
                </c:pt>
                <c:pt idx="154">
                  <c:v>4.457918E-3</c:v>
                </c:pt>
                <c:pt idx="155">
                  <c:v>2.868284E-3</c:v>
                </c:pt>
                <c:pt idx="156">
                  <c:v>4.6426089999999998E-3</c:v>
                </c:pt>
                <c:pt idx="157">
                  <c:v>5.680877E-3</c:v>
                </c:pt>
                <c:pt idx="158">
                  <c:v>1.263597E-2</c:v>
                </c:pt>
                <c:pt idx="159">
                  <c:v>6.16871E-3</c:v>
                </c:pt>
                <c:pt idx="160">
                  <c:v>3.8127209999999998E-3</c:v>
                </c:pt>
                <c:pt idx="161">
                  <c:v>0</c:v>
                </c:pt>
                <c:pt idx="162">
                  <c:v>0</c:v>
                </c:pt>
                <c:pt idx="163">
                  <c:v>0</c:v>
                </c:pt>
              </c:numCache>
            </c:numRef>
          </c:yVal>
          <c:smooth val="0"/>
          <c:extLst>
            <c:ext xmlns:c15="http://schemas.microsoft.com/office/drawing/2012/chart" uri="{02D57815-91ED-43cb-92C2-25804820EDAC}">
              <c15:datalabelsRange>
                <c15:f>LatAm!$C$2:$C$165</c15:f>
                <c15:dlblRangeCache>
                  <c:ptCount val="164"/>
                  <c:pt idx="50">
                    <c:v>UY</c:v>
                  </c:pt>
                  <c:pt idx="55">
                    <c:v>CL</c:v>
                  </c:pt>
                  <c:pt idx="57">
                    <c:v>AR</c:v>
                  </c:pt>
                  <c:pt idx="68">
                    <c:v>BR</c:v>
                  </c:pt>
                  <c:pt idx="71">
                    <c:v>MX</c:v>
                  </c:pt>
                  <c:pt idx="76">
                    <c:v>DO</c:v>
                  </c:pt>
                  <c:pt idx="79">
                    <c:v>PE</c:v>
                  </c:pt>
                  <c:pt idx="80">
                    <c:v>EC</c:v>
                  </c:pt>
                  <c:pt idx="82">
                    <c:v>CO</c:v>
                  </c:pt>
                  <c:pt idx="95">
                    <c:v>ES</c:v>
                  </c:pt>
                  <c:pt idx="99">
                    <c:v>PY</c:v>
                  </c:pt>
                  <c:pt idx="100">
                    <c:v>GT</c:v>
                  </c:pt>
                  <c:pt idx="110">
                    <c:v>BO</c:v>
                  </c:pt>
                  <c:pt idx="115">
                    <c:v>HN</c:v>
                  </c:pt>
                  <c:pt idx="120">
                    <c:v>NI</c:v>
                  </c:pt>
                </c15:dlblRangeCache>
              </c15:datalabelsRange>
            </c:ext>
          </c:extLst>
        </c:ser>
        <c:ser>
          <c:idx val="1"/>
          <c:order val="1"/>
          <c:tx>
            <c:strRef>
              <c:f>LatAm!$K$1</c:f>
              <c:strCache>
                <c:ptCount val="1"/>
                <c:pt idx="0">
                  <c:v>Nlife scurve (2016)</c:v>
                </c:pt>
              </c:strCache>
            </c:strRef>
          </c:tx>
          <c:spPr>
            <a:ln w="28575" cap="rnd">
              <a:solidFill>
                <a:schemeClr val="accent2"/>
              </a:solidFill>
              <a:round/>
            </a:ln>
            <a:effectLst/>
          </c:spPr>
          <c:marker>
            <c:symbol val="none"/>
          </c:marker>
          <c:xVal>
            <c:numRef>
              <c:f>LatAm!$D$2:$D$165</c:f>
              <c:numCache>
                <c:formatCode>#,##0.0</c:formatCode>
                <c:ptCount val="164"/>
                <c:pt idx="0">
                  <c:v>#N/A</c:v>
                </c:pt>
                <c:pt idx="1">
                  <c:v>143.79089999999999</c:v>
                </c:pt>
                <c:pt idx="2">
                  <c:v>124.9058</c:v>
                </c:pt>
                <c:pt idx="3">
                  <c:v>101.3336</c:v>
                </c:pt>
                <c:pt idx="4">
                  <c:v>94.449259999999995</c:v>
                </c:pt>
                <c:pt idx="5">
                  <c:v>78.388279999999995</c:v>
                </c:pt>
                <c:pt idx="6">
                  <c:v>70.911069999999995</c:v>
                </c:pt>
                <c:pt idx="7">
                  <c:v>64.542659999999998</c:v>
                </c:pt>
                <c:pt idx="8">
                  <c:v>61.115969999999997</c:v>
                </c:pt>
                <c:pt idx="9">
                  <c:v>59.667389999999997</c:v>
                </c:pt>
                <c:pt idx="10">
                  <c:v>57.10812</c:v>
                </c:pt>
                <c:pt idx="11">
                  <c:v>53.820439999999998</c:v>
                </c:pt>
                <c:pt idx="12">
                  <c:v>53.814830000000001</c:v>
                </c:pt>
                <c:pt idx="13">
                  <c:v>52.845269999999999</c:v>
                </c:pt>
                <c:pt idx="14">
                  <c:v>52.103650000000002</c:v>
                </c:pt>
                <c:pt idx="15">
                  <c:v>51.624789999999997</c:v>
                </c:pt>
                <c:pt idx="16">
                  <c:v>45.38015</c:v>
                </c:pt>
                <c:pt idx="17">
                  <c:v>44.693680000000001</c:v>
                </c:pt>
                <c:pt idx="18">
                  <c:v>43.623179999999998</c:v>
                </c:pt>
                <c:pt idx="19">
                  <c:v>43.073650000000001</c:v>
                </c:pt>
                <c:pt idx="20">
                  <c:v>42.203499999999998</c:v>
                </c:pt>
                <c:pt idx="21">
                  <c:v>41.905090000000001</c:v>
                </c:pt>
                <c:pt idx="22">
                  <c:v>41.109380000000002</c:v>
                </c:pt>
                <c:pt idx="23">
                  <c:v>39.995550000000001</c:v>
                </c:pt>
                <c:pt idx="24">
                  <c:v>39.691090000000003</c:v>
                </c:pt>
                <c:pt idx="25">
                  <c:v>39.22392</c:v>
                </c:pt>
                <c:pt idx="26">
                  <c:v>38.841819999999998</c:v>
                </c:pt>
                <c:pt idx="27">
                  <c:v>38.424109999999999</c:v>
                </c:pt>
                <c:pt idx="28">
                  <c:v>36.7836</c:v>
                </c:pt>
                <c:pt idx="29">
                  <c:v>32.145299999999999</c:v>
                </c:pt>
                <c:pt idx="30">
                  <c:v>32.102890000000002</c:v>
                </c:pt>
                <c:pt idx="31">
                  <c:v>31.581610000000001</c:v>
                </c:pt>
                <c:pt idx="32">
                  <c:v>30.335349999999998</c:v>
                </c:pt>
                <c:pt idx="33">
                  <c:v>27.827110000000001</c:v>
                </c:pt>
                <c:pt idx="34">
                  <c:v>26.620799999999999</c:v>
                </c:pt>
                <c:pt idx="35">
                  <c:v>24.794530000000002</c:v>
                </c:pt>
                <c:pt idx="36">
                  <c:v>24.739719999999998</c:v>
                </c:pt>
                <c:pt idx="37">
                  <c:v>22.8385</c:v>
                </c:pt>
                <c:pt idx="38">
                  <c:v>22.57227</c:v>
                </c:pt>
                <c:pt idx="39">
                  <c:v>21.703869999999998</c:v>
                </c:pt>
                <c:pt idx="40">
                  <c:v>21.61431</c:v>
                </c:pt>
                <c:pt idx="41">
                  <c:v>19.922329999999999</c:v>
                </c:pt>
                <c:pt idx="42">
                  <c:v>19.842220000000001</c:v>
                </c:pt>
                <c:pt idx="43">
                  <c:v>19.152719999999999</c:v>
                </c:pt>
                <c:pt idx="44">
                  <c:v>18.917159999999999</c:v>
                </c:pt>
                <c:pt idx="45">
                  <c:v>17.953119999999998</c:v>
                </c:pt>
                <c:pt idx="46">
                  <c:v>17.436530000000001</c:v>
                </c:pt>
                <c:pt idx="47">
                  <c:v>17.036919999999999</c:v>
                </c:pt>
                <c:pt idx="48">
                  <c:v>16.883569999999999</c:v>
                </c:pt>
                <c:pt idx="49">
                  <c:v>15.80035</c:v>
                </c:pt>
                <c:pt idx="50">
                  <c:v>15.38414</c:v>
                </c:pt>
                <c:pt idx="51">
                  <c:v>15.103289999999999</c:v>
                </c:pt>
                <c:pt idx="52">
                  <c:v>14.329610000000001</c:v>
                </c:pt>
                <c:pt idx="53">
                  <c:v>14.088480000000001</c:v>
                </c:pt>
                <c:pt idx="54">
                  <c:v>13.83423</c:v>
                </c:pt>
                <c:pt idx="55">
                  <c:v>13.495050000000001</c:v>
                </c:pt>
                <c:pt idx="56">
                  <c:v>12.542450000000001</c:v>
                </c:pt>
                <c:pt idx="57">
                  <c:v>12.51055</c:v>
                </c:pt>
                <c:pt idx="58">
                  <c:v>12.3994</c:v>
                </c:pt>
                <c:pt idx="59">
                  <c:v>11.954230000000001</c:v>
                </c:pt>
                <c:pt idx="60">
                  <c:v>11.03734</c:v>
                </c:pt>
                <c:pt idx="61">
                  <c:v>10.59342</c:v>
                </c:pt>
                <c:pt idx="62">
                  <c:v>9.6987419999999904</c:v>
                </c:pt>
                <c:pt idx="63">
                  <c:v>9.4968629999999994</c:v>
                </c:pt>
                <c:pt idx="64">
                  <c:v>9.4750530000000008</c:v>
                </c:pt>
                <c:pt idx="65">
                  <c:v>9.000648</c:v>
                </c:pt>
                <c:pt idx="66">
                  <c:v>8.9676209999999994</c:v>
                </c:pt>
                <c:pt idx="67">
                  <c:v>8.8865990000000004</c:v>
                </c:pt>
                <c:pt idx="68">
                  <c:v>8.5731439999999903</c:v>
                </c:pt>
                <c:pt idx="69">
                  <c:v>8.4145009999999996</c:v>
                </c:pt>
                <c:pt idx="70">
                  <c:v>8.1232930000000003</c:v>
                </c:pt>
                <c:pt idx="71">
                  <c:v>8.1049109999999995</c:v>
                </c:pt>
                <c:pt idx="72">
                  <c:v>8.0909960000000005</c:v>
                </c:pt>
                <c:pt idx="73">
                  <c:v>7.8702180000000004</c:v>
                </c:pt>
                <c:pt idx="74">
                  <c:v>7.7077260000000001</c:v>
                </c:pt>
                <c:pt idx="75">
                  <c:v>7.3576319999999997</c:v>
                </c:pt>
                <c:pt idx="76">
                  <c:v>6.768154</c:v>
                </c:pt>
                <c:pt idx="77">
                  <c:v>6.5506229999999999</c:v>
                </c:pt>
                <c:pt idx="78">
                  <c:v>6.1516010000000003</c:v>
                </c:pt>
                <c:pt idx="79">
                  <c:v>6.1231260000000001</c:v>
                </c:pt>
                <c:pt idx="80">
                  <c:v>6.1001859999999999</c:v>
                </c:pt>
                <c:pt idx="81">
                  <c:v>5.9697529999999999</c:v>
                </c:pt>
                <c:pt idx="82">
                  <c:v>5.9103009999999996</c:v>
                </c:pt>
                <c:pt idx="83">
                  <c:v>5.3842189999999999</c:v>
                </c:pt>
                <c:pt idx="84">
                  <c:v>5.3449530000000003</c:v>
                </c:pt>
                <c:pt idx="85">
                  <c:v>5.2849440000000003</c:v>
                </c:pt>
                <c:pt idx="86">
                  <c:v>5.0766580000000001</c:v>
                </c:pt>
                <c:pt idx="87">
                  <c:v>5.0079310000000001</c:v>
                </c:pt>
                <c:pt idx="88">
                  <c:v>4.9997470000000002</c:v>
                </c:pt>
                <c:pt idx="89">
                  <c:v>4.9708009999999998</c:v>
                </c:pt>
                <c:pt idx="90">
                  <c:v>4.9647059999999996</c:v>
                </c:pt>
                <c:pt idx="91">
                  <c:v>4.7892440000000001</c:v>
                </c:pt>
                <c:pt idx="92">
                  <c:v>4.7411899999999996</c:v>
                </c:pt>
                <c:pt idx="93">
                  <c:v>4.5329980000000001</c:v>
                </c:pt>
                <c:pt idx="94">
                  <c:v>4.3691310000000003</c:v>
                </c:pt>
                <c:pt idx="95">
                  <c:v>4.3573729999999999</c:v>
                </c:pt>
                <c:pt idx="96">
                  <c:v>4.2429329999999998</c:v>
                </c:pt>
                <c:pt idx="97">
                  <c:v>4.1812180000000003</c:v>
                </c:pt>
                <c:pt idx="98">
                  <c:v>4.0845349999999998</c:v>
                </c:pt>
                <c:pt idx="99">
                  <c:v>4.0132560000000002</c:v>
                </c:pt>
                <c:pt idx="100">
                  <c:v>3.9996200000000002</c:v>
                </c:pt>
                <c:pt idx="101">
                  <c:v>3.795026</c:v>
                </c:pt>
                <c:pt idx="102">
                  <c:v>3.7678050000000001</c:v>
                </c:pt>
                <c:pt idx="103">
                  <c:v>3.7651910000000002</c:v>
                </c:pt>
                <c:pt idx="104">
                  <c:v>3.677581</c:v>
                </c:pt>
                <c:pt idx="105">
                  <c:v>3.5741830000000001</c:v>
                </c:pt>
                <c:pt idx="106">
                  <c:v>3.5665089999999999</c:v>
                </c:pt>
                <c:pt idx="107">
                  <c:v>3.5123039999999999</c:v>
                </c:pt>
                <c:pt idx="108">
                  <c:v>3.497573</c:v>
                </c:pt>
                <c:pt idx="109">
                  <c:v>3.4866869999999999</c:v>
                </c:pt>
                <c:pt idx="110">
                  <c:v>3.011673</c:v>
                </c:pt>
                <c:pt idx="111">
                  <c:v>2.9702410000000001</c:v>
                </c:pt>
                <c:pt idx="112">
                  <c:v>2.9445079999999999</c:v>
                </c:pt>
                <c:pt idx="113">
                  <c:v>2.8472780000000002</c:v>
                </c:pt>
                <c:pt idx="114">
                  <c:v>2.8407480000000001</c:v>
                </c:pt>
                <c:pt idx="115">
                  <c:v>2.556915</c:v>
                </c:pt>
                <c:pt idx="116">
                  <c:v>2.3638949999999999</c:v>
                </c:pt>
                <c:pt idx="117">
                  <c:v>2.2683059999999999</c:v>
                </c:pt>
                <c:pt idx="118">
                  <c:v>2.2301310000000001</c:v>
                </c:pt>
                <c:pt idx="119">
                  <c:v>2.168304</c:v>
                </c:pt>
                <c:pt idx="120">
                  <c:v>2.1237659999999998</c:v>
                </c:pt>
                <c:pt idx="121">
                  <c:v>2.0934689999999998</c:v>
                </c:pt>
                <c:pt idx="122">
                  <c:v>2.065331</c:v>
                </c:pt>
                <c:pt idx="123">
                  <c:v>1.9092309999999999</c:v>
                </c:pt>
                <c:pt idx="124">
                  <c:v>1.8796489999999999</c:v>
                </c:pt>
                <c:pt idx="125">
                  <c:v>1.7099409999999999</c:v>
                </c:pt>
                <c:pt idx="126">
                  <c:v>1.5216000000000001</c:v>
                </c:pt>
                <c:pt idx="127">
                  <c:v>1.5091220000000001</c:v>
                </c:pt>
                <c:pt idx="128">
                  <c:v>1.4968189999999999</c:v>
                </c:pt>
                <c:pt idx="129">
                  <c:v>1.4652019999999999</c:v>
                </c:pt>
                <c:pt idx="130">
                  <c:v>1.4474659999999999</c:v>
                </c:pt>
                <c:pt idx="131">
                  <c:v>1.352268</c:v>
                </c:pt>
                <c:pt idx="132">
                  <c:v>1.2435419999999999</c:v>
                </c:pt>
                <c:pt idx="133">
                  <c:v>1.2378610000000001</c:v>
                </c:pt>
                <c:pt idx="134">
                  <c:v>1.2375370000000001</c:v>
                </c:pt>
                <c:pt idx="135">
                  <c:v>1.2342740000000001</c:v>
                </c:pt>
                <c:pt idx="136">
                  <c:v>1.196688</c:v>
                </c:pt>
                <c:pt idx="137">
                  <c:v>1.07104</c:v>
                </c:pt>
                <c:pt idx="138">
                  <c:v>0.92146280000000003</c:v>
                </c:pt>
                <c:pt idx="139">
                  <c:v>0.90843260000000003</c:v>
                </c:pt>
                <c:pt idx="140">
                  <c:v>0.85984439999999995</c:v>
                </c:pt>
                <c:pt idx="141">
                  <c:v>0.85452830000000002</c:v>
                </c:pt>
                <c:pt idx="142">
                  <c:v>0.79447460000000003</c:v>
                </c:pt>
                <c:pt idx="143">
                  <c:v>0.77140370000000003</c:v>
                </c:pt>
                <c:pt idx="144">
                  <c:v>0.76542279999999996</c:v>
                </c:pt>
                <c:pt idx="145">
                  <c:v>0.76395150000000001</c:v>
                </c:pt>
                <c:pt idx="146">
                  <c:v>0.74054439999999999</c:v>
                </c:pt>
                <c:pt idx="147">
                  <c:v>0.71661010000000003</c:v>
                </c:pt>
                <c:pt idx="148">
                  <c:v>0.65535129999999997</c:v>
                </c:pt>
                <c:pt idx="149">
                  <c:v>0.63421150000000004</c:v>
                </c:pt>
                <c:pt idx="150">
                  <c:v>0.63402939999999997</c:v>
                </c:pt>
                <c:pt idx="151">
                  <c:v>0.62878089999999998</c:v>
                </c:pt>
                <c:pt idx="152">
                  <c:v>0.62877369999999999</c:v>
                </c:pt>
                <c:pt idx="153">
                  <c:v>0.59314909999999998</c:v>
                </c:pt>
                <c:pt idx="154">
                  <c:v>0.59194970000000002</c:v>
                </c:pt>
                <c:pt idx="155">
                  <c:v>0.49870130000000001</c:v>
                </c:pt>
                <c:pt idx="156">
                  <c:v>0.39621450000000003</c:v>
                </c:pt>
                <c:pt idx="157">
                  <c:v>0.38253870000000001</c:v>
                </c:pt>
                <c:pt idx="158">
                  <c:v>0.37792740000000002</c:v>
                </c:pt>
                <c:pt idx="159">
                  <c:v>0.3196618</c:v>
                </c:pt>
                <c:pt idx="160">
                  <c:v>0.25010339999999998</c:v>
                </c:pt>
                <c:pt idx="161">
                  <c:v>0</c:v>
                </c:pt>
                <c:pt idx="162">
                  <c:v>0</c:v>
                </c:pt>
                <c:pt idx="163">
                  <c:v>0</c:v>
                </c:pt>
              </c:numCache>
            </c:numRef>
          </c:xVal>
          <c:yVal>
            <c:numRef>
              <c:f>LatAm!$K$2:$K$165</c:f>
              <c:numCache>
                <c:formatCode>0.0%</c:formatCode>
                <c:ptCount val="164"/>
                <c:pt idx="0">
                  <c:v>#N/A</c:v>
                </c:pt>
                <c:pt idx="1">
                  <c:v>2.6884173342800698E-2</c:v>
                </c:pt>
                <c:pt idx="2">
                  <c:v>2.6884173338695399E-2</c:v>
                </c:pt>
                <c:pt idx="3">
                  <c:v>2.6884172970489499E-2</c:v>
                </c:pt>
                <c:pt idx="4">
                  <c:v>2.6884171964946399E-2</c:v>
                </c:pt>
                <c:pt idx="5">
                  <c:v>2.6884144180054598E-2</c:v>
                </c:pt>
                <c:pt idx="6">
                  <c:v>2.68840525729158E-2</c:v>
                </c:pt>
                <c:pt idx="7">
                  <c:v>2.6883768235461802E-2</c:v>
                </c:pt>
                <c:pt idx="8">
                  <c:v>2.6883396406335299E-2</c:v>
                </c:pt>
                <c:pt idx="9">
                  <c:v>2.6883150191466001E-2</c:v>
                </c:pt>
                <c:pt idx="10">
                  <c:v>2.6882509322946599E-2</c:v>
                </c:pt>
                <c:pt idx="11">
                  <c:v>2.68810653259751E-2</c:v>
                </c:pt>
                <c:pt idx="12">
                  <c:v>2.6881062010997801E-2</c:v>
                </c:pt>
                <c:pt idx="13">
                  <c:v>2.6880432593098899E-2</c:v>
                </c:pt>
                <c:pt idx="14">
                  <c:v>2.6879866500199301E-2</c:v>
                </c:pt>
                <c:pt idx="15">
                  <c:v>2.6879456243589599E-2</c:v>
                </c:pt>
                <c:pt idx="16">
                  <c:v>2.6868724284754199E-2</c:v>
                </c:pt>
                <c:pt idx="17">
                  <c:v>2.68665728459931E-2</c:v>
                </c:pt>
                <c:pt idx="18">
                  <c:v>2.6862605121019598E-2</c:v>
                </c:pt>
                <c:pt idx="19">
                  <c:v>2.68602329449644E-2</c:v>
                </c:pt>
                <c:pt idx="20">
                  <c:v>2.6855932378473699E-2</c:v>
                </c:pt>
                <c:pt idx="21">
                  <c:v>2.6854286356293298E-2</c:v>
                </c:pt>
                <c:pt idx="22">
                  <c:v>2.6849413554639399E-2</c:v>
                </c:pt>
                <c:pt idx="23">
                  <c:v>2.68412321053564E-2</c:v>
                </c:pt>
                <c:pt idx="24">
                  <c:v>2.6838678538984001E-2</c:v>
                </c:pt>
                <c:pt idx="25">
                  <c:v>2.6834462471673499E-2</c:v>
                </c:pt>
                <c:pt idx="26">
                  <c:v>2.6830725834811602E-2</c:v>
                </c:pt>
                <c:pt idx="27">
                  <c:v>2.68263195594622E-2</c:v>
                </c:pt>
                <c:pt idx="28">
                  <c:v>2.68052165976011E-2</c:v>
                </c:pt>
                <c:pt idx="29">
                  <c:v>2.6694323506937401E-2</c:v>
                </c:pt>
                <c:pt idx="30">
                  <c:v>2.6692798119062201E-2</c:v>
                </c:pt>
                <c:pt idx="31">
                  <c:v>2.66730250142376E-2</c:v>
                </c:pt>
                <c:pt idx="32">
                  <c:v>2.6617157560290702E-2</c:v>
                </c:pt>
                <c:pt idx="33">
                  <c:v>2.64566814970114E-2</c:v>
                </c:pt>
                <c:pt idx="34">
                  <c:v>2.6348728497210001E-2</c:v>
                </c:pt>
                <c:pt idx="35">
                  <c:v>2.6132772822482001E-2</c:v>
                </c:pt>
                <c:pt idx="36">
                  <c:v>2.6125127251908301E-2</c:v>
                </c:pt>
                <c:pt idx="37">
                  <c:v>2.5808002952496401E-2</c:v>
                </c:pt>
                <c:pt idx="38">
                  <c:v>2.5754499666139699E-2</c:v>
                </c:pt>
                <c:pt idx="39">
                  <c:v>2.5561769597291999E-2</c:v>
                </c:pt>
                <c:pt idx="40">
                  <c:v>2.5540204072365302E-2</c:v>
                </c:pt>
                <c:pt idx="41">
                  <c:v>2.5064976899971499E-2</c:v>
                </c:pt>
                <c:pt idx="42">
                  <c:v>2.5038984311668299E-2</c:v>
                </c:pt>
                <c:pt idx="43">
                  <c:v>2.48006649256238E-2</c:v>
                </c:pt>
                <c:pt idx="44">
                  <c:v>2.4712977874284701E-2</c:v>
                </c:pt>
                <c:pt idx="45">
                  <c:v>2.43180929757961E-2</c:v>
                </c:pt>
                <c:pt idx="46">
                  <c:v>2.40809885517871E-2</c:v>
                </c:pt>
                <c:pt idx="47">
                  <c:v>2.3884491664235698E-2</c:v>
                </c:pt>
                <c:pt idx="48">
                  <c:v>2.3805941985574799E-2</c:v>
                </c:pt>
                <c:pt idx="49">
                  <c:v>2.3198775712760099E-2</c:v>
                </c:pt>
                <c:pt idx="50">
                  <c:v>2.2939933853663001E-2</c:v>
                </c:pt>
                <c:pt idx="51">
                  <c:v>2.2756892787857801E-2</c:v>
                </c:pt>
                <c:pt idx="52">
                  <c:v>2.22166618613861E-2</c:v>
                </c:pt>
                <c:pt idx="53">
                  <c:v>2.20372548912895E-2</c:v>
                </c:pt>
                <c:pt idx="54">
                  <c:v>2.1842308116114002E-2</c:v>
                </c:pt>
                <c:pt idx="55">
                  <c:v>2.15729318852757E-2</c:v>
                </c:pt>
                <c:pt idx="56">
                  <c:v>2.0759025967115902E-2</c:v>
                </c:pt>
                <c:pt idx="57">
                  <c:v>2.0730305837641901E-2</c:v>
                </c:pt>
                <c:pt idx="58">
                  <c:v>2.0629497242291399E-2</c:v>
                </c:pt>
                <c:pt idx="59">
                  <c:v>2.0214307631940601E-2</c:v>
                </c:pt>
                <c:pt idx="60">
                  <c:v>1.9302724495902601E-2</c:v>
                </c:pt>
                <c:pt idx="61">
                  <c:v>1.8835171250479499E-2</c:v>
                </c:pt>
                <c:pt idx="62">
                  <c:v>1.7844966592878202E-2</c:v>
                </c:pt>
                <c:pt idx="63">
                  <c:v>1.7613345901857699E-2</c:v>
                </c:pt>
                <c:pt idx="64">
                  <c:v>1.75881545686324E-2</c:v>
                </c:pt>
                <c:pt idx="65">
                  <c:v>1.70324991685195E-2</c:v>
                </c:pt>
                <c:pt idx="66">
                  <c:v>1.6993290989250402E-2</c:v>
                </c:pt>
                <c:pt idx="67">
                  <c:v>1.68968309406432E-2</c:v>
                </c:pt>
                <c:pt idx="68">
                  <c:v>1.6520131736735399E-2</c:v>
                </c:pt>
                <c:pt idx="69">
                  <c:v>1.6327473032275001E-2</c:v>
                </c:pt>
                <c:pt idx="70">
                  <c:v>1.5970625572210299E-2</c:v>
                </c:pt>
                <c:pt idx="71">
                  <c:v>1.5947969778549401E-2</c:v>
                </c:pt>
                <c:pt idx="72">
                  <c:v>1.59308097355319E-2</c:v>
                </c:pt>
                <c:pt idx="73">
                  <c:v>1.5657456839001299E-2</c:v>
                </c:pt>
                <c:pt idx="74">
                  <c:v>1.5455045759885801E-2</c:v>
                </c:pt>
                <c:pt idx="75">
                  <c:v>1.50158760649201E-2</c:v>
                </c:pt>
                <c:pt idx="76">
                  <c:v>1.4269145938144601E-2</c:v>
                </c:pt>
                <c:pt idx="77">
                  <c:v>1.39920344989342E-2</c:v>
                </c:pt>
                <c:pt idx="78">
                  <c:v>1.34826744387458E-2</c:v>
                </c:pt>
                <c:pt idx="79">
                  <c:v>1.34463037096901E-2</c:v>
                </c:pt>
                <c:pt idx="80">
                  <c:v>1.34170026906226E-2</c:v>
                </c:pt>
                <c:pt idx="81">
                  <c:v>1.3250414797468101E-2</c:v>
                </c:pt>
                <c:pt idx="82">
                  <c:v>1.3174499674131999E-2</c:v>
                </c:pt>
                <c:pt idx="83">
                  <c:v>1.2504031901056799E-2</c:v>
                </c:pt>
                <c:pt idx="84">
                  <c:v>1.24541352755397E-2</c:v>
                </c:pt>
                <c:pt idx="85">
                  <c:v>1.2377933141858701E-2</c:v>
                </c:pt>
                <c:pt idx="86">
                  <c:v>1.2114006704313E-2</c:v>
                </c:pt>
                <c:pt idx="87">
                  <c:v>1.20271365367798E-2</c:v>
                </c:pt>
                <c:pt idx="88">
                  <c:v>1.2016799863556299E-2</c:v>
                </c:pt>
                <c:pt idx="89">
                  <c:v>1.1980253828562401E-2</c:v>
                </c:pt>
                <c:pt idx="90">
                  <c:v>1.1972561298759E-2</c:v>
                </c:pt>
                <c:pt idx="91">
                  <c:v>1.17515471550902E-2</c:v>
                </c:pt>
                <c:pt idx="92">
                  <c:v>1.1691174133295301E-2</c:v>
                </c:pt>
                <c:pt idx="93">
                  <c:v>1.14304700227865E-2</c:v>
                </c:pt>
                <c:pt idx="94">
                  <c:v>1.12263438494436E-2</c:v>
                </c:pt>
                <c:pt idx="95">
                  <c:v>1.1211736226092801E-2</c:v>
                </c:pt>
                <c:pt idx="96">
                  <c:v>1.1069848887288399E-2</c:v>
                </c:pt>
                <c:pt idx="97">
                  <c:v>1.09935557922322E-2</c:v>
                </c:pt>
                <c:pt idx="98">
                  <c:v>1.08743637993388E-2</c:v>
                </c:pt>
                <c:pt idx="99">
                  <c:v>1.0786756594067101E-2</c:v>
                </c:pt>
                <c:pt idx="100">
                  <c:v>1.07700233928498E-2</c:v>
                </c:pt>
                <c:pt idx="101">
                  <c:v>1.0520021269004099E-2</c:v>
                </c:pt>
                <c:pt idx="102">
                  <c:v>1.0486913839003E-2</c:v>
                </c:pt>
                <c:pt idx="103">
                  <c:v>1.04837365465451E-2</c:v>
                </c:pt>
                <c:pt idx="104">
                  <c:v>1.0377450419965699E-2</c:v>
                </c:pt>
                <c:pt idx="105">
                  <c:v>1.02525297352086E-2</c:v>
                </c:pt>
                <c:pt idx="106">
                  <c:v>1.02432812809959E-2</c:v>
                </c:pt>
                <c:pt idx="107">
                  <c:v>1.0178047043598501E-2</c:v>
                </c:pt>
                <c:pt idx="108">
                  <c:v>1.0160346731114701E-2</c:v>
                </c:pt>
                <c:pt idx="109">
                  <c:v>1.01472742187822E-2</c:v>
                </c:pt>
                <c:pt idx="110">
                  <c:v>9.5836142947380194E-3</c:v>
                </c:pt>
                <c:pt idx="111">
                  <c:v>9.5351090193847993E-3</c:v>
                </c:pt>
                <c:pt idx="112">
                  <c:v>9.5050386271355591E-3</c:v>
                </c:pt>
                <c:pt idx="113">
                  <c:v>9.3918109107989801E-3</c:v>
                </c:pt>
                <c:pt idx="114">
                  <c:v>9.3842288701894601E-3</c:v>
                </c:pt>
                <c:pt idx="115">
                  <c:v>9.0574691680743204E-3</c:v>
                </c:pt>
                <c:pt idx="116">
                  <c:v>8.8384925624892703E-3</c:v>
                </c:pt>
                <c:pt idx="117">
                  <c:v>8.7310552902576007E-3</c:v>
                </c:pt>
                <c:pt idx="118">
                  <c:v>8.6883383926273407E-3</c:v>
                </c:pt>
                <c:pt idx="119">
                  <c:v>8.6193879760851199E-3</c:v>
                </c:pt>
                <c:pt idx="120">
                  <c:v>8.5698980769929999E-3</c:v>
                </c:pt>
                <c:pt idx="121">
                  <c:v>8.5363191164638096E-3</c:v>
                </c:pt>
                <c:pt idx="122">
                  <c:v>8.50519615584127E-3</c:v>
                </c:pt>
                <c:pt idx="123">
                  <c:v>8.3336528482756897E-3</c:v>
                </c:pt>
                <c:pt idx="124">
                  <c:v>8.3013596862657399E-3</c:v>
                </c:pt>
                <c:pt idx="125">
                  <c:v>8.1174469344218892E-3</c:v>
                </c:pt>
                <c:pt idx="126">
                  <c:v>7.9160766974253494E-3</c:v>
                </c:pt>
                <c:pt idx="127">
                  <c:v>7.9028386707907204E-3</c:v>
                </c:pt>
                <c:pt idx="128">
                  <c:v>7.8897989623089998E-3</c:v>
                </c:pt>
                <c:pt idx="129">
                  <c:v>7.8563465030374903E-3</c:v>
                </c:pt>
                <c:pt idx="130">
                  <c:v>7.8376173811545106E-3</c:v>
                </c:pt>
                <c:pt idx="131">
                  <c:v>7.73753951811722E-3</c:v>
                </c:pt>
                <c:pt idx="132">
                  <c:v>7.6241769335193199E-3</c:v>
                </c:pt>
                <c:pt idx="133">
                  <c:v>7.6182813225142603E-3</c:v>
                </c:pt>
                <c:pt idx="134">
                  <c:v>7.6179451658638904E-3</c:v>
                </c:pt>
                <c:pt idx="135">
                  <c:v>7.6145602363863101E-3</c:v>
                </c:pt>
                <c:pt idx="136">
                  <c:v>7.5756354234835397E-3</c:v>
                </c:pt>
                <c:pt idx="137">
                  <c:v>7.4463936787976404E-3</c:v>
                </c:pt>
                <c:pt idx="138">
                  <c:v>7.2943246428779397E-3</c:v>
                </c:pt>
                <c:pt idx="139">
                  <c:v>7.28117004630696E-3</c:v>
                </c:pt>
                <c:pt idx="140">
                  <c:v>7.2322496632913503E-3</c:v>
                </c:pt>
                <c:pt idx="141">
                  <c:v>7.2269098433829903E-3</c:v>
                </c:pt>
                <c:pt idx="142">
                  <c:v>7.1667616247125697E-3</c:v>
                </c:pt>
                <c:pt idx="143">
                  <c:v>7.1437393184429401E-3</c:v>
                </c:pt>
                <c:pt idx="144">
                  <c:v>7.1377787247234904E-3</c:v>
                </c:pt>
                <c:pt idx="145">
                  <c:v>7.13631290685384E-3</c:v>
                </c:pt>
                <c:pt idx="146">
                  <c:v>7.1130188949294496E-3</c:v>
                </c:pt>
                <c:pt idx="147">
                  <c:v>7.0892506270720098E-3</c:v>
                </c:pt>
                <c:pt idx="148">
                  <c:v>7.0286494600193599E-3</c:v>
                </c:pt>
                <c:pt idx="149">
                  <c:v>7.0078144430757898E-3</c:v>
                </c:pt>
                <c:pt idx="150">
                  <c:v>7.0076351423138897E-3</c:v>
                </c:pt>
                <c:pt idx="151">
                  <c:v>7.0024685987961199E-3</c:v>
                </c:pt>
                <c:pt idx="152">
                  <c:v>7.0024615129208002E-3</c:v>
                </c:pt>
                <c:pt idx="153">
                  <c:v>6.9674584950949704E-3</c:v>
                </c:pt>
                <c:pt idx="154">
                  <c:v>6.9662820039550896E-3</c:v>
                </c:pt>
                <c:pt idx="155">
                  <c:v>6.8752108300800903E-3</c:v>
                </c:pt>
                <c:pt idx="156">
                  <c:v>6.7760226445450402E-3</c:v>
                </c:pt>
                <c:pt idx="157">
                  <c:v>6.7628590027768599E-3</c:v>
                </c:pt>
                <c:pt idx="158">
                  <c:v>6.7584242251814098E-3</c:v>
                </c:pt>
                <c:pt idx="159">
                  <c:v>6.7025556292122099E-3</c:v>
                </c:pt>
                <c:pt idx="160">
                  <c:v>6.6362639181346697E-3</c:v>
                </c:pt>
                <c:pt idx="161">
                  <c:v>0</c:v>
                </c:pt>
                <c:pt idx="162">
                  <c:v>0</c:v>
                </c:pt>
                <c:pt idx="163">
                  <c:v>0</c:v>
                </c:pt>
              </c:numCache>
            </c:numRef>
          </c:yVal>
          <c:smooth val="0"/>
        </c:ser>
        <c:dLbls>
          <c:showLegendKey val="0"/>
          <c:showVal val="0"/>
          <c:showCatName val="0"/>
          <c:showSerName val="0"/>
          <c:showPercent val="0"/>
          <c:showBubbleSize val="0"/>
        </c:dLbls>
        <c:axId val="313287296"/>
        <c:axId val="313287688"/>
      </c:scatterChart>
      <c:valAx>
        <c:axId val="313287296"/>
        <c:scaling>
          <c:logBase val="10"/>
          <c:orientation val="minMax"/>
          <c:max val="100"/>
        </c:scaling>
        <c:delete val="0"/>
        <c:axPos val="b"/>
        <c:title>
          <c:tx>
            <c:rich>
              <a:bodyPr rot="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r>
                  <a:rPr lang="en-US"/>
                  <a:t>PIB per capita, miles de USD</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endParaRPr lang="en-US"/>
          </a:p>
        </c:txPr>
        <c:crossAx val="313287688"/>
        <c:crosses val="autoZero"/>
        <c:crossBetween val="midCat"/>
      </c:valAx>
      <c:valAx>
        <c:axId val="313287688"/>
        <c:scaling>
          <c:orientation val="minMax"/>
          <c:max val="4.0000000000000008E-2"/>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r>
                  <a:rPr lang="en-US"/>
                  <a:t>Penetracion seguro de no vida</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endParaRPr lang="en-US"/>
            </a:p>
          </c:txPr>
        </c:title>
        <c:numFmt formatCode="0%" sourceLinked="0"/>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SwissReSans Light" panose="020B0504020202020204" pitchFamily="34" charset="0"/>
                <a:ea typeface="+mn-ea"/>
                <a:cs typeface="+mn-cs"/>
              </a:defRPr>
            </a:pPr>
            <a:endParaRPr lang="en-US"/>
          </a:p>
        </c:txPr>
        <c:crossAx val="313287296"/>
        <c:crosses val="autoZero"/>
        <c:crossBetween val="midCat"/>
        <c:majorUnit val="1.0000000000000002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SwissReSans Light"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BCC38-FA6D-4C61-AB3F-C6E375AF31F4}"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76BD53A7-A849-4564-8A1A-45EC7C295F7F}">
      <dgm:prSet phldrT="[Text]" custT="1"/>
      <dgm:spPr>
        <a:solidFill>
          <a:schemeClr val="tx2"/>
        </a:solidFill>
      </dgm:spPr>
      <dgm:t>
        <a:bodyPr/>
        <a:lstStyle/>
        <a:p>
          <a:r>
            <a:rPr lang="es-ES" sz="2400" b="1" noProof="0" dirty="0" smtClean="0"/>
            <a:t>Cobertura requerida</a:t>
          </a:r>
          <a:endParaRPr lang="es-ES" sz="2400" noProof="0" dirty="0"/>
        </a:p>
      </dgm:t>
    </dgm:pt>
    <dgm:pt modelId="{352FB6BD-EA7B-455F-8EFD-A605E1745FF4}" type="parTrans" cxnId="{F25FACE0-F337-42FA-A3D6-32646F739769}">
      <dgm:prSet/>
      <dgm:spPr/>
      <dgm:t>
        <a:bodyPr/>
        <a:lstStyle/>
        <a:p>
          <a:endParaRPr lang="en-US"/>
        </a:p>
      </dgm:t>
    </dgm:pt>
    <dgm:pt modelId="{2D64BEF5-B2BE-4B9F-B20D-264E5606A00F}" type="sibTrans" cxnId="{F25FACE0-F337-42FA-A3D6-32646F739769}">
      <dgm:prSet/>
      <dgm:spPr/>
      <dgm:t>
        <a:bodyPr/>
        <a:lstStyle/>
        <a:p>
          <a:endParaRPr lang="en-US"/>
        </a:p>
      </dgm:t>
    </dgm:pt>
    <dgm:pt modelId="{FA30B544-D75C-4865-82A7-B82F19F67099}">
      <dgm:prSet phldrT="[Text]" custT="1"/>
      <dgm:spPr/>
      <dgm:t>
        <a:bodyPr/>
        <a:lstStyle/>
        <a:p>
          <a:r>
            <a:rPr lang="es-ES" sz="1200" noProof="0" dirty="0" smtClean="0"/>
            <a:t>+ salario promedio de los trabajadores</a:t>
          </a:r>
          <a:endParaRPr lang="es-ES" sz="1200" noProof="0" dirty="0"/>
        </a:p>
      </dgm:t>
    </dgm:pt>
    <dgm:pt modelId="{7E0E6A6D-429A-4A33-BC7B-944E05E3EA04}" type="parTrans" cxnId="{21FC7F82-B47D-4B45-A127-CD14C58EC43F}">
      <dgm:prSet/>
      <dgm:spPr/>
      <dgm:t>
        <a:bodyPr/>
        <a:lstStyle/>
        <a:p>
          <a:endParaRPr lang="en-US"/>
        </a:p>
      </dgm:t>
    </dgm:pt>
    <dgm:pt modelId="{07782145-1481-408A-AE6D-83254C7C3C34}" type="sibTrans" cxnId="{21FC7F82-B47D-4B45-A127-CD14C58EC43F}">
      <dgm:prSet/>
      <dgm:spPr/>
      <dgm:t>
        <a:bodyPr/>
        <a:lstStyle/>
        <a:p>
          <a:endParaRPr lang="en-US"/>
        </a:p>
      </dgm:t>
    </dgm:pt>
    <dgm:pt modelId="{43BF3C2A-1F6F-4D5B-B6BD-9B6F8E732C7A}">
      <dgm:prSet phldrT="[Text]" custT="1"/>
      <dgm:spPr>
        <a:solidFill>
          <a:schemeClr val="tx2"/>
        </a:solidFill>
      </dgm:spPr>
      <dgm:t>
        <a:bodyPr/>
        <a:lstStyle/>
        <a:p>
          <a:r>
            <a:rPr lang="es-ES" sz="2400" b="1" noProof="0" dirty="0" smtClean="0"/>
            <a:t>Cobertura disponible</a:t>
          </a:r>
          <a:endParaRPr lang="es-ES" sz="2400" b="1" noProof="0" dirty="0"/>
        </a:p>
      </dgm:t>
    </dgm:pt>
    <dgm:pt modelId="{725FC6B1-DD19-4487-9FD3-E9010068CB94}" type="parTrans" cxnId="{B53394C1-8D0E-4B93-83FD-3C0AFB10E8C2}">
      <dgm:prSet/>
      <dgm:spPr/>
      <dgm:t>
        <a:bodyPr/>
        <a:lstStyle/>
        <a:p>
          <a:endParaRPr lang="en-US"/>
        </a:p>
      </dgm:t>
    </dgm:pt>
    <dgm:pt modelId="{0A94D148-80BD-47A2-BEF3-13FAB9A86006}" type="sibTrans" cxnId="{B53394C1-8D0E-4B93-83FD-3C0AFB10E8C2}">
      <dgm:prSet/>
      <dgm:spPr/>
      <dgm:t>
        <a:bodyPr/>
        <a:lstStyle/>
        <a:p>
          <a:endParaRPr lang="en-US"/>
        </a:p>
      </dgm:t>
    </dgm:pt>
    <dgm:pt modelId="{C5901B64-CD47-4CFA-9476-4192B59DA0EC}">
      <dgm:prSet phldrT="[Text]" custT="1"/>
      <dgm:spPr/>
      <dgm:t>
        <a:bodyPr/>
        <a:lstStyle/>
        <a:p>
          <a:r>
            <a:rPr lang="es-ES" sz="1200" noProof="0" dirty="0" smtClean="0"/>
            <a:t>+ población económicamente activa</a:t>
          </a:r>
          <a:endParaRPr lang="es-ES" sz="1200" noProof="0" dirty="0"/>
        </a:p>
      </dgm:t>
    </dgm:pt>
    <dgm:pt modelId="{CBD5906F-1550-490B-B9F7-DB902140610C}" type="parTrans" cxnId="{A1BB3D5D-E0BF-4723-8811-FD9199F5011B}">
      <dgm:prSet/>
      <dgm:spPr/>
      <dgm:t>
        <a:bodyPr/>
        <a:lstStyle/>
        <a:p>
          <a:endParaRPr lang="en-US"/>
        </a:p>
      </dgm:t>
    </dgm:pt>
    <dgm:pt modelId="{127B58D2-5D2B-47D7-9EB5-44728D4F1CE7}" type="sibTrans" cxnId="{A1BB3D5D-E0BF-4723-8811-FD9199F5011B}">
      <dgm:prSet/>
      <dgm:spPr/>
      <dgm:t>
        <a:bodyPr/>
        <a:lstStyle/>
        <a:p>
          <a:endParaRPr lang="en-US"/>
        </a:p>
      </dgm:t>
    </dgm:pt>
    <dgm:pt modelId="{68F0B187-DA4E-4A4A-93B4-3ABE89FF442F}">
      <dgm:prSet phldrT="[Text]" custT="1"/>
      <dgm:spPr/>
      <dgm:t>
        <a:bodyPr/>
        <a:lstStyle/>
        <a:p>
          <a:r>
            <a:rPr lang="es-ES" sz="1200" noProof="0" dirty="0" smtClean="0"/>
            <a:t>+ tasa de empleo formal</a:t>
          </a:r>
          <a:endParaRPr lang="es-ES" sz="1200" noProof="0" dirty="0"/>
        </a:p>
      </dgm:t>
    </dgm:pt>
    <dgm:pt modelId="{7CD6D906-7CA5-4480-A8BB-5B95807025F7}" type="parTrans" cxnId="{85BF453A-E4E2-4CA5-A284-875EEA7581C4}">
      <dgm:prSet/>
      <dgm:spPr/>
      <dgm:t>
        <a:bodyPr/>
        <a:lstStyle/>
        <a:p>
          <a:endParaRPr lang="en-US"/>
        </a:p>
      </dgm:t>
    </dgm:pt>
    <dgm:pt modelId="{59466F74-356C-4D14-8FA2-82AE2870091D}" type="sibTrans" cxnId="{85BF453A-E4E2-4CA5-A284-875EEA7581C4}">
      <dgm:prSet/>
      <dgm:spPr/>
      <dgm:t>
        <a:bodyPr/>
        <a:lstStyle/>
        <a:p>
          <a:endParaRPr lang="en-US"/>
        </a:p>
      </dgm:t>
    </dgm:pt>
    <dgm:pt modelId="{CFB8BB04-2523-422F-8B2C-33840A3A699D}">
      <dgm:prSet phldrT="[Text]" custT="1"/>
      <dgm:spPr/>
      <dgm:t>
        <a:bodyPr/>
        <a:lstStyle/>
        <a:p>
          <a:r>
            <a:rPr lang="es-ES" sz="1200" noProof="0" dirty="0" smtClean="0"/>
            <a:t>+ el nivel de primas de vida per cápita*</a:t>
          </a:r>
          <a:endParaRPr lang="es-ES" sz="1200" noProof="0" dirty="0"/>
        </a:p>
      </dgm:t>
    </dgm:pt>
    <dgm:pt modelId="{77A5C6CE-F8EA-489B-9616-D7FE09ED093F}" type="parTrans" cxnId="{B89E402D-DE91-4A09-B420-62E6605B4851}">
      <dgm:prSet/>
      <dgm:spPr/>
      <dgm:t>
        <a:bodyPr/>
        <a:lstStyle/>
        <a:p>
          <a:endParaRPr lang="en-US"/>
        </a:p>
      </dgm:t>
    </dgm:pt>
    <dgm:pt modelId="{F825A44C-C8B2-4705-8B09-7B28044F9B75}" type="sibTrans" cxnId="{B89E402D-DE91-4A09-B420-62E6605B4851}">
      <dgm:prSet/>
      <dgm:spPr/>
      <dgm:t>
        <a:bodyPr/>
        <a:lstStyle/>
        <a:p>
          <a:endParaRPr lang="en-US"/>
        </a:p>
      </dgm:t>
    </dgm:pt>
    <dgm:pt modelId="{3F99EDF0-40BD-424E-929C-47A4F3C4FD4B}">
      <dgm:prSet custT="1"/>
      <dgm:spPr/>
      <dgm:t>
        <a:bodyPr/>
        <a:lstStyle/>
        <a:p>
          <a:r>
            <a:rPr lang="es-ES" sz="1200" dirty="0" smtClean="0"/>
            <a:t>+ el nivel de ahorro</a:t>
          </a:r>
          <a:endParaRPr lang="en-US" sz="1200" dirty="0"/>
        </a:p>
      </dgm:t>
    </dgm:pt>
    <dgm:pt modelId="{CC12A28B-1189-4F1C-AA96-6015885B89C4}" type="parTrans" cxnId="{6DBEE232-D330-44B3-ACD5-DA9F5FE1160B}">
      <dgm:prSet/>
      <dgm:spPr/>
      <dgm:t>
        <a:bodyPr/>
        <a:lstStyle/>
        <a:p>
          <a:endParaRPr lang="en-US"/>
        </a:p>
      </dgm:t>
    </dgm:pt>
    <dgm:pt modelId="{C98D1C60-80FF-44FB-8485-90A10E139CA7}" type="sibTrans" cxnId="{6DBEE232-D330-44B3-ACD5-DA9F5FE1160B}">
      <dgm:prSet/>
      <dgm:spPr/>
      <dgm:t>
        <a:bodyPr/>
        <a:lstStyle/>
        <a:p>
          <a:endParaRPr lang="en-US"/>
        </a:p>
      </dgm:t>
    </dgm:pt>
    <dgm:pt modelId="{7F92AE00-3374-45AE-ACE3-13C630820EE2}" type="pres">
      <dgm:prSet presAssocID="{55BBCC38-FA6D-4C61-AB3F-C6E375AF31F4}" presName="diagram" presStyleCnt="0">
        <dgm:presLayoutVars>
          <dgm:chPref val="1"/>
          <dgm:dir/>
          <dgm:animOne val="branch"/>
          <dgm:animLvl val="lvl"/>
          <dgm:resizeHandles/>
        </dgm:presLayoutVars>
      </dgm:prSet>
      <dgm:spPr/>
      <dgm:t>
        <a:bodyPr/>
        <a:lstStyle/>
        <a:p>
          <a:endParaRPr lang="en-US"/>
        </a:p>
      </dgm:t>
    </dgm:pt>
    <dgm:pt modelId="{B72778D5-87FE-43BB-B385-4A0E54A78DAA}" type="pres">
      <dgm:prSet presAssocID="{76BD53A7-A849-4564-8A1A-45EC7C295F7F}" presName="root" presStyleCnt="0"/>
      <dgm:spPr/>
    </dgm:pt>
    <dgm:pt modelId="{DCDBC01A-DE5A-41AD-B7B6-BC8D20A859B2}" type="pres">
      <dgm:prSet presAssocID="{76BD53A7-A849-4564-8A1A-45EC7C295F7F}" presName="rootComposite" presStyleCnt="0"/>
      <dgm:spPr/>
    </dgm:pt>
    <dgm:pt modelId="{FDB68B05-E8C2-40F0-AE38-55044DDD3FEF}" type="pres">
      <dgm:prSet presAssocID="{76BD53A7-A849-4564-8A1A-45EC7C295F7F}" presName="rootText" presStyleLbl="node1" presStyleIdx="0" presStyleCnt="2" custLinFactNeighborX="858" custLinFactNeighborY="-33454"/>
      <dgm:spPr/>
      <dgm:t>
        <a:bodyPr/>
        <a:lstStyle/>
        <a:p>
          <a:endParaRPr lang="en-US"/>
        </a:p>
      </dgm:t>
    </dgm:pt>
    <dgm:pt modelId="{21E4889C-ABEF-45A5-97C3-219043EB3210}" type="pres">
      <dgm:prSet presAssocID="{76BD53A7-A849-4564-8A1A-45EC7C295F7F}" presName="rootConnector" presStyleLbl="node1" presStyleIdx="0" presStyleCnt="2"/>
      <dgm:spPr/>
      <dgm:t>
        <a:bodyPr/>
        <a:lstStyle/>
        <a:p>
          <a:endParaRPr lang="en-US"/>
        </a:p>
      </dgm:t>
    </dgm:pt>
    <dgm:pt modelId="{E78916DF-8312-4454-9BBF-B7573E1AA129}" type="pres">
      <dgm:prSet presAssocID="{76BD53A7-A849-4564-8A1A-45EC7C295F7F}" presName="childShape" presStyleCnt="0"/>
      <dgm:spPr/>
    </dgm:pt>
    <dgm:pt modelId="{D2E9E5B5-ACC3-4549-85E4-26E44B1CB128}" type="pres">
      <dgm:prSet presAssocID="{7E0E6A6D-429A-4A33-BC7B-944E05E3EA04}" presName="Name13" presStyleLbl="parChTrans1D2" presStyleIdx="0" presStyleCnt="5"/>
      <dgm:spPr/>
      <dgm:t>
        <a:bodyPr/>
        <a:lstStyle/>
        <a:p>
          <a:endParaRPr lang="en-US"/>
        </a:p>
      </dgm:t>
    </dgm:pt>
    <dgm:pt modelId="{84730715-05CF-450E-9D0E-3A10ACB5D9DB}" type="pres">
      <dgm:prSet presAssocID="{FA30B544-D75C-4865-82A7-B82F19F67099}" presName="childText" presStyleLbl="bgAcc1" presStyleIdx="0" presStyleCnt="5" custScaleY="42391" custLinFactNeighborX="161" custLinFactNeighborY="-4756">
        <dgm:presLayoutVars>
          <dgm:bulletEnabled val="1"/>
        </dgm:presLayoutVars>
      </dgm:prSet>
      <dgm:spPr/>
      <dgm:t>
        <a:bodyPr/>
        <a:lstStyle/>
        <a:p>
          <a:endParaRPr lang="en-US"/>
        </a:p>
      </dgm:t>
    </dgm:pt>
    <dgm:pt modelId="{9CCD75C2-E64F-4CEB-ABF9-C6642441AA7B}" type="pres">
      <dgm:prSet presAssocID="{CBD5906F-1550-490B-B9F7-DB902140610C}" presName="Name13" presStyleLbl="parChTrans1D2" presStyleIdx="1" presStyleCnt="5"/>
      <dgm:spPr/>
      <dgm:t>
        <a:bodyPr/>
        <a:lstStyle/>
        <a:p>
          <a:endParaRPr lang="en-US"/>
        </a:p>
      </dgm:t>
    </dgm:pt>
    <dgm:pt modelId="{595B2A88-808D-4661-8CC5-5FDF132D28A2}" type="pres">
      <dgm:prSet presAssocID="{C5901B64-CD47-4CFA-9476-4192B59DA0EC}" presName="childText" presStyleLbl="bgAcc1" presStyleIdx="1" presStyleCnt="5" custScaleY="42234" custLinFactNeighborX="161" custLinFactNeighborY="-6880">
        <dgm:presLayoutVars>
          <dgm:bulletEnabled val="1"/>
        </dgm:presLayoutVars>
      </dgm:prSet>
      <dgm:spPr/>
      <dgm:t>
        <a:bodyPr/>
        <a:lstStyle/>
        <a:p>
          <a:endParaRPr lang="en-US"/>
        </a:p>
      </dgm:t>
    </dgm:pt>
    <dgm:pt modelId="{75460712-9770-4760-B33F-EB458A0F6A01}" type="pres">
      <dgm:prSet presAssocID="{7CD6D906-7CA5-4480-A8BB-5B95807025F7}" presName="Name13" presStyleLbl="parChTrans1D2" presStyleIdx="2" presStyleCnt="5"/>
      <dgm:spPr/>
      <dgm:t>
        <a:bodyPr/>
        <a:lstStyle/>
        <a:p>
          <a:endParaRPr lang="en-US"/>
        </a:p>
      </dgm:t>
    </dgm:pt>
    <dgm:pt modelId="{6EE00210-345B-4522-862B-368F14A4BBB9}" type="pres">
      <dgm:prSet presAssocID="{68F0B187-DA4E-4A4A-93B4-3ABE89FF442F}" presName="childText" presStyleLbl="bgAcc1" presStyleIdx="2" presStyleCnt="5" custScaleY="42391" custLinFactNeighborX="161" custLinFactNeighborY="-9160">
        <dgm:presLayoutVars>
          <dgm:bulletEnabled val="1"/>
        </dgm:presLayoutVars>
      </dgm:prSet>
      <dgm:spPr/>
      <dgm:t>
        <a:bodyPr/>
        <a:lstStyle/>
        <a:p>
          <a:endParaRPr lang="en-US"/>
        </a:p>
      </dgm:t>
    </dgm:pt>
    <dgm:pt modelId="{2D09F30F-31DC-43F4-B887-4A6B2EE9C75F}" type="pres">
      <dgm:prSet presAssocID="{43BF3C2A-1F6F-4D5B-B6BD-9B6F8E732C7A}" presName="root" presStyleCnt="0"/>
      <dgm:spPr/>
    </dgm:pt>
    <dgm:pt modelId="{57330029-22DA-4FFD-83E6-C8DA10374D0C}" type="pres">
      <dgm:prSet presAssocID="{43BF3C2A-1F6F-4D5B-B6BD-9B6F8E732C7A}" presName="rootComposite" presStyleCnt="0"/>
      <dgm:spPr/>
    </dgm:pt>
    <dgm:pt modelId="{E476DCB9-41EC-4D40-8D50-08E8B7169104}" type="pres">
      <dgm:prSet presAssocID="{43BF3C2A-1F6F-4D5B-B6BD-9B6F8E732C7A}" presName="rootText" presStyleLbl="node1" presStyleIdx="1" presStyleCnt="2" custLinFactNeighborX="-1834" custLinFactNeighborY="-33454"/>
      <dgm:spPr/>
      <dgm:t>
        <a:bodyPr/>
        <a:lstStyle/>
        <a:p>
          <a:endParaRPr lang="en-US"/>
        </a:p>
      </dgm:t>
    </dgm:pt>
    <dgm:pt modelId="{C013C26D-48A3-486D-8063-44D593E64B50}" type="pres">
      <dgm:prSet presAssocID="{43BF3C2A-1F6F-4D5B-B6BD-9B6F8E732C7A}" presName="rootConnector" presStyleLbl="node1" presStyleIdx="1" presStyleCnt="2"/>
      <dgm:spPr/>
      <dgm:t>
        <a:bodyPr/>
        <a:lstStyle/>
        <a:p>
          <a:endParaRPr lang="en-US"/>
        </a:p>
      </dgm:t>
    </dgm:pt>
    <dgm:pt modelId="{18B51900-2E48-46EE-8A25-70433F2650A3}" type="pres">
      <dgm:prSet presAssocID="{43BF3C2A-1F6F-4D5B-B6BD-9B6F8E732C7A}" presName="childShape" presStyleCnt="0"/>
      <dgm:spPr/>
    </dgm:pt>
    <dgm:pt modelId="{DBB531B1-8ED2-493E-873D-C53E3194685D}" type="pres">
      <dgm:prSet presAssocID="{77A5C6CE-F8EA-489B-9616-D7FE09ED093F}" presName="Name13" presStyleLbl="parChTrans1D2" presStyleIdx="3" presStyleCnt="5"/>
      <dgm:spPr/>
      <dgm:t>
        <a:bodyPr/>
        <a:lstStyle/>
        <a:p>
          <a:endParaRPr lang="en-US"/>
        </a:p>
      </dgm:t>
    </dgm:pt>
    <dgm:pt modelId="{22AA9E53-8DD5-4CD0-90C3-DE862741CDFE}" type="pres">
      <dgm:prSet presAssocID="{CFB8BB04-2523-422F-8B2C-33840A3A699D}" presName="childText" presStyleLbl="bgAcc1" presStyleIdx="3" presStyleCnt="5" custScaleY="42391" custLinFactNeighborX="-3554" custLinFactNeighborY="429">
        <dgm:presLayoutVars>
          <dgm:bulletEnabled val="1"/>
        </dgm:presLayoutVars>
      </dgm:prSet>
      <dgm:spPr/>
      <dgm:t>
        <a:bodyPr/>
        <a:lstStyle/>
        <a:p>
          <a:endParaRPr lang="en-US"/>
        </a:p>
      </dgm:t>
    </dgm:pt>
    <dgm:pt modelId="{A2B7288E-52A1-4EF0-98F5-6678ECD4F7E0}" type="pres">
      <dgm:prSet presAssocID="{CC12A28B-1189-4F1C-AA96-6015885B89C4}" presName="Name13" presStyleLbl="parChTrans1D2" presStyleIdx="4" presStyleCnt="5"/>
      <dgm:spPr/>
      <dgm:t>
        <a:bodyPr/>
        <a:lstStyle/>
        <a:p>
          <a:endParaRPr lang="en-US"/>
        </a:p>
      </dgm:t>
    </dgm:pt>
    <dgm:pt modelId="{E15CF1A4-6AE2-4B31-89FB-781E69B215C4}" type="pres">
      <dgm:prSet presAssocID="{3F99EDF0-40BD-424E-929C-47A4F3C4FD4B}" presName="childText" presStyleLbl="bgAcc1" presStyleIdx="4" presStyleCnt="5" custScaleY="42391" custLinFactNeighborX="-3554" custLinFactNeighborY="2799">
        <dgm:presLayoutVars>
          <dgm:bulletEnabled val="1"/>
        </dgm:presLayoutVars>
      </dgm:prSet>
      <dgm:spPr/>
      <dgm:t>
        <a:bodyPr/>
        <a:lstStyle/>
        <a:p>
          <a:endParaRPr lang="en-US"/>
        </a:p>
      </dgm:t>
    </dgm:pt>
  </dgm:ptLst>
  <dgm:cxnLst>
    <dgm:cxn modelId="{F25FACE0-F337-42FA-A3D6-32646F739769}" srcId="{55BBCC38-FA6D-4C61-AB3F-C6E375AF31F4}" destId="{76BD53A7-A849-4564-8A1A-45EC7C295F7F}" srcOrd="0" destOrd="0" parTransId="{352FB6BD-EA7B-455F-8EFD-A605E1745FF4}" sibTransId="{2D64BEF5-B2BE-4B9F-B20D-264E5606A00F}"/>
    <dgm:cxn modelId="{6DBEE232-D330-44B3-ACD5-DA9F5FE1160B}" srcId="{43BF3C2A-1F6F-4D5B-B6BD-9B6F8E732C7A}" destId="{3F99EDF0-40BD-424E-929C-47A4F3C4FD4B}" srcOrd="1" destOrd="0" parTransId="{CC12A28B-1189-4F1C-AA96-6015885B89C4}" sibTransId="{C98D1C60-80FF-44FB-8485-90A10E139CA7}"/>
    <dgm:cxn modelId="{AD020CF2-AF71-44D8-8918-F06D0347D4E0}" type="presOf" srcId="{55BBCC38-FA6D-4C61-AB3F-C6E375AF31F4}" destId="{7F92AE00-3374-45AE-ACE3-13C630820EE2}" srcOrd="0" destOrd="0" presId="urn:microsoft.com/office/officeart/2005/8/layout/hierarchy3"/>
    <dgm:cxn modelId="{ADA0CDD7-D97E-4715-881B-A8B675F019D1}" type="presOf" srcId="{43BF3C2A-1F6F-4D5B-B6BD-9B6F8E732C7A}" destId="{C013C26D-48A3-486D-8063-44D593E64B50}" srcOrd="1" destOrd="0" presId="urn:microsoft.com/office/officeart/2005/8/layout/hierarchy3"/>
    <dgm:cxn modelId="{85BF453A-E4E2-4CA5-A284-875EEA7581C4}" srcId="{76BD53A7-A849-4564-8A1A-45EC7C295F7F}" destId="{68F0B187-DA4E-4A4A-93B4-3ABE89FF442F}" srcOrd="2" destOrd="0" parTransId="{7CD6D906-7CA5-4480-A8BB-5B95807025F7}" sibTransId="{59466F74-356C-4D14-8FA2-82AE2870091D}"/>
    <dgm:cxn modelId="{F9A6AFE2-31DF-41B7-968E-521497E45B79}" type="presOf" srcId="{77A5C6CE-F8EA-489B-9616-D7FE09ED093F}" destId="{DBB531B1-8ED2-493E-873D-C53E3194685D}" srcOrd="0" destOrd="0" presId="urn:microsoft.com/office/officeart/2005/8/layout/hierarchy3"/>
    <dgm:cxn modelId="{29068496-DFD5-4DE8-B9F9-3414012670A0}" type="presOf" srcId="{76BD53A7-A849-4564-8A1A-45EC7C295F7F}" destId="{21E4889C-ABEF-45A5-97C3-219043EB3210}" srcOrd="1" destOrd="0" presId="urn:microsoft.com/office/officeart/2005/8/layout/hierarchy3"/>
    <dgm:cxn modelId="{2F6D1F3A-8328-4977-9E7C-63BBFD59B2B2}" type="presOf" srcId="{CC12A28B-1189-4F1C-AA96-6015885B89C4}" destId="{A2B7288E-52A1-4EF0-98F5-6678ECD4F7E0}" srcOrd="0" destOrd="0" presId="urn:microsoft.com/office/officeart/2005/8/layout/hierarchy3"/>
    <dgm:cxn modelId="{045C4980-825B-4147-959A-81229BA563F3}" type="presOf" srcId="{FA30B544-D75C-4865-82A7-B82F19F67099}" destId="{84730715-05CF-450E-9D0E-3A10ACB5D9DB}" srcOrd="0" destOrd="0" presId="urn:microsoft.com/office/officeart/2005/8/layout/hierarchy3"/>
    <dgm:cxn modelId="{21FC7F82-B47D-4B45-A127-CD14C58EC43F}" srcId="{76BD53A7-A849-4564-8A1A-45EC7C295F7F}" destId="{FA30B544-D75C-4865-82A7-B82F19F67099}" srcOrd="0" destOrd="0" parTransId="{7E0E6A6D-429A-4A33-BC7B-944E05E3EA04}" sibTransId="{07782145-1481-408A-AE6D-83254C7C3C34}"/>
    <dgm:cxn modelId="{0D178D0D-C2AD-47B6-BCA6-F0AAF42EBA03}" type="presOf" srcId="{7E0E6A6D-429A-4A33-BC7B-944E05E3EA04}" destId="{D2E9E5B5-ACC3-4549-85E4-26E44B1CB128}" srcOrd="0" destOrd="0" presId="urn:microsoft.com/office/officeart/2005/8/layout/hierarchy3"/>
    <dgm:cxn modelId="{85EFB38F-D088-4F11-AEE2-80A224AD5D3F}" type="presOf" srcId="{76BD53A7-A849-4564-8A1A-45EC7C295F7F}" destId="{FDB68B05-E8C2-40F0-AE38-55044DDD3FEF}" srcOrd="0" destOrd="0" presId="urn:microsoft.com/office/officeart/2005/8/layout/hierarchy3"/>
    <dgm:cxn modelId="{B89E402D-DE91-4A09-B420-62E6605B4851}" srcId="{43BF3C2A-1F6F-4D5B-B6BD-9B6F8E732C7A}" destId="{CFB8BB04-2523-422F-8B2C-33840A3A699D}" srcOrd="0" destOrd="0" parTransId="{77A5C6CE-F8EA-489B-9616-D7FE09ED093F}" sibTransId="{F825A44C-C8B2-4705-8B09-7B28044F9B75}"/>
    <dgm:cxn modelId="{A0E21AEC-8836-4E83-A13E-99DCEF2EDA91}" type="presOf" srcId="{C5901B64-CD47-4CFA-9476-4192B59DA0EC}" destId="{595B2A88-808D-4661-8CC5-5FDF132D28A2}" srcOrd="0" destOrd="0" presId="urn:microsoft.com/office/officeart/2005/8/layout/hierarchy3"/>
    <dgm:cxn modelId="{B6E4F4C5-13CF-491A-ADC8-0B30E5EDAB1C}" type="presOf" srcId="{CFB8BB04-2523-422F-8B2C-33840A3A699D}" destId="{22AA9E53-8DD5-4CD0-90C3-DE862741CDFE}" srcOrd="0" destOrd="0" presId="urn:microsoft.com/office/officeart/2005/8/layout/hierarchy3"/>
    <dgm:cxn modelId="{6F5C0C0D-50FE-46B4-B911-2626B2270AD2}" type="presOf" srcId="{43BF3C2A-1F6F-4D5B-B6BD-9B6F8E732C7A}" destId="{E476DCB9-41EC-4D40-8D50-08E8B7169104}" srcOrd="0" destOrd="0" presId="urn:microsoft.com/office/officeart/2005/8/layout/hierarchy3"/>
    <dgm:cxn modelId="{B53394C1-8D0E-4B93-83FD-3C0AFB10E8C2}" srcId="{55BBCC38-FA6D-4C61-AB3F-C6E375AF31F4}" destId="{43BF3C2A-1F6F-4D5B-B6BD-9B6F8E732C7A}" srcOrd="1" destOrd="0" parTransId="{725FC6B1-DD19-4487-9FD3-E9010068CB94}" sibTransId="{0A94D148-80BD-47A2-BEF3-13FAB9A86006}"/>
    <dgm:cxn modelId="{7781C75B-D09A-46FC-81EB-B232665B0D26}" type="presOf" srcId="{CBD5906F-1550-490B-B9F7-DB902140610C}" destId="{9CCD75C2-E64F-4CEB-ABF9-C6642441AA7B}" srcOrd="0" destOrd="0" presId="urn:microsoft.com/office/officeart/2005/8/layout/hierarchy3"/>
    <dgm:cxn modelId="{A1BB3D5D-E0BF-4723-8811-FD9199F5011B}" srcId="{76BD53A7-A849-4564-8A1A-45EC7C295F7F}" destId="{C5901B64-CD47-4CFA-9476-4192B59DA0EC}" srcOrd="1" destOrd="0" parTransId="{CBD5906F-1550-490B-B9F7-DB902140610C}" sibTransId="{127B58D2-5D2B-47D7-9EB5-44728D4F1CE7}"/>
    <dgm:cxn modelId="{E986BA64-FFD6-4614-AFDC-34AF8DDEB6F6}" type="presOf" srcId="{7CD6D906-7CA5-4480-A8BB-5B95807025F7}" destId="{75460712-9770-4760-B33F-EB458A0F6A01}" srcOrd="0" destOrd="0" presId="urn:microsoft.com/office/officeart/2005/8/layout/hierarchy3"/>
    <dgm:cxn modelId="{2EFE3206-370E-4D99-BE32-BA4813FACF24}" type="presOf" srcId="{68F0B187-DA4E-4A4A-93B4-3ABE89FF442F}" destId="{6EE00210-345B-4522-862B-368F14A4BBB9}" srcOrd="0" destOrd="0" presId="urn:microsoft.com/office/officeart/2005/8/layout/hierarchy3"/>
    <dgm:cxn modelId="{1C2C9EE7-21B2-4F83-9D5A-231BA5EB1A7F}" type="presOf" srcId="{3F99EDF0-40BD-424E-929C-47A4F3C4FD4B}" destId="{E15CF1A4-6AE2-4B31-89FB-781E69B215C4}" srcOrd="0" destOrd="0" presId="urn:microsoft.com/office/officeart/2005/8/layout/hierarchy3"/>
    <dgm:cxn modelId="{3D8E0049-125B-4F7B-97D2-D0751092FE86}" type="presParOf" srcId="{7F92AE00-3374-45AE-ACE3-13C630820EE2}" destId="{B72778D5-87FE-43BB-B385-4A0E54A78DAA}" srcOrd="0" destOrd="0" presId="urn:microsoft.com/office/officeart/2005/8/layout/hierarchy3"/>
    <dgm:cxn modelId="{8898BEA6-8E2F-4512-AD59-F4CE12844C7A}" type="presParOf" srcId="{B72778D5-87FE-43BB-B385-4A0E54A78DAA}" destId="{DCDBC01A-DE5A-41AD-B7B6-BC8D20A859B2}" srcOrd="0" destOrd="0" presId="urn:microsoft.com/office/officeart/2005/8/layout/hierarchy3"/>
    <dgm:cxn modelId="{DBA6D798-A2F4-4AD8-90E4-136CD41FC1F7}" type="presParOf" srcId="{DCDBC01A-DE5A-41AD-B7B6-BC8D20A859B2}" destId="{FDB68B05-E8C2-40F0-AE38-55044DDD3FEF}" srcOrd="0" destOrd="0" presId="urn:microsoft.com/office/officeart/2005/8/layout/hierarchy3"/>
    <dgm:cxn modelId="{9A2EE2AC-CC05-423B-938B-7542517E5A9A}" type="presParOf" srcId="{DCDBC01A-DE5A-41AD-B7B6-BC8D20A859B2}" destId="{21E4889C-ABEF-45A5-97C3-219043EB3210}" srcOrd="1" destOrd="0" presId="urn:microsoft.com/office/officeart/2005/8/layout/hierarchy3"/>
    <dgm:cxn modelId="{2F43B0A6-B1A1-4F37-8228-60998611D5E3}" type="presParOf" srcId="{B72778D5-87FE-43BB-B385-4A0E54A78DAA}" destId="{E78916DF-8312-4454-9BBF-B7573E1AA129}" srcOrd="1" destOrd="0" presId="urn:microsoft.com/office/officeart/2005/8/layout/hierarchy3"/>
    <dgm:cxn modelId="{73A870D3-CE5D-498B-87B2-6BD24CADE9D2}" type="presParOf" srcId="{E78916DF-8312-4454-9BBF-B7573E1AA129}" destId="{D2E9E5B5-ACC3-4549-85E4-26E44B1CB128}" srcOrd="0" destOrd="0" presId="urn:microsoft.com/office/officeart/2005/8/layout/hierarchy3"/>
    <dgm:cxn modelId="{F6505096-4C2C-4EF1-83E1-EC232DC6AB1D}" type="presParOf" srcId="{E78916DF-8312-4454-9BBF-B7573E1AA129}" destId="{84730715-05CF-450E-9D0E-3A10ACB5D9DB}" srcOrd="1" destOrd="0" presId="urn:microsoft.com/office/officeart/2005/8/layout/hierarchy3"/>
    <dgm:cxn modelId="{5307A3C5-A159-4A0B-A493-3D7CBDB5B9F3}" type="presParOf" srcId="{E78916DF-8312-4454-9BBF-B7573E1AA129}" destId="{9CCD75C2-E64F-4CEB-ABF9-C6642441AA7B}" srcOrd="2" destOrd="0" presId="urn:microsoft.com/office/officeart/2005/8/layout/hierarchy3"/>
    <dgm:cxn modelId="{A7539E12-7869-4EBD-8D4C-491757DC1B84}" type="presParOf" srcId="{E78916DF-8312-4454-9BBF-B7573E1AA129}" destId="{595B2A88-808D-4661-8CC5-5FDF132D28A2}" srcOrd="3" destOrd="0" presId="urn:microsoft.com/office/officeart/2005/8/layout/hierarchy3"/>
    <dgm:cxn modelId="{DCBE80ED-F60D-431A-8E46-099C68EA08A3}" type="presParOf" srcId="{E78916DF-8312-4454-9BBF-B7573E1AA129}" destId="{75460712-9770-4760-B33F-EB458A0F6A01}" srcOrd="4" destOrd="0" presId="urn:microsoft.com/office/officeart/2005/8/layout/hierarchy3"/>
    <dgm:cxn modelId="{0D91693D-CDF6-41B1-9E20-AC23BDA9B62B}" type="presParOf" srcId="{E78916DF-8312-4454-9BBF-B7573E1AA129}" destId="{6EE00210-345B-4522-862B-368F14A4BBB9}" srcOrd="5" destOrd="0" presId="urn:microsoft.com/office/officeart/2005/8/layout/hierarchy3"/>
    <dgm:cxn modelId="{EE43BC9E-C2EF-4E7D-8DBA-C7C60FC00A9C}" type="presParOf" srcId="{7F92AE00-3374-45AE-ACE3-13C630820EE2}" destId="{2D09F30F-31DC-43F4-B887-4A6B2EE9C75F}" srcOrd="1" destOrd="0" presId="urn:microsoft.com/office/officeart/2005/8/layout/hierarchy3"/>
    <dgm:cxn modelId="{F5A7AC75-C4C1-4395-8711-23A07D8AC332}" type="presParOf" srcId="{2D09F30F-31DC-43F4-B887-4A6B2EE9C75F}" destId="{57330029-22DA-4FFD-83E6-C8DA10374D0C}" srcOrd="0" destOrd="0" presId="urn:microsoft.com/office/officeart/2005/8/layout/hierarchy3"/>
    <dgm:cxn modelId="{22D81E9A-AC5E-417C-AF15-7D529DA02E82}" type="presParOf" srcId="{57330029-22DA-4FFD-83E6-C8DA10374D0C}" destId="{E476DCB9-41EC-4D40-8D50-08E8B7169104}" srcOrd="0" destOrd="0" presId="urn:microsoft.com/office/officeart/2005/8/layout/hierarchy3"/>
    <dgm:cxn modelId="{BCEE9FED-EF3A-42E6-BE99-0F7D17D9CDE4}" type="presParOf" srcId="{57330029-22DA-4FFD-83E6-C8DA10374D0C}" destId="{C013C26D-48A3-486D-8063-44D593E64B50}" srcOrd="1" destOrd="0" presId="urn:microsoft.com/office/officeart/2005/8/layout/hierarchy3"/>
    <dgm:cxn modelId="{C2A2935F-8DD2-41A8-8989-C3213B74BFA2}" type="presParOf" srcId="{2D09F30F-31DC-43F4-B887-4A6B2EE9C75F}" destId="{18B51900-2E48-46EE-8A25-70433F2650A3}" srcOrd="1" destOrd="0" presId="urn:microsoft.com/office/officeart/2005/8/layout/hierarchy3"/>
    <dgm:cxn modelId="{C47BD463-CCA3-4208-90CD-0543D6A8B9FD}" type="presParOf" srcId="{18B51900-2E48-46EE-8A25-70433F2650A3}" destId="{DBB531B1-8ED2-493E-873D-C53E3194685D}" srcOrd="0" destOrd="0" presId="urn:microsoft.com/office/officeart/2005/8/layout/hierarchy3"/>
    <dgm:cxn modelId="{905ECD3B-BF61-4D78-9AEC-59EF2013A160}" type="presParOf" srcId="{18B51900-2E48-46EE-8A25-70433F2650A3}" destId="{22AA9E53-8DD5-4CD0-90C3-DE862741CDFE}" srcOrd="1" destOrd="0" presId="urn:microsoft.com/office/officeart/2005/8/layout/hierarchy3"/>
    <dgm:cxn modelId="{42A8B408-60A1-4477-BE78-69E3BBE7A50C}" type="presParOf" srcId="{18B51900-2E48-46EE-8A25-70433F2650A3}" destId="{A2B7288E-52A1-4EF0-98F5-6678ECD4F7E0}" srcOrd="2" destOrd="0" presId="urn:microsoft.com/office/officeart/2005/8/layout/hierarchy3"/>
    <dgm:cxn modelId="{3F6EFE8C-8AFB-495B-8992-0B138A12E15F}" type="presParOf" srcId="{18B51900-2E48-46EE-8A25-70433F2650A3}" destId="{E15CF1A4-6AE2-4B31-89FB-781E69B215C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18/10/2017</a:t>
            </a:fld>
            <a:endParaRPr lang="en-GB" dirty="0">
              <a:latin typeface="SwissReSan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28379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18.10.2017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33797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 Hola a todos, y gracias</a:t>
            </a:r>
            <a:r>
              <a:rPr lang="es-ES" baseline="0" noProof="0" dirty="0" smtClean="0"/>
              <a:t> a ADOCOSE y a COPAPROSE por la invitación y el buen trato en este congreso regional.</a:t>
            </a:r>
          </a:p>
          <a:p>
            <a:endParaRPr lang="es-ES" baseline="0" noProof="0" dirty="0" smtClean="0"/>
          </a:p>
          <a:p>
            <a:r>
              <a:rPr lang="es-ES" baseline="0" noProof="0" dirty="0" smtClean="0"/>
              <a:t> - Mi nombre es Fernando Casanova Aizpún, soy economista de profesión, responsable de cubrir las economías y mercados en la región latinoamericana en el Swiss Re </a:t>
            </a:r>
            <a:r>
              <a:rPr lang="es-ES" baseline="0" noProof="0" dirty="0" err="1" smtClean="0"/>
              <a:t>Institute</a:t>
            </a:r>
            <a:r>
              <a:rPr lang="es-ES" baseline="0" noProof="0" dirty="0" smtClean="0"/>
              <a:t>, el cual es el brazo de investigación dentro de Swiss Re.</a:t>
            </a:r>
          </a:p>
          <a:p>
            <a:r>
              <a:rPr lang="es-ES" baseline="0" noProof="0" dirty="0" smtClean="0"/>
              <a:t> </a:t>
            </a:r>
          </a:p>
          <a:p>
            <a:r>
              <a:rPr lang="es-ES" baseline="0" noProof="0" dirty="0" smtClean="0"/>
              <a:t>- En el día de hoy, y por los próximos 27 minutos y 32 segundos mas o menos, estaré presentándoles dos de nuestras publicaciones especializadas en la región Latinoamericana, bajo mi ponencia llamada: “La </a:t>
            </a:r>
            <a:r>
              <a:rPr lang="es-ES" baseline="0" noProof="0" dirty="0" err="1" smtClean="0"/>
              <a:t>bracha</a:t>
            </a:r>
            <a:r>
              <a:rPr lang="es-ES" baseline="0" noProof="0" dirty="0" smtClean="0"/>
              <a:t> de protección de danos y de mortalidad en </a:t>
            </a:r>
            <a:r>
              <a:rPr lang="es-ES" baseline="0" noProof="0" dirty="0" err="1" smtClean="0"/>
              <a:t>Latinoamerica</a:t>
            </a:r>
            <a:r>
              <a:rPr lang="es-ES" baseline="0" noProof="0" dirty="0" smtClean="0"/>
              <a:t>”.</a:t>
            </a:r>
          </a:p>
          <a:p>
            <a:endParaRPr lang="es-ES" baseline="0" noProof="0" dirty="0" smtClean="0"/>
          </a:p>
          <a:p>
            <a:r>
              <a:rPr lang="es-ES" baseline="0" noProof="0" dirty="0" smtClean="0"/>
              <a:t>- En Swiss Re hemos estado haciendo énfasis en los últimos años en lo que es la brecha de protección de seguros en un numero de líneas de negocios, con lo que hemos acompañado publicaciones de investigación que ayudan a entender el concepto, a cuantificar la brecha, a identificar las causas de la brecha, y a sugerir maneras de como cerrarlas.</a:t>
            </a:r>
          </a:p>
          <a:p>
            <a:endParaRPr lang="es-ES" baseline="0" noProof="0" dirty="0" smtClean="0"/>
          </a:p>
          <a:p>
            <a:endParaRPr lang="es-ES" noProof="0" dirty="0" smtClean="0"/>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a:t>
            </a:fld>
            <a:endParaRPr lang="en-GB" dirty="0"/>
          </a:p>
        </p:txBody>
      </p:sp>
    </p:spTree>
    <p:extLst>
      <p:ext uri="{BB962C8B-B14F-4D97-AF65-F5344CB8AC3E}">
        <p14:creationId xmlns:p14="http://schemas.microsoft.com/office/powerpoint/2010/main" val="304648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SwissReSans" pitchFamily="34" charset="0"/>
                <a:ea typeface="+mn-ea"/>
                <a:cs typeface="+mn-cs"/>
              </a:rPr>
              <a:t>- La otra metodología que utilizamos para cuantificar la brecha de protección de danos es a través de un enfoque modelizado. A diferencia del método de datos históricos, la modelización nos permite asesorar lo que es el riesgo subyacente en cada uno de estos países. Lo hacemos </a:t>
            </a:r>
            <a:r>
              <a:rPr lang="es-ES" sz="1200" b="0" i="0" u="none" strike="noStrike" kern="1200" baseline="0" dirty="0" err="1" smtClean="0">
                <a:solidFill>
                  <a:schemeClr val="tx1"/>
                </a:solidFill>
                <a:latin typeface="SwissReSans" pitchFamily="34" charset="0"/>
                <a:ea typeface="+mn-ea"/>
                <a:cs typeface="+mn-cs"/>
              </a:rPr>
              <a:t>asi</a:t>
            </a:r>
            <a:r>
              <a:rPr lang="es-ES" sz="1200" b="0" i="0" u="none" strike="noStrike" kern="1200" baseline="0" dirty="0" smtClean="0">
                <a:solidFill>
                  <a:schemeClr val="tx1"/>
                </a:solidFill>
                <a:latin typeface="SwissReSans" pitchFamily="34" charset="0"/>
                <a:ea typeface="+mn-ea"/>
                <a:cs typeface="+mn-cs"/>
              </a:rPr>
              <a:t> porque por el simple hecho de que no haya habido un terremoto de cierta magnitud en los últimos 25 anos, no significa ello que el ano que viene no vaya a ocurrir uno. Para ello, hicimos uso de lo que es la herramienta </a:t>
            </a:r>
            <a:r>
              <a:rPr lang="es-ES" sz="1200" b="0" i="0" u="none" strike="noStrike" kern="1200" baseline="0" dirty="0" err="1" smtClean="0">
                <a:solidFill>
                  <a:schemeClr val="tx1"/>
                </a:solidFill>
                <a:latin typeface="SwissReSans" pitchFamily="34" charset="0"/>
                <a:ea typeface="+mn-ea"/>
                <a:cs typeface="+mn-cs"/>
              </a:rPr>
              <a:t>MultiSNAP</a:t>
            </a:r>
            <a:r>
              <a:rPr lang="es-ES" sz="1200" b="0" i="0" u="none" strike="noStrike" kern="1200" baseline="0" dirty="0" smtClean="0">
                <a:solidFill>
                  <a:schemeClr val="tx1"/>
                </a:solidFill>
                <a:latin typeface="SwissReSans" pitchFamily="34" charset="0"/>
                <a:ea typeface="+mn-ea"/>
                <a:cs typeface="+mn-cs"/>
              </a:rPr>
              <a:t>, propiedad de Swiss Re, para modelizar las distribuciones de las perdidas previstas causadas por terremotos. Elegimos terremotos por encima de las demás catástrofes por la disponibilidad de los modelos, y así tener una mejor comparación entre países. </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 Como se puede apreciar, Las perdidas anuales estimadas de México son las mas altas dentro de la región, y por mucho. </a:t>
            </a:r>
          </a:p>
          <a:p>
            <a:endParaRPr lang="es-ES" sz="1200" b="0" i="0" u="none" strike="noStrike" kern="1200" baseline="0" dirty="0" smtClean="0">
              <a:solidFill>
                <a:schemeClr val="tx1"/>
              </a:solidFill>
              <a:latin typeface="SwissReSans" pitchFamily="34" charset="0"/>
              <a:ea typeface="+mn-ea"/>
              <a:cs typeface="+mn-cs"/>
            </a:endParaRPr>
          </a:p>
          <a:p>
            <a:r>
              <a:rPr lang="es-ES" noProof="0" dirty="0" smtClean="0">
                <a:effectLst/>
              </a:rPr>
              <a:t>-</a:t>
            </a:r>
            <a:r>
              <a:rPr lang="es-ES" baseline="0" noProof="0" dirty="0" smtClean="0">
                <a:effectLst/>
              </a:rPr>
              <a:t> </a:t>
            </a:r>
            <a:r>
              <a:rPr lang="es-ES" noProof="0" dirty="0" smtClean="0">
                <a:effectLst/>
              </a:rPr>
              <a:t>En términos de geología, México esta expuesto</a:t>
            </a:r>
            <a:r>
              <a:rPr lang="es-ES" baseline="0" noProof="0" dirty="0" smtClean="0">
                <a:effectLst/>
              </a:rPr>
              <a:t> al movimiento de la placa del Coco, la cual es una placa tectónica debajo del océano pacifico, </a:t>
            </a:r>
            <a:r>
              <a:rPr lang="es-ES" baseline="0" noProof="0" dirty="0" err="1" smtClean="0">
                <a:effectLst/>
              </a:rPr>
              <a:t>moviendose</a:t>
            </a:r>
            <a:r>
              <a:rPr lang="es-ES" baseline="0" noProof="0" dirty="0" smtClean="0">
                <a:effectLst/>
              </a:rPr>
              <a:t> lentamente por debajo de la placa del Caribe (en el sur) y reaccionando a la placa de Norteamérica (al norte del país), lo que hace claro que México sea sísmicamente muy activo. </a:t>
            </a:r>
          </a:p>
          <a:p>
            <a:endParaRPr lang="es-ES" baseline="0" noProof="0" dirty="0" smtClean="0">
              <a:effectLst/>
            </a:endParaRPr>
          </a:p>
          <a:p>
            <a:r>
              <a:rPr lang="es-ES" noProof="0" dirty="0" smtClean="0">
                <a:effectLst/>
              </a:rPr>
              <a:t>---------------------------------</a:t>
            </a:r>
          </a:p>
          <a:p>
            <a:r>
              <a:rPr lang="es-ES" noProof="0" dirty="0" smtClean="0">
                <a:effectLst/>
              </a:rPr>
              <a:t>- Creo que es importante valorar estas </a:t>
            </a:r>
            <a:r>
              <a:rPr lang="es-ES" baseline="0" noProof="0" dirty="0" smtClean="0">
                <a:effectLst/>
              </a:rPr>
              <a:t>labores de investigación, y no dejarlas pasar por alto. Muchas veces cuando este tipo de estudio se hace publico, y quizás se leen </a:t>
            </a:r>
            <a:r>
              <a:rPr lang="es-ES" baseline="0" noProof="0" dirty="0" err="1" smtClean="0">
                <a:effectLst/>
              </a:rPr>
              <a:t>resenas</a:t>
            </a:r>
            <a:r>
              <a:rPr lang="es-ES" baseline="0" noProof="0" dirty="0" smtClean="0">
                <a:effectLst/>
              </a:rPr>
              <a:t> en los medios de comunicación, nos asombramos con el tamaño de las cifras… </a:t>
            </a:r>
            <a:r>
              <a:rPr lang="es-ES" baseline="0" noProof="0" dirty="0" err="1" smtClean="0">
                <a:effectLst/>
              </a:rPr>
              <a:t>Oimos</a:t>
            </a:r>
            <a:r>
              <a:rPr lang="es-ES" baseline="0" noProof="0" dirty="0" smtClean="0">
                <a:effectLst/>
              </a:rPr>
              <a:t> números como 3 mil millones de </a:t>
            </a:r>
            <a:r>
              <a:rPr lang="es-ES" baseline="0" noProof="0" dirty="0" err="1" smtClean="0">
                <a:effectLst/>
              </a:rPr>
              <a:t>dolares</a:t>
            </a:r>
            <a:r>
              <a:rPr lang="es-ES" baseline="0" noProof="0" dirty="0" smtClean="0">
                <a:effectLst/>
              </a:rPr>
              <a:t>, 5 mil millones de </a:t>
            </a:r>
            <a:r>
              <a:rPr lang="es-ES" baseline="0" noProof="0" dirty="0" err="1" smtClean="0">
                <a:effectLst/>
              </a:rPr>
              <a:t>dolares</a:t>
            </a:r>
            <a:r>
              <a:rPr lang="es-ES" baseline="0" noProof="0" dirty="0" smtClean="0">
                <a:effectLst/>
              </a:rPr>
              <a:t>, pero hacemos caso omiso a lo que ello conlleva. Esto es una realidad a la que estamos expuestos </a:t>
            </a:r>
            <a:r>
              <a:rPr lang="es-ES" baseline="0" noProof="0" dirty="0" err="1" smtClean="0">
                <a:effectLst/>
              </a:rPr>
              <a:t>dia</a:t>
            </a:r>
            <a:r>
              <a:rPr lang="es-ES" baseline="0" noProof="0" dirty="0" smtClean="0">
                <a:effectLst/>
              </a:rPr>
              <a:t> a </a:t>
            </a:r>
            <a:r>
              <a:rPr lang="es-ES" baseline="0" noProof="0" dirty="0" err="1" smtClean="0">
                <a:effectLst/>
              </a:rPr>
              <a:t>dia</a:t>
            </a:r>
            <a:r>
              <a:rPr lang="es-ES" baseline="0" noProof="0" dirty="0" smtClean="0">
                <a:effectLst/>
              </a:rPr>
              <a:t>. A veces uno no quiere estar en lo cierto cuando ve el riesgo potencial pero sin duda que es riesgo probable. Esta investigación por ejemplo se hizo publica el ano pasado en marzo 2016 </a:t>
            </a:r>
            <a:r>
              <a:rPr lang="es-ES" baseline="0" noProof="0" dirty="0" smtClean="0"/>
              <a:t>y tan solo un mes después, en abril, hubo un terremoto en Ecuador con perdidas cercanas a 3 mil millones de dólares. Miren donde esta ahí ecuador.</a:t>
            </a:r>
          </a:p>
          <a:p>
            <a:endParaRPr lang="es-ES" baseline="0" noProof="0" dirty="0" smtClean="0">
              <a:effectLst/>
            </a:endParaRPr>
          </a:p>
          <a:p>
            <a:r>
              <a:rPr lang="es-ES" baseline="0" noProof="0" dirty="0" smtClean="0">
                <a:effectLst/>
              </a:rPr>
              <a:t>- Y por igual el mes pasado… estuve en Guadalajara, donde sus colegas de AMASFAC, en la persona de Carlos Olascoaga me invitaron a hacer una presentación parecida a esta, pero utilizando solo datos de la industria y economía mexicana, y el riesgo sísmico de </a:t>
            </a:r>
            <a:r>
              <a:rPr lang="es-ES" baseline="0" noProof="0" dirty="0" err="1" smtClean="0">
                <a:effectLst/>
              </a:rPr>
              <a:t>Mexico</a:t>
            </a:r>
            <a:r>
              <a:rPr lang="es-ES" baseline="0" noProof="0" dirty="0" smtClean="0">
                <a:effectLst/>
              </a:rPr>
              <a:t>… y esa misma noche </a:t>
            </a:r>
            <a:r>
              <a:rPr lang="es-ES" baseline="0" noProof="0" dirty="0" err="1" smtClean="0">
                <a:effectLst/>
              </a:rPr>
              <a:t>ocurrio</a:t>
            </a:r>
            <a:r>
              <a:rPr lang="es-ES" baseline="0" noProof="0" dirty="0" smtClean="0">
                <a:effectLst/>
              </a:rPr>
              <a:t> el terremoto de 8.1 en Chiapas… y a la semana </a:t>
            </a:r>
            <a:r>
              <a:rPr lang="es-ES" baseline="0" noProof="0" dirty="0" err="1" smtClean="0">
                <a:effectLst/>
              </a:rPr>
              <a:t>ocurrio</a:t>
            </a:r>
            <a:r>
              <a:rPr lang="es-ES" baseline="0" noProof="0" dirty="0" smtClean="0">
                <a:effectLst/>
              </a:rPr>
              <a:t> el terremoto 7.1 en Puebla bien cerca de Ciudad de </a:t>
            </a:r>
            <a:r>
              <a:rPr lang="es-ES" baseline="0" noProof="0" dirty="0" err="1" smtClean="0">
                <a:effectLst/>
              </a:rPr>
              <a:t>Mexico</a:t>
            </a:r>
            <a:r>
              <a:rPr lang="es-ES" baseline="0" noProof="0" dirty="0" smtClean="0">
                <a:effectLst/>
              </a:rPr>
              <a:t>… y miren donde esta </a:t>
            </a:r>
            <a:r>
              <a:rPr lang="es-ES" baseline="0" noProof="0" dirty="0" err="1" smtClean="0">
                <a:effectLst/>
              </a:rPr>
              <a:t>mexico</a:t>
            </a:r>
            <a:r>
              <a:rPr lang="es-ES" baseline="0" noProof="0" dirty="0" smtClean="0">
                <a:effectLst/>
              </a:rPr>
              <a:t> ahí en ese ranking… </a:t>
            </a:r>
            <a:r>
              <a:rPr lang="es-ES" baseline="0" noProof="0" dirty="0" err="1" smtClean="0">
                <a:effectLst/>
              </a:rPr>
              <a:t>Asi</a:t>
            </a:r>
            <a:r>
              <a:rPr lang="es-ES" baseline="0" noProof="0" dirty="0" smtClean="0">
                <a:effectLst/>
              </a:rPr>
              <a:t> que la poca </a:t>
            </a:r>
            <a:r>
              <a:rPr lang="es-ES" baseline="0" noProof="0" dirty="0" err="1" smtClean="0">
                <a:effectLst/>
              </a:rPr>
              <a:t>asegurabilidad</a:t>
            </a:r>
            <a:r>
              <a:rPr lang="es-ES" baseline="0" noProof="0" dirty="0" smtClean="0">
                <a:effectLst/>
              </a:rPr>
              <a:t> no es por falta de conocimiento en cuanto al riesgo que subyace, sino que es por muchos otros factores…</a:t>
            </a:r>
            <a:endParaRPr lang="es-ES" noProof="0" dirty="0" smtClean="0">
              <a:effectLst/>
            </a:endParaRPr>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10</a:t>
            </a:fld>
            <a:endParaRPr lang="en-GB" dirty="0"/>
          </a:p>
        </p:txBody>
      </p:sp>
    </p:spTree>
    <p:extLst>
      <p:ext uri="{BB962C8B-B14F-4D97-AF65-F5344CB8AC3E}">
        <p14:creationId xmlns:p14="http://schemas.microsoft.com/office/powerpoint/2010/main" val="3381077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a:t>
            </a:r>
            <a:r>
              <a:rPr lang="es-ES" baseline="0" noProof="0" dirty="0" smtClean="0"/>
              <a:t> Y en nuestra investigación identificamos las causas del infraseguro, lo que nos ayuda a clasificarlo en 4 categorias</a:t>
            </a:r>
          </a:p>
          <a:p>
            <a:endParaRPr lang="es-ES" baseline="0" noProof="0" dirty="0" smtClean="0"/>
          </a:p>
          <a:p>
            <a:r>
              <a:rPr lang="es-ES" baseline="0" noProof="0" dirty="0" smtClean="0"/>
              <a:t>	- Por ejemplo:</a:t>
            </a:r>
          </a:p>
          <a:p>
            <a:r>
              <a:rPr lang="en-US" baseline="0" dirty="0" smtClean="0"/>
              <a:t>		Los </a:t>
            </a:r>
            <a:r>
              <a:rPr lang="es-ES" sz="1200" b="1" kern="1200" dirty="0" smtClean="0">
                <a:solidFill>
                  <a:schemeClr val="tx2"/>
                </a:solidFill>
                <a:latin typeface="SwissReSans" pitchFamily="34" charset="0"/>
                <a:ea typeface="+mn-ea"/>
                <a:cs typeface="+mn-cs"/>
              </a:rPr>
              <a:t>No asegurados:</a:t>
            </a:r>
            <a:r>
              <a:rPr lang="es-ES" sz="1200" i="1" dirty="0" smtClean="0"/>
              <a:t> que es generalmente</a:t>
            </a:r>
            <a:r>
              <a:rPr lang="es-ES" sz="1200" i="1" baseline="0" dirty="0" smtClean="0"/>
              <a:t> </a:t>
            </a:r>
            <a:r>
              <a:rPr lang="es-ES" sz="1200" dirty="0" smtClean="0"/>
              <a:t>falta de conocimiento del seguro, o que se</a:t>
            </a:r>
            <a:r>
              <a:rPr lang="es-ES" sz="1200" baseline="0" dirty="0" smtClean="0"/>
              <a:t> considera que el </a:t>
            </a:r>
            <a:r>
              <a:rPr lang="es-ES" sz="1200" dirty="0" smtClean="0"/>
              <a:t>costo del mismo sobrepasa el beneficio. </a:t>
            </a:r>
          </a:p>
          <a:p>
            <a:r>
              <a:rPr lang="es-ES" sz="1200" b="1" kern="1200" dirty="0" smtClean="0">
                <a:solidFill>
                  <a:schemeClr val="tx2"/>
                </a:solidFill>
                <a:latin typeface="SwissReSans" pitchFamily="34" charset="0"/>
                <a:ea typeface="+mn-ea"/>
                <a:cs typeface="+mn-cs"/>
              </a:rPr>
              <a:t>		Los Asegurados pero con ciertos riesgos no cubiertos:</a:t>
            </a:r>
            <a:r>
              <a:rPr lang="es-ES" sz="1200" kern="1200" dirty="0" smtClean="0">
                <a:solidFill>
                  <a:schemeClr val="tx2"/>
                </a:solidFill>
                <a:latin typeface="SwissReSans" pitchFamily="34" charset="0"/>
                <a:ea typeface="+mn-ea"/>
                <a:cs typeface="+mn-cs"/>
              </a:rPr>
              <a:t> </a:t>
            </a:r>
            <a:r>
              <a:rPr lang="es-ES" sz="1200" dirty="0" smtClean="0"/>
              <a:t>los asegurados en esta categoría tienen por lo general una póliza de danos pero que excluye ciertos riesgos catastróficos. </a:t>
            </a:r>
          </a:p>
          <a:p>
            <a:r>
              <a:rPr lang="es-ES" sz="1200" b="1" kern="1200" dirty="0" smtClean="0">
                <a:solidFill>
                  <a:schemeClr val="tx2"/>
                </a:solidFill>
                <a:latin typeface="SwissReSans" pitchFamily="34" charset="0"/>
                <a:ea typeface="+mn-ea"/>
                <a:cs typeface="+mn-cs"/>
              </a:rPr>
              <a:t>		Los Asegurados pero con restricciones</a:t>
            </a:r>
            <a:r>
              <a:rPr lang="es-ES" sz="1200" kern="1200" dirty="0" smtClean="0">
                <a:solidFill>
                  <a:schemeClr val="tx2"/>
                </a:solidFill>
                <a:latin typeface="SwissReSans" pitchFamily="34" charset="0"/>
                <a:ea typeface="+mn-ea"/>
                <a:cs typeface="+mn-cs"/>
              </a:rPr>
              <a:t>: </a:t>
            </a:r>
            <a:r>
              <a:rPr lang="es-ES" sz="1200" dirty="0" smtClean="0"/>
              <a:t>la cobertura es restrictiva quizás por limites en la asegurabilidad.</a:t>
            </a:r>
          </a:p>
          <a:p>
            <a:r>
              <a:rPr lang="es-ES" sz="1200" b="1" kern="1200" dirty="0" smtClean="0">
                <a:solidFill>
                  <a:schemeClr val="tx2"/>
                </a:solidFill>
                <a:latin typeface="SwissReSans" pitchFamily="34" charset="0"/>
                <a:ea typeface="+mn-ea"/>
                <a:cs typeface="+mn-cs"/>
              </a:rPr>
              <a:t>		Los Asegurados con una valoración muy baja</a:t>
            </a:r>
            <a:r>
              <a:rPr lang="es-ES" sz="1200" kern="1200" dirty="0" smtClean="0">
                <a:solidFill>
                  <a:schemeClr val="tx2"/>
                </a:solidFill>
                <a:latin typeface="SwissReSans" pitchFamily="34" charset="0"/>
                <a:ea typeface="+mn-ea"/>
                <a:cs typeface="+mn-cs"/>
              </a:rPr>
              <a:t>: donde</a:t>
            </a:r>
            <a:r>
              <a:rPr lang="es-ES" sz="1200" kern="1200" baseline="0" dirty="0" smtClean="0">
                <a:solidFill>
                  <a:schemeClr val="tx2"/>
                </a:solidFill>
                <a:latin typeface="SwissReSans" pitchFamily="34" charset="0"/>
                <a:ea typeface="+mn-ea"/>
                <a:cs typeface="+mn-cs"/>
              </a:rPr>
              <a:t> </a:t>
            </a:r>
            <a:r>
              <a:rPr lang="es-ES" sz="1200" dirty="0" smtClean="0"/>
              <a:t>los riesgos y los términos pueden ser los adecuados, pero si la valoración es muy baja la cobertura llegaría a ser inadecuada.</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11</a:t>
            </a:fld>
            <a:endParaRPr lang="en-GB" dirty="0"/>
          </a:p>
        </p:txBody>
      </p:sp>
    </p:spTree>
    <p:extLst>
      <p:ext uri="{BB962C8B-B14F-4D97-AF65-F5344CB8AC3E}">
        <p14:creationId xmlns:p14="http://schemas.microsoft.com/office/powerpoint/2010/main" val="3273217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s-ES" noProof="0" dirty="0" smtClean="0"/>
              <a:t>Dado</a:t>
            </a:r>
            <a:r>
              <a:rPr lang="es-ES" baseline="0" noProof="0" dirty="0" smtClean="0"/>
              <a:t> ese infraseguro, pusimos un numero de recomendaciones que pueden ser tomadas tanto por el sector publico como por el privado. </a:t>
            </a:r>
          </a:p>
          <a:p>
            <a:endParaRPr lang="es-ES" baseline="0" noProof="0" dirty="0" smtClean="0"/>
          </a:p>
          <a:p>
            <a:r>
              <a:rPr lang="es-ES" baseline="0" noProof="0" dirty="0" smtClean="0"/>
              <a:t>	* El sector privado puede invertir en lo que es la innovación de productos y canales de distribución: los microseguros por ejemplo son productos destinados al segmento de la población de bajos ingresos… que a cambio de una prima baja… se le ofrece una cobertura reducida. Es una Buena forma de atraer a aquellos consumidores que nunca han tenido una póliza de seguros… </a:t>
            </a:r>
            <a:endParaRPr lang="es-ES" noProof="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12</a:t>
            </a:fld>
            <a:endParaRPr lang="en-GB" dirty="0"/>
          </a:p>
        </p:txBody>
      </p:sp>
    </p:spTree>
    <p:extLst>
      <p:ext uri="{BB962C8B-B14F-4D97-AF65-F5344CB8AC3E}">
        <p14:creationId xmlns:p14="http://schemas.microsoft.com/office/powerpoint/2010/main" val="1992656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 También se puede aumentar la inversión en mitigación de riesgo, con medidas como el reforzamiento de materiales de construcción, la creación de planes de emergencia, y la mejora de la cartografía de las inundaciones.</a:t>
            </a:r>
          </a:p>
          <a:p>
            <a:endParaRPr lang="es-ES" noProof="0" dirty="0" smtClean="0"/>
          </a:p>
          <a:p>
            <a:r>
              <a:rPr lang="es-ES" noProof="0" dirty="0" smtClean="0"/>
              <a:t>… Porque no se trata solamente de cerrar la brecha incrementando la penetración y cobertura del seguro, pero</a:t>
            </a:r>
            <a:r>
              <a:rPr lang="es-ES" baseline="0" noProof="0" dirty="0" smtClean="0"/>
              <a:t> también disminuyendo las perdidas totales. La brecha se puede cerrar desde ambos extremos por así decirlo.</a:t>
            </a:r>
            <a:endParaRPr lang="es-ES" noProof="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13</a:t>
            </a:fld>
            <a:endParaRPr lang="en-GB" dirty="0"/>
          </a:p>
        </p:txBody>
      </p:sp>
    </p:spTree>
    <p:extLst>
      <p:ext uri="{BB962C8B-B14F-4D97-AF65-F5344CB8AC3E}">
        <p14:creationId xmlns:p14="http://schemas.microsoft.com/office/powerpoint/2010/main" val="376783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Y por ultimo,</a:t>
            </a:r>
          </a:p>
          <a:p>
            <a:endParaRPr lang="es-ES" noProof="0" dirty="0" smtClean="0"/>
          </a:p>
          <a:p>
            <a:r>
              <a:rPr lang="es-ES" noProof="0" dirty="0" smtClean="0"/>
              <a:t>- Crear subsidios e implementar esquemas de seguro obligatorio. Cuando un país identifica</a:t>
            </a:r>
            <a:r>
              <a:rPr lang="es-ES" baseline="0" noProof="0" dirty="0" smtClean="0"/>
              <a:t> un interés estratégico en proteger ciertas industrias o ciertas regiones, es importante acompañar ese interés con políticas que incidan sobre el propósito. Se ve muchas veces por ejemplo en lo que es el seguro agrícola, donde el riesgo sistémico imposibilita muchas veces que las aseguradoras ofrezcan productos asequibles para los productores. </a:t>
            </a:r>
            <a:r>
              <a:rPr lang="es-ES" baseline="0" noProof="0" dirty="0" err="1" smtClean="0"/>
              <a:t>Tambien</a:t>
            </a:r>
            <a:r>
              <a:rPr lang="es-ES" baseline="0" noProof="0" dirty="0" smtClean="0"/>
              <a:t> hay que asegurarse que las leyes de seguros obligatorios sean aplicadas,  para </a:t>
            </a:r>
            <a:r>
              <a:rPr lang="es-ES" baseline="0" noProof="0" dirty="0" err="1" smtClean="0"/>
              <a:t>asi</a:t>
            </a:r>
            <a:r>
              <a:rPr lang="es-ES" baseline="0" noProof="0" dirty="0" smtClean="0"/>
              <a:t> asegurar un mínimo de cobertura a nivel nacional… O sea, hay países donde hay por ejemplo seguro obligatorio para </a:t>
            </a:r>
            <a:r>
              <a:rPr lang="es-ES" baseline="0" noProof="0" dirty="0" err="1" smtClean="0"/>
              <a:t>vehiculos</a:t>
            </a:r>
            <a:r>
              <a:rPr lang="es-ES" baseline="0" noProof="0" dirty="0" smtClean="0"/>
              <a:t>, pero simplemente se queda en ley y no se aplica a cabalidad.</a:t>
            </a:r>
            <a:endParaRPr lang="es-ES" noProof="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14</a:t>
            </a:fld>
            <a:endParaRPr lang="en-GB" dirty="0"/>
          </a:p>
        </p:txBody>
      </p:sp>
    </p:spTree>
    <p:extLst>
      <p:ext uri="{BB962C8B-B14F-4D97-AF65-F5344CB8AC3E}">
        <p14:creationId xmlns:p14="http://schemas.microsoft.com/office/powerpoint/2010/main" val="3044568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y </a:t>
            </a:r>
            <a:r>
              <a:rPr lang="en-US" dirty="0" err="1" smtClean="0"/>
              <a:t>en</a:t>
            </a:r>
            <a:r>
              <a:rPr lang="en-US" dirty="0" smtClean="0"/>
              <a:t> </a:t>
            </a:r>
            <a:r>
              <a:rPr lang="en-US" dirty="0" err="1" smtClean="0"/>
              <a:t>cuanto</a:t>
            </a:r>
            <a:r>
              <a:rPr lang="en-US" dirty="0" smtClean="0"/>
              <a:t> a la </a:t>
            </a:r>
            <a:r>
              <a:rPr lang="en-US" dirty="0" err="1" smtClean="0"/>
              <a:t>brecha</a:t>
            </a:r>
            <a:r>
              <a:rPr lang="en-US" dirty="0" smtClean="0"/>
              <a:t> de </a:t>
            </a:r>
            <a:r>
              <a:rPr lang="en-US" dirty="0" err="1" smtClean="0"/>
              <a:t>proteccion</a:t>
            </a:r>
            <a:r>
              <a:rPr lang="en-US" dirty="0" smtClean="0"/>
              <a:t> de </a:t>
            </a:r>
            <a:r>
              <a:rPr lang="en-US" dirty="0" err="1" smtClean="0"/>
              <a:t>mortalidad</a:t>
            </a:r>
            <a:r>
              <a:rPr lang="en-US" dirty="0" smtClean="0"/>
              <a:t>…</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15</a:t>
            </a:fld>
            <a:endParaRPr lang="en-GB" dirty="0"/>
          </a:p>
        </p:txBody>
      </p:sp>
    </p:spTree>
    <p:extLst>
      <p:ext uri="{BB962C8B-B14F-4D97-AF65-F5344CB8AC3E}">
        <p14:creationId xmlns:p14="http://schemas.microsoft.com/office/powerpoint/2010/main" val="168801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SwissReSans" pitchFamily="34" charset="0"/>
                <a:ea typeface="+mn-ea"/>
                <a:cs typeface="+mn-cs"/>
              </a:rPr>
              <a:t>La brecha de protección se define como la diferencia entre la cobertura requerida y la cobertura disponible para mantener el nivel de vida de los dependientes tras el fallecimiento del sostén principal de la familia. </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A menudo se considera que la brecha de protección representa la demanda potencial real de lo que son los productos de seguros de vida. </a:t>
            </a:r>
          </a:p>
          <a:p>
            <a:endParaRPr lang="es-ES" sz="1200" b="0" i="0" u="none" strike="noStrike" kern="1200" baseline="0" dirty="0" smtClean="0">
              <a:solidFill>
                <a:schemeClr val="tx1"/>
              </a:solidFill>
              <a:latin typeface="SwissReSans" pitchFamily="34" charset="0"/>
              <a:ea typeface="+mn-ea"/>
              <a:cs typeface="+mn-cs"/>
            </a:endParaRPr>
          </a:p>
          <a:p>
            <a:endParaRPr lang="es-ES" sz="1200" b="0" i="0" u="none" strike="noStrike" kern="1200" baseline="0" dirty="0" smtClean="0">
              <a:solidFill>
                <a:schemeClr val="tx1"/>
              </a:solidFill>
              <a:latin typeface="SwissReSans"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16</a:t>
            </a:fld>
            <a:endParaRPr lang="en-GB" dirty="0"/>
          </a:p>
        </p:txBody>
      </p:sp>
    </p:spTree>
    <p:extLst>
      <p:ext uri="{BB962C8B-B14F-4D97-AF65-F5344CB8AC3E}">
        <p14:creationId xmlns:p14="http://schemas.microsoft.com/office/powerpoint/2010/main" val="3702207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SwissReSans" pitchFamily="34" charset="0"/>
                <a:ea typeface="+mn-ea"/>
                <a:cs typeface="+mn-cs"/>
              </a:rPr>
              <a:t>La cobertura requerida depende del salario promedio de los trabajadores, de la población económicamente activa y de las tasas de empleo formal.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tx1"/>
              </a:solidFill>
              <a:latin typeface="SwissReSans"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SwissReSans" pitchFamily="34" charset="0"/>
                <a:ea typeface="+mn-ea"/>
                <a:cs typeface="+mn-cs"/>
              </a:rPr>
              <a:t>La cobertura disponible por su parte, se compone de los activos financieros y el ahorro de los hogares, al igual que del seguro de vida pertinente, lo cual se cuantifica como la suma de los capitales asegurados de los productos del seguro de vida. </a:t>
            </a:r>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17</a:t>
            </a:fld>
            <a:endParaRPr lang="en-GB" dirty="0"/>
          </a:p>
        </p:txBody>
      </p:sp>
    </p:spTree>
    <p:extLst>
      <p:ext uri="{BB962C8B-B14F-4D97-AF65-F5344CB8AC3E}">
        <p14:creationId xmlns:p14="http://schemas.microsoft.com/office/powerpoint/2010/main" val="1577755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SwissReSans" pitchFamily="34" charset="0"/>
                <a:ea typeface="+mn-ea"/>
                <a:cs typeface="+mn-cs"/>
              </a:rPr>
              <a:t>Nuestro estudio encuentra que la brecha de cobertura por fallecimiento en los ocho mercados analizados se incrementó de poco mas de USD 3 billones en 2003 a poco mas de USD 7 billones en 2012, lo que representa un aumento promedio anual de 10% en dólares estadounidenses.</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7.2 billones de </a:t>
            </a:r>
            <a:r>
              <a:rPr lang="es-ES" sz="1200" b="0" i="0" u="none" strike="noStrike" kern="1200" baseline="0" dirty="0" err="1" smtClean="0">
                <a:solidFill>
                  <a:schemeClr val="tx1"/>
                </a:solidFill>
                <a:latin typeface="SwissReSans" pitchFamily="34" charset="0"/>
                <a:ea typeface="+mn-ea"/>
                <a:cs typeface="+mn-cs"/>
              </a:rPr>
              <a:t>dolares</a:t>
            </a:r>
            <a:r>
              <a:rPr lang="es-ES" sz="1200" b="0" i="0" u="none" strike="noStrike" kern="1200" baseline="0" dirty="0" smtClean="0">
                <a:solidFill>
                  <a:schemeClr val="tx1"/>
                </a:solidFill>
                <a:latin typeface="SwissReSans" pitchFamily="34" charset="0"/>
                <a:ea typeface="+mn-ea"/>
                <a:cs typeface="+mn-cs"/>
              </a:rPr>
              <a:t>… eso es lo que los gringos le llaman trillones… </a:t>
            </a:r>
          </a:p>
          <a:p>
            <a:endParaRPr lang="es-ES" sz="1200" b="0" i="0" u="none" strike="noStrike" kern="1200" baseline="0" dirty="0" smtClean="0">
              <a:solidFill>
                <a:schemeClr val="tx1"/>
              </a:solidFill>
              <a:latin typeface="SwissReSans" pitchFamily="34" charset="0"/>
              <a:ea typeface="+mn-ea"/>
              <a:cs typeface="+mn-cs"/>
            </a:endParaRP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Y si quieren ver lo que representan 7.2 billones de </a:t>
            </a:r>
            <a:r>
              <a:rPr lang="es-ES" sz="1200" b="0" i="0" u="none" strike="noStrike" kern="1200" baseline="0" dirty="0" err="1" smtClean="0">
                <a:solidFill>
                  <a:schemeClr val="tx1"/>
                </a:solidFill>
                <a:latin typeface="SwissReSans" pitchFamily="34" charset="0"/>
                <a:ea typeface="+mn-ea"/>
                <a:cs typeface="+mn-cs"/>
              </a:rPr>
              <a:t>dolares</a:t>
            </a:r>
            <a:r>
              <a:rPr lang="es-ES" sz="1200" b="0" i="0" u="none" strike="noStrike" kern="1200" baseline="0" dirty="0" smtClean="0">
                <a:solidFill>
                  <a:schemeClr val="tx1"/>
                </a:solidFill>
                <a:latin typeface="SwissReSans" pitchFamily="34" charset="0"/>
                <a:ea typeface="+mn-ea"/>
                <a:cs typeface="+mn-cs"/>
              </a:rPr>
              <a:t>, aquí se los muestro…</a:t>
            </a:r>
          </a:p>
        </p:txBody>
      </p:sp>
      <p:sp>
        <p:nvSpPr>
          <p:cNvPr id="4" name="Slide Number Placeholder 3"/>
          <p:cNvSpPr>
            <a:spLocks noGrp="1"/>
          </p:cNvSpPr>
          <p:nvPr>
            <p:ph type="sldNum" sz="quarter" idx="10"/>
          </p:nvPr>
        </p:nvSpPr>
        <p:spPr/>
        <p:txBody>
          <a:bodyPr/>
          <a:lstStyle/>
          <a:p>
            <a:fld id="{CF8ED666-4372-485F-9851-ED435EF4ACCF}" type="slidenum">
              <a:rPr lang="en-GB" smtClean="0"/>
              <a:pPr/>
              <a:t>18</a:t>
            </a:fld>
            <a:endParaRPr lang="en-GB" dirty="0"/>
          </a:p>
        </p:txBody>
      </p:sp>
    </p:spTree>
    <p:extLst>
      <p:ext uri="{BB962C8B-B14F-4D97-AF65-F5344CB8AC3E}">
        <p14:creationId xmlns:p14="http://schemas.microsoft.com/office/powerpoint/2010/main" val="1375440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Este </a:t>
            </a:r>
            <a:r>
              <a:rPr lang="en-US" dirty="0" err="1" smtClean="0"/>
              <a:t>es</a:t>
            </a:r>
            <a:r>
              <a:rPr lang="en-US" dirty="0" smtClean="0"/>
              <a:t> el </a:t>
            </a:r>
            <a:r>
              <a:rPr lang="en-US" dirty="0" err="1" smtClean="0"/>
              <a:t>billete</a:t>
            </a:r>
            <a:r>
              <a:rPr lang="en-US" dirty="0" smtClean="0"/>
              <a:t> </a:t>
            </a:r>
            <a:r>
              <a:rPr lang="en-US" dirty="0" err="1" smtClean="0"/>
              <a:t>clasico</a:t>
            </a:r>
            <a:r>
              <a:rPr lang="en-US" baseline="0" dirty="0" smtClean="0"/>
              <a:t> de 100 </a:t>
            </a:r>
            <a:r>
              <a:rPr lang="en-US" baseline="0" dirty="0" err="1" smtClean="0"/>
              <a:t>dolares</a:t>
            </a:r>
            <a:r>
              <a:rPr lang="en-US" baseline="0" dirty="0" smtClean="0"/>
              <a:t>… </a:t>
            </a:r>
            <a:r>
              <a:rPr lang="en-US" baseline="0" dirty="0" err="1" smtClean="0"/>
              <a:t>hermosisimo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19</a:t>
            </a:fld>
            <a:endParaRPr lang="en-GB" dirty="0"/>
          </a:p>
        </p:txBody>
      </p:sp>
    </p:spTree>
    <p:extLst>
      <p:ext uri="{BB962C8B-B14F-4D97-AF65-F5344CB8AC3E}">
        <p14:creationId xmlns:p14="http://schemas.microsoft.com/office/powerpoint/2010/main" val="131446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 Para aquellos que no han oído de nuestras publicaciones, los</a:t>
            </a:r>
            <a:r>
              <a:rPr lang="es-ES" baseline="0" noProof="0" dirty="0" smtClean="0"/>
              <a:t> documentos </a:t>
            </a:r>
            <a:r>
              <a:rPr lang="es-ES" i="1" baseline="0" noProof="0" dirty="0" smtClean="0"/>
              <a:t>sigma</a:t>
            </a:r>
            <a:r>
              <a:rPr lang="es-ES" i="0" baseline="0" noProof="0" dirty="0" smtClean="0"/>
              <a:t> de Swiss Re son las publicaciones líder en materia de investigación dentro de la industria aseguradora, la cual empezó en 1968 y tiene mas de 400 ediciones a la fecha. </a:t>
            </a:r>
          </a:p>
          <a:p>
            <a:endParaRPr lang="es-ES" i="0" baseline="0" noProof="0" dirty="0" smtClean="0"/>
          </a:p>
          <a:p>
            <a:r>
              <a:rPr lang="es-ES" i="0" baseline="0" noProof="0" dirty="0" smtClean="0"/>
              <a:t>* Hoy en día salen 5 o 6 al año y cubren las tendencias mas recientes basándose en análisis empíricos y entrevistas a expertos.</a:t>
            </a:r>
          </a:p>
          <a:p>
            <a:endParaRPr lang="es-ES" i="0" baseline="0" noProof="0" dirty="0" smtClean="0"/>
          </a:p>
          <a:p>
            <a:r>
              <a:rPr lang="es-ES" i="0" baseline="0" noProof="0" dirty="0" smtClean="0"/>
              <a:t>* Esta disponible en español, pero si lo quieren en chino o en japonés, también están disponibles. Los pueden obtener de manera gratuita en nuestro portal: institute.swissre.com</a:t>
            </a:r>
            <a:endParaRPr lang="es-ES" noProof="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a:t>
            </a:fld>
            <a:endParaRPr lang="en-GB" dirty="0"/>
          </a:p>
        </p:txBody>
      </p:sp>
    </p:spTree>
    <p:extLst>
      <p:ext uri="{BB962C8B-B14F-4D97-AF65-F5344CB8AC3E}">
        <p14:creationId xmlns:p14="http://schemas.microsoft.com/office/powerpoint/2010/main" val="1726628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 mas </a:t>
            </a:r>
            <a:r>
              <a:rPr lang="en-US" dirty="0" err="1" smtClean="0"/>
              <a:t>hermoso</a:t>
            </a:r>
            <a:r>
              <a:rPr lang="en-US" dirty="0" smtClean="0"/>
              <a:t> </a:t>
            </a:r>
            <a:r>
              <a:rPr lang="en-US" dirty="0" err="1" smtClean="0"/>
              <a:t>aun</a:t>
            </a:r>
            <a:r>
              <a:rPr lang="en-US" dirty="0" smtClean="0"/>
              <a:t> </a:t>
            </a:r>
            <a:r>
              <a:rPr lang="en-US" dirty="0" err="1" smtClean="0"/>
              <a:t>es</a:t>
            </a:r>
            <a:r>
              <a:rPr lang="en-US" baseline="0" dirty="0" smtClean="0"/>
              <a:t> un </a:t>
            </a:r>
            <a:r>
              <a:rPr lang="en-US" baseline="0" dirty="0" err="1" smtClean="0"/>
              <a:t>fajo</a:t>
            </a:r>
            <a:r>
              <a:rPr lang="en-US" baseline="0" dirty="0" smtClean="0"/>
              <a:t> de 10,000 </a:t>
            </a:r>
            <a:r>
              <a:rPr lang="en-US" baseline="0" dirty="0" err="1" smtClean="0"/>
              <a:t>dolares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20</a:t>
            </a:fld>
            <a:endParaRPr lang="en-GB" dirty="0"/>
          </a:p>
        </p:txBody>
      </p:sp>
    </p:spTree>
    <p:extLst>
      <p:ext uri="{BB962C8B-B14F-4D97-AF65-F5344CB8AC3E}">
        <p14:creationId xmlns:p14="http://schemas.microsoft.com/office/powerpoint/2010/main" val="2888746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 </a:t>
            </a:r>
            <a:r>
              <a:rPr lang="en-US" dirty="0" err="1" smtClean="0"/>
              <a:t>esto</a:t>
            </a:r>
            <a:r>
              <a:rPr lang="en-US" dirty="0" smtClean="0"/>
              <a:t> </a:t>
            </a:r>
            <a:r>
              <a:rPr lang="en-US" dirty="0" err="1" smtClean="0"/>
              <a:t>es</a:t>
            </a:r>
            <a:r>
              <a:rPr lang="en-US" dirty="0" smtClean="0"/>
              <a:t> un </a:t>
            </a:r>
            <a:r>
              <a:rPr lang="en-US" dirty="0" err="1" smtClean="0"/>
              <a:t>millon</a:t>
            </a:r>
            <a:r>
              <a:rPr lang="en-US" dirty="0" smtClean="0"/>
              <a:t> de </a:t>
            </a:r>
            <a:r>
              <a:rPr lang="en-US" dirty="0" err="1" smtClean="0"/>
              <a:t>dolares</a:t>
            </a:r>
            <a:r>
              <a:rPr lang="en-US" dirty="0" smtClean="0"/>
              <a:t>… </a:t>
            </a:r>
          </a:p>
          <a:p>
            <a:endParaRPr lang="en-US" dirty="0" smtClean="0"/>
          </a:p>
          <a:p>
            <a:r>
              <a:rPr lang="en-US" dirty="0" err="1" smtClean="0"/>
              <a:t>Ya</a:t>
            </a:r>
            <a:r>
              <a:rPr lang="en-US" baseline="0" dirty="0" smtClean="0"/>
              <a:t> se pone </a:t>
            </a:r>
            <a:r>
              <a:rPr lang="en-US" baseline="0" dirty="0" err="1" smtClean="0"/>
              <a:t>seria</a:t>
            </a:r>
            <a:r>
              <a:rPr lang="en-US" baseline="0" dirty="0" smtClean="0"/>
              <a:t> la </a:t>
            </a:r>
            <a:r>
              <a:rPr lang="en-US" baseline="0" dirty="0" err="1" smtClean="0"/>
              <a:t>vaina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21</a:t>
            </a:fld>
            <a:endParaRPr lang="en-GB" dirty="0"/>
          </a:p>
        </p:txBody>
      </p:sp>
    </p:spTree>
    <p:extLst>
      <p:ext uri="{BB962C8B-B14F-4D97-AF65-F5344CB8AC3E}">
        <p14:creationId xmlns:p14="http://schemas.microsoft.com/office/powerpoint/2010/main" val="4044378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 </a:t>
            </a:r>
            <a:r>
              <a:rPr lang="en-US" dirty="0" err="1" smtClean="0"/>
              <a:t>esto</a:t>
            </a:r>
            <a:r>
              <a:rPr lang="en-US" dirty="0" smtClean="0"/>
              <a:t> </a:t>
            </a:r>
            <a:r>
              <a:rPr lang="en-US" dirty="0" err="1" smtClean="0"/>
              <a:t>es</a:t>
            </a:r>
            <a:r>
              <a:rPr lang="en-US" dirty="0" smtClean="0"/>
              <a:t> </a:t>
            </a:r>
            <a:r>
              <a:rPr lang="en-US" dirty="0" err="1" smtClean="0"/>
              <a:t>como</a:t>
            </a:r>
            <a:r>
              <a:rPr lang="en-US" baseline="0" dirty="0" smtClean="0"/>
              <a:t> se </a:t>
            </a:r>
            <a:r>
              <a:rPr lang="en-US" baseline="0" dirty="0" err="1" smtClean="0"/>
              <a:t>compara</a:t>
            </a:r>
            <a:r>
              <a:rPr lang="en-US" baseline="0" dirty="0" smtClean="0"/>
              <a:t> </a:t>
            </a:r>
            <a:r>
              <a:rPr lang="en-US" baseline="0" dirty="0" err="1" smtClean="0"/>
              <a:t>cien</a:t>
            </a:r>
            <a:r>
              <a:rPr lang="en-US" baseline="0" dirty="0" smtClean="0"/>
              <a:t> </a:t>
            </a:r>
            <a:r>
              <a:rPr lang="en-US" baseline="0" dirty="0" err="1" smtClean="0"/>
              <a:t>millones</a:t>
            </a:r>
            <a:r>
              <a:rPr lang="en-US" baseline="0" dirty="0" smtClean="0"/>
              <a:t> de </a:t>
            </a:r>
            <a:r>
              <a:rPr lang="en-US" baseline="0" dirty="0" err="1" smtClean="0"/>
              <a:t>dolares</a:t>
            </a:r>
            <a:r>
              <a:rPr lang="en-US" baseline="0" dirty="0" smtClean="0"/>
              <a:t> con el </a:t>
            </a:r>
            <a:r>
              <a:rPr lang="en-US" baseline="0" dirty="0" err="1" smtClean="0"/>
              <a:t>humano</a:t>
            </a:r>
            <a:r>
              <a:rPr lang="en-US" baseline="0" dirty="0" smtClean="0"/>
              <a:t> </a:t>
            </a:r>
            <a:r>
              <a:rPr lang="en-US" baseline="0" dirty="0" err="1" smtClean="0"/>
              <a:t>promedio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22</a:t>
            </a:fld>
            <a:endParaRPr lang="en-GB" dirty="0"/>
          </a:p>
        </p:txBody>
      </p:sp>
    </p:spTree>
    <p:extLst>
      <p:ext uri="{BB962C8B-B14F-4D97-AF65-F5344CB8AC3E}">
        <p14:creationId xmlns:p14="http://schemas.microsoft.com/office/powerpoint/2010/main" val="4179123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 </a:t>
            </a:r>
            <a:r>
              <a:rPr lang="en-US" dirty="0" err="1" smtClean="0"/>
              <a:t>esto</a:t>
            </a:r>
            <a:r>
              <a:rPr lang="en-US" baseline="0" dirty="0" smtClean="0"/>
              <a:t> son mil </a:t>
            </a:r>
            <a:r>
              <a:rPr lang="en-US" baseline="0" dirty="0" err="1" smtClean="0"/>
              <a:t>millones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23</a:t>
            </a:fld>
            <a:endParaRPr lang="en-GB" dirty="0"/>
          </a:p>
        </p:txBody>
      </p:sp>
    </p:spTree>
    <p:extLst>
      <p:ext uri="{BB962C8B-B14F-4D97-AF65-F5344CB8AC3E}">
        <p14:creationId xmlns:p14="http://schemas.microsoft.com/office/powerpoint/2010/main" val="90529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 billon.. o sea, un </a:t>
            </a:r>
            <a:r>
              <a:rPr lang="en-US" dirty="0" err="1" smtClean="0"/>
              <a:t>uno</a:t>
            </a:r>
            <a:r>
              <a:rPr lang="en-US" dirty="0" smtClean="0"/>
              <a:t>, con 12 ceros… </a:t>
            </a:r>
            <a:r>
              <a:rPr lang="en-US" dirty="0" err="1" smtClean="0"/>
              <a:t>es</a:t>
            </a:r>
            <a:r>
              <a:rPr lang="en-US" dirty="0" smtClean="0"/>
              <a:t> del </a:t>
            </a:r>
            <a:r>
              <a:rPr lang="en-US" dirty="0" err="1" smtClean="0"/>
              <a:t>tamano</a:t>
            </a:r>
            <a:r>
              <a:rPr lang="en-US" dirty="0" smtClean="0"/>
              <a:t> de </a:t>
            </a:r>
            <a:r>
              <a:rPr lang="en-US" dirty="0" err="1" smtClean="0"/>
              <a:t>una</a:t>
            </a:r>
            <a:r>
              <a:rPr lang="en-US" dirty="0" smtClean="0"/>
              <a:t> </a:t>
            </a:r>
            <a:r>
              <a:rPr lang="en-US" dirty="0" err="1" smtClean="0"/>
              <a:t>cancha</a:t>
            </a:r>
            <a:r>
              <a:rPr lang="en-US" dirty="0" smtClean="0"/>
              <a:t> de </a:t>
            </a:r>
            <a:r>
              <a:rPr lang="en-US" dirty="0" err="1" smtClean="0"/>
              <a:t>futbol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24</a:t>
            </a:fld>
            <a:endParaRPr lang="en-GB" dirty="0"/>
          </a:p>
        </p:txBody>
      </p:sp>
    </p:spTree>
    <p:extLst>
      <p:ext uri="{BB962C8B-B14F-4D97-AF65-F5344CB8AC3E}">
        <p14:creationId xmlns:p14="http://schemas.microsoft.com/office/powerpoint/2010/main" val="3485193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por</a:t>
            </a:r>
            <a:r>
              <a:rPr lang="en-US" dirty="0" smtClean="0"/>
              <a:t> lo que 7.2 </a:t>
            </a:r>
            <a:r>
              <a:rPr lang="en-US" dirty="0" err="1" smtClean="0"/>
              <a:t>billones</a:t>
            </a:r>
            <a:r>
              <a:rPr lang="en-US" dirty="0" smtClean="0"/>
              <a:t> de </a:t>
            </a:r>
            <a:r>
              <a:rPr lang="en-US" dirty="0" err="1" smtClean="0"/>
              <a:t>dolares</a:t>
            </a:r>
            <a:r>
              <a:rPr lang="en-US" dirty="0" smtClean="0"/>
              <a:t> se </a:t>
            </a:r>
            <a:r>
              <a:rPr lang="en-US" dirty="0" err="1" smtClean="0"/>
              <a:t>ven</a:t>
            </a:r>
            <a:r>
              <a:rPr lang="en-US" dirty="0" smtClean="0"/>
              <a:t> </a:t>
            </a:r>
            <a:r>
              <a:rPr lang="en-US" dirty="0" err="1" smtClean="0"/>
              <a:t>asi</a:t>
            </a:r>
            <a:r>
              <a:rPr lang="en-US" dirty="0" smtClean="0"/>
              <a:t>… </a:t>
            </a:r>
            <a:r>
              <a:rPr lang="en-US" dirty="0" err="1" smtClean="0"/>
              <a:t>una</a:t>
            </a:r>
            <a:r>
              <a:rPr lang="en-US" dirty="0" smtClean="0"/>
              <a:t> </a:t>
            </a:r>
            <a:r>
              <a:rPr lang="en-US" dirty="0" err="1" smtClean="0"/>
              <a:t>vez</a:t>
            </a:r>
            <a:r>
              <a:rPr lang="en-US" baseline="0" dirty="0" smtClean="0"/>
              <a:t> </a:t>
            </a:r>
            <a:r>
              <a:rPr lang="en-US" baseline="0" dirty="0" err="1" smtClean="0"/>
              <a:t>ajustado</a:t>
            </a:r>
            <a:r>
              <a:rPr lang="en-US" baseline="0" dirty="0" smtClean="0"/>
              <a:t> </a:t>
            </a:r>
            <a:r>
              <a:rPr lang="en-US" baseline="0" dirty="0" err="1" smtClean="0"/>
              <a:t>por</a:t>
            </a:r>
            <a:r>
              <a:rPr lang="en-US" baseline="0" dirty="0" smtClean="0"/>
              <a:t> lo largo de un campo de </a:t>
            </a:r>
            <a:r>
              <a:rPr lang="en-US" baseline="0" dirty="0" err="1" smtClean="0"/>
              <a:t>futbol</a:t>
            </a:r>
            <a:r>
              <a:rPr lang="en-US" baseline="0" dirty="0" smtClean="0"/>
              <a:t>, </a:t>
            </a:r>
            <a:r>
              <a:rPr lang="en-US" baseline="0" dirty="0" err="1" smtClean="0"/>
              <a:t>es</a:t>
            </a:r>
            <a:r>
              <a:rPr lang="en-US" baseline="0" dirty="0" smtClean="0"/>
              <a:t> </a:t>
            </a:r>
            <a:r>
              <a:rPr lang="en-US" dirty="0" smtClean="0"/>
              <a:t>lo</a:t>
            </a:r>
            <a:r>
              <a:rPr lang="en-US" baseline="0" dirty="0" smtClean="0"/>
              <a:t> </a:t>
            </a:r>
            <a:r>
              <a:rPr lang="en-US" baseline="0" dirty="0" err="1" smtClean="0"/>
              <a:t>suficientemente</a:t>
            </a:r>
            <a:r>
              <a:rPr lang="en-US" baseline="0" dirty="0" smtClean="0"/>
              <a:t> alto </a:t>
            </a:r>
            <a:r>
              <a:rPr lang="en-US" baseline="0" dirty="0" err="1" smtClean="0"/>
              <a:t>como</a:t>
            </a:r>
            <a:r>
              <a:rPr lang="en-US" baseline="0" dirty="0" smtClean="0"/>
              <a:t> para </a:t>
            </a:r>
            <a:r>
              <a:rPr lang="en-US" baseline="0" dirty="0" err="1" smtClean="0"/>
              <a:t>darle</a:t>
            </a:r>
            <a:r>
              <a:rPr lang="en-US" baseline="0" dirty="0" smtClean="0"/>
              <a:t> </a:t>
            </a:r>
            <a:r>
              <a:rPr lang="en-US" baseline="0" dirty="0" err="1" smtClean="0"/>
              <a:t>por</a:t>
            </a:r>
            <a:r>
              <a:rPr lang="en-US" baseline="0" dirty="0" smtClean="0"/>
              <a:t> el </a:t>
            </a:r>
            <a:r>
              <a:rPr lang="en-US" baseline="0" dirty="0" err="1" smtClean="0"/>
              <a:t>hombro</a:t>
            </a:r>
            <a:r>
              <a:rPr lang="en-US" baseline="0" dirty="0" smtClean="0"/>
              <a:t> a la senora de la </a:t>
            </a:r>
            <a:r>
              <a:rPr lang="en-US" baseline="0" dirty="0" err="1" smtClean="0"/>
              <a:t>estatua</a:t>
            </a:r>
            <a:r>
              <a:rPr lang="en-US" baseline="0" dirty="0" smtClean="0"/>
              <a:t> de la </a:t>
            </a:r>
            <a:r>
              <a:rPr lang="en-US" baseline="0" dirty="0" err="1" smtClean="0"/>
              <a:t>libertad</a:t>
            </a:r>
            <a:r>
              <a:rPr lang="en-US" baseline="0" dirty="0" smtClean="0"/>
              <a:t>, y que </a:t>
            </a:r>
            <a:r>
              <a:rPr lang="en-US" baseline="0" dirty="0" err="1" smtClean="0"/>
              <a:t>pueda</a:t>
            </a:r>
            <a:r>
              <a:rPr lang="en-US" baseline="0" dirty="0" smtClean="0"/>
              <a:t> </a:t>
            </a:r>
            <a:r>
              <a:rPr lang="en-US" baseline="0" dirty="0" err="1" smtClean="0"/>
              <a:t>apoyar</a:t>
            </a:r>
            <a:r>
              <a:rPr lang="en-US" baseline="0" dirty="0" smtClean="0"/>
              <a:t> </a:t>
            </a:r>
            <a:r>
              <a:rPr lang="en-US" baseline="0" dirty="0" err="1" smtClean="0"/>
              <a:t>su</a:t>
            </a:r>
            <a:r>
              <a:rPr lang="en-US" baseline="0" dirty="0" smtClean="0"/>
              <a:t> </a:t>
            </a:r>
            <a:r>
              <a:rPr lang="en-US" baseline="0" dirty="0" err="1" smtClean="0"/>
              <a:t>libro</a:t>
            </a:r>
            <a:r>
              <a:rPr lang="en-US" baseline="0" dirty="0" smtClean="0"/>
              <a:t> y </a:t>
            </a:r>
            <a:r>
              <a:rPr lang="en-US" baseline="0" dirty="0" err="1" smtClean="0"/>
              <a:t>su</a:t>
            </a:r>
            <a:r>
              <a:rPr lang="en-US" baseline="0" dirty="0" smtClean="0"/>
              <a:t> </a:t>
            </a:r>
            <a:r>
              <a:rPr lang="en-US" baseline="0" dirty="0" err="1" smtClean="0"/>
              <a:t>jacho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25</a:t>
            </a:fld>
            <a:endParaRPr lang="en-GB" dirty="0"/>
          </a:p>
        </p:txBody>
      </p:sp>
    </p:spTree>
    <p:extLst>
      <p:ext uri="{BB962C8B-B14F-4D97-AF65-F5344CB8AC3E}">
        <p14:creationId xmlns:p14="http://schemas.microsoft.com/office/powerpoint/2010/main" val="162905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SwissReSans" pitchFamily="34" charset="0"/>
                <a:ea typeface="+mn-ea"/>
                <a:cs typeface="+mn-cs"/>
              </a:rPr>
              <a:t>La diferencia d </a:t>
            </a:r>
            <a:r>
              <a:rPr lang="es-ES" sz="1200" b="0" i="0" u="none" strike="noStrike" kern="1200" baseline="0" dirty="0" err="1" smtClean="0">
                <a:solidFill>
                  <a:schemeClr val="tx1"/>
                </a:solidFill>
                <a:latin typeface="SwissReSans" pitchFamily="34" charset="0"/>
                <a:ea typeface="+mn-ea"/>
                <a:cs typeface="+mn-cs"/>
              </a:rPr>
              <a:t>epais</a:t>
            </a:r>
            <a:r>
              <a:rPr lang="es-ES" sz="1200" b="0" i="0" u="none" strike="noStrike" kern="1200" baseline="0" dirty="0" smtClean="0">
                <a:solidFill>
                  <a:schemeClr val="tx1"/>
                </a:solidFill>
                <a:latin typeface="SwissReSans" pitchFamily="34" charset="0"/>
                <a:ea typeface="+mn-ea"/>
                <a:cs typeface="+mn-cs"/>
              </a:rPr>
              <a:t> a país en la brecha de protección per </a:t>
            </a:r>
            <a:r>
              <a:rPr lang="es-ES" sz="1200" b="0" i="0" u="none" strike="noStrike" kern="1200" baseline="0" dirty="0" err="1" smtClean="0">
                <a:solidFill>
                  <a:schemeClr val="tx1"/>
                </a:solidFill>
                <a:latin typeface="SwissReSans" pitchFamily="34" charset="0"/>
                <a:ea typeface="+mn-ea"/>
                <a:cs typeface="+mn-cs"/>
              </a:rPr>
              <a:t>capita</a:t>
            </a:r>
            <a:r>
              <a:rPr lang="es-ES" sz="1200" b="0" i="0" u="none" strike="noStrike" kern="1200" baseline="0" dirty="0" smtClean="0">
                <a:solidFill>
                  <a:schemeClr val="tx1"/>
                </a:solidFill>
                <a:latin typeface="SwissReSans" pitchFamily="34" charset="0"/>
                <a:ea typeface="+mn-ea"/>
                <a:cs typeface="+mn-cs"/>
              </a:rPr>
              <a:t> puede atribuirse en parte a las diferencias en el tamaño de la población de los diferentes mercados. </a:t>
            </a:r>
            <a:r>
              <a:rPr lang="es-ES" sz="1200" b="0" i="0" u="none" strike="noStrike" kern="1200" baseline="0" dirty="0" err="1" smtClean="0">
                <a:solidFill>
                  <a:schemeClr val="tx1"/>
                </a:solidFill>
                <a:latin typeface="SwissReSans" pitchFamily="34" charset="0"/>
                <a:ea typeface="+mn-ea"/>
                <a:cs typeface="+mn-cs"/>
              </a:rPr>
              <a:t>Tambien</a:t>
            </a:r>
            <a:r>
              <a:rPr lang="es-ES" sz="1200" b="0" i="0" u="none" strike="noStrike" kern="1200" baseline="0" dirty="0" smtClean="0">
                <a:solidFill>
                  <a:schemeClr val="tx1"/>
                </a:solidFill>
                <a:latin typeface="SwissReSans" pitchFamily="34" charset="0"/>
                <a:ea typeface="+mn-ea"/>
                <a:cs typeface="+mn-cs"/>
              </a:rPr>
              <a:t> puede explicarse por los niveles de inflación y los salarios, así como las prestaciones a supervivientes que ofrecen los fondos privados de pensión.</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La brecha promedio por trabajador con familiares dependientes que encontramos fue un poco mas de USD 60 628. Esto significa que cada trabajador con dependientes necesitaría un promedio de USD 60 mil </a:t>
            </a:r>
            <a:r>
              <a:rPr lang="es-ES" sz="1200" b="0" i="0" u="none" strike="noStrike" kern="1200" baseline="0" dirty="0" err="1" smtClean="0">
                <a:solidFill>
                  <a:schemeClr val="tx1"/>
                </a:solidFill>
                <a:latin typeface="SwissReSans" pitchFamily="34" charset="0"/>
                <a:ea typeface="+mn-ea"/>
                <a:cs typeface="+mn-cs"/>
              </a:rPr>
              <a:t>dolares</a:t>
            </a:r>
            <a:r>
              <a:rPr lang="es-ES" sz="1200" b="0" i="0" u="none" strike="noStrike" kern="1200" baseline="0" dirty="0" smtClean="0">
                <a:solidFill>
                  <a:schemeClr val="tx1"/>
                </a:solidFill>
                <a:latin typeface="SwissReSans" pitchFamily="34" charset="0"/>
                <a:ea typeface="+mn-ea"/>
                <a:cs typeface="+mn-cs"/>
              </a:rPr>
              <a:t> en activos financieros netos o protección de seguro de vida para mantener el nivel de vida de sus dependientes en caso de fallecimiento. Los valores de las brechas oscilan entre USD 39 242 en México, y USD 186 889 en Puerto Rico. </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Encontramos que las necesidades de cobertura aumentan con salarios promedio más altos, como lo es el caso de Puerto Rico … y en países como Venezuela y Argentina, las brechas por trabajador también son considerables, dado que el costo de vida y los salarios han aumentado drásticamente a raíz de las altas tasas de inflación. </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En los países con un sistema privado de pensión o un sistema mixto con pensión privada y pública (tal el caso de Chile, Colombia, Perú o México), los fondos privados de pensión ofrecen a sus afiliados cobertura de prestaciones a supervivientes. En Brasil, el costo de vida también aumentó considerablemente en los últimos años y elevó la brecha de cobertura, pero esto se vio contrarrestado, en parte, por un mayor nivel de ahorro en fondos de pensión abiertos y cerrados. </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26</a:t>
            </a:fld>
            <a:endParaRPr lang="en-GB" dirty="0"/>
          </a:p>
        </p:txBody>
      </p:sp>
    </p:spTree>
    <p:extLst>
      <p:ext uri="{BB962C8B-B14F-4D97-AF65-F5344CB8AC3E}">
        <p14:creationId xmlns:p14="http://schemas.microsoft.com/office/powerpoint/2010/main" val="1084223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SwissReSans" pitchFamily="34" charset="0"/>
                <a:ea typeface="+mn-ea"/>
                <a:cs typeface="+mn-cs"/>
              </a:rPr>
              <a:t>- Otra forma de analizar la brecha de cobertura por fallecimiento es estudiar la relación entre cobertura disponible y la requerida. </a:t>
            </a:r>
            <a:r>
              <a:rPr lang="es-ES" sz="1200" b="0" i="0" u="none" strike="noStrike" kern="1200" baseline="0" dirty="0" err="1" smtClean="0">
                <a:solidFill>
                  <a:schemeClr val="tx1"/>
                </a:solidFill>
                <a:latin typeface="SwissReSans" pitchFamily="34" charset="0"/>
                <a:ea typeface="+mn-ea"/>
                <a:cs typeface="+mn-cs"/>
              </a:rPr>
              <a:t>Asi</a:t>
            </a:r>
            <a:r>
              <a:rPr lang="es-ES" sz="1200" b="0" i="0" u="none" strike="noStrike" kern="1200" baseline="0" dirty="0" smtClean="0">
                <a:solidFill>
                  <a:schemeClr val="tx1"/>
                </a:solidFill>
                <a:latin typeface="SwissReSans" pitchFamily="34" charset="0"/>
                <a:ea typeface="+mn-ea"/>
                <a:cs typeface="+mn-cs"/>
              </a:rPr>
              <a:t> nos ahorramos distorsiones de niveles de inflación y de niveles de salario. La relación oscilaba entre 10% en Venezuela y 53% en Chile. Esto significa que por cada USD 100 de cobertura por fallecimiento requerida en, las familias venezolanas y chilenas poseían en promedio, respectivamente, USD 10 y USD 53 en activos financieros y seguro de vida.</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 La grafica aquí muestra que esa relación entre cobertura disponible y la cobertura requerida ha ido creciendo a lo largo del tiempo… o sea que la </a:t>
            </a:r>
            <a:r>
              <a:rPr lang="es-ES" sz="1200" b="0" i="0" u="none" strike="noStrike" kern="1200" baseline="0" dirty="0" err="1" smtClean="0">
                <a:solidFill>
                  <a:schemeClr val="tx1"/>
                </a:solidFill>
                <a:latin typeface="SwissReSans" pitchFamily="34" charset="0"/>
                <a:ea typeface="+mn-ea"/>
                <a:cs typeface="+mn-cs"/>
              </a:rPr>
              <a:t>poblacion</a:t>
            </a:r>
            <a:r>
              <a:rPr lang="es-ES" sz="1200" b="0" i="0" u="none" strike="noStrike" kern="1200" baseline="0" dirty="0" smtClean="0">
                <a:solidFill>
                  <a:schemeClr val="tx1"/>
                </a:solidFill>
                <a:latin typeface="SwissReSans" pitchFamily="34" charset="0"/>
                <a:ea typeface="+mn-ea"/>
                <a:cs typeface="+mn-cs"/>
              </a:rPr>
              <a:t> tiene una mayor protección que hace una </a:t>
            </a:r>
            <a:r>
              <a:rPr lang="es-ES" sz="1200" b="0" i="0" u="none" strike="noStrike" kern="1200" baseline="0" dirty="0" err="1" smtClean="0">
                <a:solidFill>
                  <a:schemeClr val="tx1"/>
                </a:solidFill>
                <a:latin typeface="SwissReSans" pitchFamily="34" charset="0"/>
                <a:ea typeface="+mn-ea"/>
                <a:cs typeface="+mn-cs"/>
              </a:rPr>
              <a:t>decada</a:t>
            </a:r>
            <a:r>
              <a:rPr lang="es-ES" sz="1200" b="0" i="0" u="none" strike="noStrike" kern="1200" baseline="0" dirty="0" smtClean="0">
                <a:solidFill>
                  <a:schemeClr val="tx1"/>
                </a:solidFill>
                <a:latin typeface="SwissReSans" pitchFamily="34" charset="0"/>
                <a:ea typeface="+mn-ea"/>
                <a:cs typeface="+mn-cs"/>
              </a:rPr>
              <a:t>. La excepción es Puerto Rico, donde la relación ha disminuido. </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 La relación relativamente elevada en Chile es el producto de varios factores, pero la que mas pesa, es que Chile posee un sistema de fondos privados de pensión, desde la reforma de 1980/1981, que promueve la acumulación del ahorro… pero que también destina una parte de la deducción a los ingresos para la compra obligatoria del seguro de vida… Por eso es que la penetración del seguro en chile es tan alta…  Cabe destacar también que la penetración del seguro de vida en Chile es la más elevada de la región, y la inflación que estuvo controlada durante un tiempo bastante prolongado ha sido otro factor  </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27</a:t>
            </a:fld>
            <a:endParaRPr lang="en-GB" dirty="0"/>
          </a:p>
        </p:txBody>
      </p:sp>
    </p:spTree>
    <p:extLst>
      <p:ext uri="{BB962C8B-B14F-4D97-AF65-F5344CB8AC3E}">
        <p14:creationId xmlns:p14="http://schemas.microsoft.com/office/powerpoint/2010/main" val="2208963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SwissReSans" pitchFamily="34" charset="0"/>
                <a:ea typeface="+mn-ea"/>
                <a:cs typeface="+mn-cs"/>
              </a:rPr>
              <a:t>Como cerrar la brecha de protección?</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Se </a:t>
            </a:r>
            <a:r>
              <a:rPr lang="es-ES" sz="1200" b="0" i="0" u="none" strike="noStrike" kern="1200" baseline="0" dirty="0" err="1" smtClean="0">
                <a:solidFill>
                  <a:schemeClr val="tx1"/>
                </a:solidFill>
                <a:latin typeface="SwissReSans" pitchFamily="34" charset="0"/>
                <a:ea typeface="+mn-ea"/>
                <a:cs typeface="+mn-cs"/>
              </a:rPr>
              <a:t>recomeidnda</a:t>
            </a:r>
            <a:r>
              <a:rPr lang="es-ES" sz="1200" b="0" i="0" u="none" strike="noStrike" kern="1200" baseline="0" dirty="0" smtClean="0">
                <a:solidFill>
                  <a:schemeClr val="tx1"/>
                </a:solidFill>
                <a:latin typeface="SwissReSans" pitchFamily="34" charset="0"/>
                <a:ea typeface="+mn-ea"/>
                <a:cs typeface="+mn-cs"/>
              </a:rPr>
              <a:t> que Las compañías aseguradoras de vida </a:t>
            </a:r>
            <a:r>
              <a:rPr lang="es-ES" sz="1200" b="0" i="0" u="none" strike="noStrike" kern="1200" baseline="0" dirty="0" err="1" smtClean="0">
                <a:solidFill>
                  <a:schemeClr val="tx1"/>
                </a:solidFill>
                <a:latin typeface="SwissReSans" pitchFamily="34" charset="0"/>
                <a:ea typeface="+mn-ea"/>
                <a:cs typeface="+mn-cs"/>
              </a:rPr>
              <a:t>continuen</a:t>
            </a:r>
            <a:r>
              <a:rPr lang="es-ES" sz="1200" b="0" i="0" u="none" strike="noStrike" kern="1200" baseline="0" dirty="0" smtClean="0">
                <a:solidFill>
                  <a:schemeClr val="tx1"/>
                </a:solidFill>
                <a:latin typeface="SwissReSans" pitchFamily="34" charset="0"/>
                <a:ea typeface="+mn-ea"/>
                <a:cs typeface="+mn-cs"/>
              </a:rPr>
              <a:t> profundizando su comprensión de los consumidores, y que se </a:t>
            </a:r>
            <a:r>
              <a:rPr lang="es-ES" sz="1200" b="0" i="0" u="none" strike="noStrike" kern="1200" baseline="0" dirty="0" err="1" smtClean="0">
                <a:solidFill>
                  <a:schemeClr val="tx1"/>
                </a:solidFill>
                <a:latin typeface="SwissReSans" pitchFamily="34" charset="0"/>
                <a:ea typeface="+mn-ea"/>
                <a:cs typeface="+mn-cs"/>
              </a:rPr>
              <a:t>actue</a:t>
            </a:r>
            <a:r>
              <a:rPr lang="es-ES" sz="1200" b="0" i="0" u="none" strike="noStrike" kern="1200" baseline="0" dirty="0" smtClean="0">
                <a:solidFill>
                  <a:schemeClr val="tx1"/>
                </a:solidFill>
                <a:latin typeface="SwissReSans" pitchFamily="34" charset="0"/>
                <a:ea typeface="+mn-ea"/>
                <a:cs typeface="+mn-cs"/>
              </a:rPr>
              <a:t> proactivamente para ayudarlos a comprar seguro de vida. Adquirir un seguro de vida puede ser difícil para un hogar con bajo nivel de ingresos, dado que muchas veces hay prioridades de gastos más apremiantes, pero si se recomiendan productos y coberturas específicos a partir de un análisis de necesidades personalizado, la motivación de compra del seguro incrementará. </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err="1" smtClean="0">
                <a:solidFill>
                  <a:schemeClr val="tx1"/>
                </a:solidFill>
                <a:latin typeface="SwissReSans" pitchFamily="34" charset="0"/>
                <a:ea typeface="+mn-ea"/>
                <a:cs typeface="+mn-cs"/>
              </a:rPr>
              <a:t>Tambien</a:t>
            </a:r>
            <a:r>
              <a:rPr lang="es-ES" sz="1200" b="0" i="0" u="none" strike="noStrike" kern="1200" baseline="0" dirty="0" smtClean="0">
                <a:solidFill>
                  <a:schemeClr val="tx1"/>
                </a:solidFill>
                <a:latin typeface="SwissReSans" pitchFamily="34" charset="0"/>
                <a:ea typeface="+mn-ea"/>
                <a:cs typeface="+mn-cs"/>
              </a:rPr>
              <a:t> en el estudio detallamos recomendaciones dependiendo del tipo del mercado… Por ejemplo: mercados como México que poseen una brecha de cobertura per cápita moderada, pero una población muy grande, se infiere que si se crean productos estándar y de bajo costo, y se aprovechan los múltiples canales de distribución, las aseguradoras podrán atender de manera eficiente a una base más amplia de consumidores. </a:t>
            </a:r>
          </a:p>
          <a:p>
            <a:endParaRPr lang="es-ES" sz="1200" b="0" i="0" u="none" strike="noStrike" kern="1200" baseline="0" dirty="0" smtClean="0">
              <a:solidFill>
                <a:schemeClr val="tx1"/>
              </a:solidFill>
              <a:latin typeface="SwissReSans" pitchFamily="34" charset="0"/>
              <a:ea typeface="+mn-ea"/>
              <a:cs typeface="+mn-cs"/>
            </a:endParaRPr>
          </a:p>
          <a:p>
            <a:r>
              <a:rPr lang="es-ES" sz="1200" b="0" i="0" u="none" strike="noStrike" kern="1200" baseline="0" dirty="0" smtClean="0">
                <a:solidFill>
                  <a:schemeClr val="tx1"/>
                </a:solidFill>
                <a:latin typeface="SwissReSans" pitchFamily="34" charset="0"/>
                <a:ea typeface="+mn-ea"/>
                <a:cs typeface="+mn-cs"/>
              </a:rPr>
              <a:t>Por otro lado, mercados como Puerto Rico, con poblaciones pequeñas pero brechas de cobertura por trabajador grandes, requieren desarrollar productos de cobertura que apunten a familias de mayores recursos.</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28</a:t>
            </a:fld>
            <a:endParaRPr lang="en-GB" dirty="0"/>
          </a:p>
        </p:txBody>
      </p:sp>
    </p:spTree>
    <p:extLst>
      <p:ext uri="{BB962C8B-B14F-4D97-AF65-F5344CB8AC3E}">
        <p14:creationId xmlns:p14="http://schemas.microsoft.com/office/powerpoint/2010/main" val="2727021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a:t>
            </a:r>
            <a:r>
              <a:rPr lang="en-US" dirty="0" smtClean="0"/>
              <a:t> </a:t>
            </a:r>
            <a:r>
              <a:rPr lang="en-US" dirty="0" err="1" smtClean="0"/>
              <a:t>cuanto</a:t>
            </a:r>
            <a:r>
              <a:rPr lang="en-US" baseline="0" dirty="0" smtClean="0"/>
              <a:t> a la </a:t>
            </a:r>
            <a:r>
              <a:rPr lang="en-US" baseline="0" dirty="0" err="1" smtClean="0"/>
              <a:t>curva</a:t>
            </a:r>
            <a:r>
              <a:rPr lang="en-US" baseline="0" dirty="0" smtClean="0"/>
              <a:t> S, y el </a:t>
            </a:r>
            <a:r>
              <a:rPr lang="en-US" baseline="0" dirty="0" err="1" smtClean="0"/>
              <a:t>potencial</a:t>
            </a:r>
            <a:r>
              <a:rPr lang="en-US" baseline="0" dirty="0" smtClean="0"/>
              <a:t> de </a:t>
            </a:r>
            <a:r>
              <a:rPr lang="en-US" baseline="0" dirty="0" err="1" smtClean="0"/>
              <a:t>crecimiento</a:t>
            </a:r>
            <a:r>
              <a:rPr lang="en-US" baseline="0" dirty="0" smtClean="0"/>
              <a:t> para la region…</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29</a:t>
            </a:fld>
            <a:endParaRPr lang="en-GB" dirty="0"/>
          </a:p>
        </p:txBody>
      </p:sp>
    </p:spTree>
    <p:extLst>
      <p:ext uri="{BB962C8B-B14F-4D97-AF65-F5344CB8AC3E}">
        <p14:creationId xmlns:p14="http://schemas.microsoft.com/office/powerpoint/2010/main" val="56307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 Los documentos sobre los que estaré abundando en el día de hoy, son parte de nuestra serie llamada “expertise publications”, la cual es una gama de documentos que nos permite a los investigadores del equipo indagar en regiones especificas o en líneas de negocio especificas. Nos da un poco mas de libertad en cuanto</a:t>
            </a:r>
            <a:r>
              <a:rPr lang="es-ES" baseline="0" noProof="0" dirty="0" smtClean="0"/>
              <a:t> </a:t>
            </a:r>
            <a:r>
              <a:rPr lang="es-ES" noProof="0" dirty="0" smtClean="0"/>
              <a:t>al contenido…</a:t>
            </a:r>
          </a:p>
          <a:p>
            <a:endParaRPr lang="es-ES" noProof="0" dirty="0" smtClean="0"/>
          </a:p>
          <a:p>
            <a:r>
              <a:rPr lang="es-ES" noProof="0" dirty="0" smtClean="0"/>
              <a:t>- … y</a:t>
            </a:r>
            <a:r>
              <a:rPr lang="es-ES" baseline="0" noProof="0" dirty="0" smtClean="0"/>
              <a:t> claro, como yo soy parte del equipo que cubre los mercados latinoamericanos, los estudios en los que participo tienen ese enfoque latinoamericano.</a:t>
            </a:r>
            <a:endParaRPr lang="es-ES" noProof="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a:t>
            </a:fld>
            <a:endParaRPr lang="en-GB" dirty="0"/>
          </a:p>
        </p:txBody>
      </p:sp>
    </p:spTree>
    <p:extLst>
      <p:ext uri="{BB962C8B-B14F-4D97-AF65-F5344CB8AC3E}">
        <p14:creationId xmlns:p14="http://schemas.microsoft.com/office/powerpoint/2010/main" val="905383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noProof="0" dirty="0" smtClean="0"/>
              <a:t>- Para Los dos ramos, tanto vida como no vida, las primas han crecido en la ultima década a un ritmo mayor que el del PIB, lo que se traduce en un mayor nivel de penetración para la industria... La penetración claro se define como el porcentaje entre las primas emitidas y el producto interno bruto…</a:t>
            </a:r>
          </a:p>
          <a:p>
            <a:endParaRPr lang="es-ES" baseline="0" noProof="0" dirty="0" smtClean="0"/>
          </a:p>
          <a:p>
            <a:r>
              <a:rPr lang="es-ES" baseline="0" noProof="0" dirty="0" smtClean="0"/>
              <a:t>- La curva S es un diagrama de dispersión que muestra la relación entre esa penetración de seguros y el PIB per cápita del país. La relación que nuestros trabajos ha encontrado es que en niveles bajos de PIB per cápita, la relación de elasticidad entre los niveles de ingreso y la penetración es de un coeficiente de 1. O sea, que el nivel de primas crece relativamente al mismo ritmo que el del PIB. </a:t>
            </a:r>
          </a:p>
          <a:p>
            <a:endParaRPr lang="es-ES" baseline="0" noProof="0" dirty="0" smtClean="0"/>
          </a:p>
          <a:p>
            <a:r>
              <a:rPr lang="es-ES" baseline="0" noProof="0" dirty="0" smtClean="0"/>
              <a:t>- Luego, cuando los países llegan a cierto nivel de desarrollo, los consumidores empiezan a acumular mas activos que pueden ser asegurados, como lo es un automóvil y luego una casa, y es ahí cuando la elasticidad por el nivel de ingreso crece y puede llegar a ser de hasta un coeficiente de dos. O sea, que las primas crecen casi al doble del ritmo que el PIB. A veces se le conoce como el punto dulce de los mercados emergentes. Luego, cuando las economías maduran, esa relación disminuye y retorna a niveles parecidos a los del subdesarrollo. Llega un punto en que los consumidores ya dejan de comprar mas y mas activos que asegurar.</a:t>
            </a:r>
          </a:p>
          <a:p>
            <a:endParaRPr lang="es-ES" baseline="0" noProof="0" dirty="0" smtClean="0"/>
          </a:p>
          <a:p>
            <a:r>
              <a:rPr lang="es-ES" baseline="0" noProof="0" dirty="0" smtClean="0"/>
              <a:t>- Lo mismo pasa en el sector de vida, solo que toma un poco mas de ingresos para que la industria despegue, y que el tope por lo general esta mas alto que en la curva de no vida, porque la demanda por los productos de ahorro de largo plazo es relativamente mas amplia que por la de seguros sobre activos.</a:t>
            </a:r>
          </a:p>
          <a:p>
            <a:endParaRPr lang="es-ES" baseline="0" noProof="0" dirty="0" smtClean="0"/>
          </a:p>
          <a:p>
            <a:r>
              <a:rPr lang="es-ES" baseline="0" noProof="0" dirty="0" smtClean="0"/>
              <a:t>- Como se puede apreciar, muchos de los países latinoamericanos se están acerca a ese punto donde la elasticidad es mal alta, y también hay un grupo de países que estar por debajo de la curva S, lo que dice que </a:t>
            </a:r>
            <a:r>
              <a:rPr lang="es-ES" baseline="0" noProof="0" dirty="0" err="1" smtClean="0"/>
              <a:t>stan</a:t>
            </a:r>
            <a:r>
              <a:rPr lang="es-ES" baseline="0" noProof="0" dirty="0" smtClean="0"/>
              <a:t> por debajo de su potencial dado sus niveles de ingresos per </a:t>
            </a:r>
            <a:r>
              <a:rPr lang="es-ES" baseline="0" noProof="0" dirty="0" err="1" smtClean="0"/>
              <a:t>capita</a:t>
            </a:r>
            <a:r>
              <a:rPr lang="es-ES" baseline="0" noProof="0" dirty="0" smtClean="0"/>
              <a:t>.</a:t>
            </a:r>
            <a:endParaRPr lang="es-ES" noProof="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30</a:t>
            </a:fld>
            <a:endParaRPr lang="en-GB" dirty="0"/>
          </a:p>
        </p:txBody>
      </p:sp>
    </p:spTree>
    <p:extLst>
      <p:ext uri="{BB962C8B-B14F-4D97-AF65-F5344CB8AC3E}">
        <p14:creationId xmlns:p14="http://schemas.microsoft.com/office/powerpoint/2010/main" val="2838270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Para recapitular, entiendo que nuestra presentación se puede resumir diciendo que:</a:t>
            </a:r>
          </a:p>
          <a:p>
            <a:endParaRPr lang="es-ES" noProof="0" dirty="0" smtClean="0"/>
          </a:p>
          <a:p>
            <a:pPr lvl="1">
              <a:buFont typeface="Arial" panose="020B0604020202020204" pitchFamily="34" charset="0"/>
              <a:buChar char="•"/>
            </a:pPr>
            <a:r>
              <a:rPr lang="es-ES" noProof="0" dirty="0" smtClean="0"/>
              <a:t>	*</a:t>
            </a:r>
            <a:r>
              <a:rPr lang="es-ES" baseline="0" noProof="0" dirty="0" smtClean="0"/>
              <a:t> </a:t>
            </a:r>
            <a:r>
              <a:rPr lang="es-ES" sz="1800" dirty="0" smtClean="0"/>
              <a:t>La existencia de brechas de protección positivas tanto en el ramo de danos como el ramo de vida significa que hay mercados que todavía no han sido aprovechados. La cobertura ha mejorado en el ramo vida, pero no </a:t>
            </a:r>
            <a:r>
              <a:rPr lang="es-ES" sz="1800" dirty="0" err="1" smtClean="0"/>
              <a:t>asi</a:t>
            </a:r>
            <a:r>
              <a:rPr lang="es-ES" sz="1800" dirty="0" smtClean="0"/>
              <a:t> en el</a:t>
            </a:r>
            <a:r>
              <a:rPr lang="es-ES" sz="1800" baseline="0" dirty="0" smtClean="0"/>
              <a:t> ramo de danos.</a:t>
            </a:r>
            <a:endParaRPr lang="es-E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noProof="0" dirty="0" smtClean="0"/>
              <a:t>	* Que tanto el Mercado de seguros de danos como el de vida  ha crecido considerablemente, pero que utilizando PIB ingreso per cápita de la regio</a:t>
            </a:r>
            <a:r>
              <a:rPr lang="en-US" baseline="0" dirty="0" smtClean="0"/>
              <a:t>n </a:t>
            </a:r>
            <a:r>
              <a:rPr lang="es-ES" sz="1200" dirty="0" smtClean="0"/>
              <a:t>como r</a:t>
            </a:r>
            <a:r>
              <a:rPr lang="es-ES" sz="1200" noProof="0" dirty="0" smtClean="0"/>
              <a:t>eferente, la demanda está aún por debajo de su potencial.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noProof="0" dirty="0" smtClean="0"/>
              <a:t>	* Y que tanto el sector privado</a:t>
            </a:r>
            <a:r>
              <a:rPr lang="es-ES" sz="1200" baseline="0" noProof="0" dirty="0" smtClean="0"/>
              <a:t> como el sector publico </a:t>
            </a:r>
            <a:r>
              <a:rPr lang="es-ES" sz="1200" noProof="0" dirty="0" smtClean="0"/>
              <a:t>pueden asumir roles en la tarea de cerrar la brecha.</a:t>
            </a:r>
          </a:p>
          <a:p>
            <a:endParaRPr lang="en-US" dirty="0" smtClean="0"/>
          </a:p>
          <a:p>
            <a:endParaRPr lang="en-US" dirty="0" smtClean="0"/>
          </a:p>
          <a:p>
            <a:r>
              <a:rPr lang="es-ES" noProof="0" dirty="0" smtClean="0"/>
              <a:t>Muchas gracias por su atención, y estoy dispuesto</a:t>
            </a:r>
            <a:r>
              <a:rPr lang="es-ES" baseline="0" noProof="0" dirty="0" smtClean="0"/>
              <a:t> a contestar preguntas si las tienen.</a:t>
            </a:r>
            <a:endParaRPr lang="es-ES" noProof="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31</a:t>
            </a:fld>
            <a:endParaRPr lang="en-GB" dirty="0"/>
          </a:p>
        </p:txBody>
      </p:sp>
    </p:spTree>
    <p:extLst>
      <p:ext uri="{BB962C8B-B14F-4D97-AF65-F5344CB8AC3E}">
        <p14:creationId xmlns:p14="http://schemas.microsoft.com/office/powerpoint/2010/main" val="353853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 La agenda para</a:t>
            </a:r>
            <a:r>
              <a:rPr lang="es-ES" baseline="0" noProof="0" dirty="0" smtClean="0"/>
              <a:t> mi presentación en el día de hoy esta dividida de la siguiente manera:</a:t>
            </a:r>
          </a:p>
          <a:p>
            <a:endParaRPr lang="es-ES" baseline="0" noProof="0" dirty="0" smtClean="0"/>
          </a:p>
          <a:p>
            <a:r>
              <a:rPr lang="es-ES" baseline="0" noProof="0" dirty="0" smtClean="0"/>
              <a:t>- Estaré hablando de ambas brechas de forma separada, tocando en la definición del concepto, cuantificándola, identificando sus causas, y delineando recomendaciones para cerrarlas, ya que no tiene gracia alguna venir aquí, apuntar al problema y no detallar soluciones.</a:t>
            </a:r>
          </a:p>
          <a:p>
            <a:endParaRPr lang="es-ES" baseline="0" noProof="0" dirty="0" smtClean="0"/>
          </a:p>
          <a:p>
            <a:r>
              <a:rPr lang="es-ES" baseline="0" noProof="0" dirty="0" smtClean="0"/>
              <a:t>- Luego hablare sobre el concepto de la Curva S, que es un tema que al señor presidente Francisco Machado siempre le ha despertado interés. Desde aquella vez que explique el tema por primera vez en Managua, el no ha dejado de expresarme lo tanto que le apasiona y lo interesante que se encuentra la curva S.</a:t>
            </a:r>
          </a:p>
          <a:p>
            <a:endParaRPr lang="es-ES" baseline="0" noProof="0" dirty="0" smtClean="0"/>
          </a:p>
          <a:p>
            <a:r>
              <a:rPr lang="es-ES" baseline="0" noProof="0" dirty="0" smtClean="0"/>
              <a:t>- Y claro, cerraremos con una conclusión, resaltando los puntos mas importantes que entiendo idóneos para que se lleven de esta ponencia.</a:t>
            </a:r>
          </a:p>
          <a:p>
            <a:endParaRPr lang="es-ES" baseline="0" noProof="0" dirty="0" smtClean="0"/>
          </a:p>
          <a:p>
            <a:r>
              <a:rPr lang="es-ES" baseline="0" noProof="0" dirty="0" smtClean="0"/>
              <a:t>- Les pido por favor que pongan sus teléfonos en vibrador, para que </a:t>
            </a:r>
            <a:r>
              <a:rPr lang="es-ES" baseline="0" noProof="0" dirty="0" err="1" smtClean="0"/>
              <a:t>asi</a:t>
            </a:r>
            <a:r>
              <a:rPr lang="es-ES" baseline="0" noProof="0" dirty="0" smtClean="0"/>
              <a:t> respeten el sueño del colega que le queda al lado…</a:t>
            </a:r>
            <a:endParaRPr lang="es-ES" noProof="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4</a:t>
            </a:fld>
            <a:endParaRPr lang="en-GB" dirty="0"/>
          </a:p>
        </p:txBody>
      </p:sp>
    </p:spTree>
    <p:extLst>
      <p:ext uri="{BB962C8B-B14F-4D97-AF65-F5344CB8AC3E}">
        <p14:creationId xmlns:p14="http://schemas.microsoft.com/office/powerpoint/2010/main" val="5271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Empezando</a:t>
            </a:r>
            <a:r>
              <a:rPr lang="en-US" baseline="0" dirty="0" smtClean="0"/>
              <a:t> con la </a:t>
            </a:r>
            <a:r>
              <a:rPr lang="en-US" baseline="0" dirty="0" err="1" smtClean="0"/>
              <a:t>brecha</a:t>
            </a:r>
            <a:r>
              <a:rPr lang="en-US" baseline="0" dirty="0" smtClean="0"/>
              <a:t> de </a:t>
            </a:r>
            <a:r>
              <a:rPr lang="en-US" baseline="0" dirty="0" err="1" smtClean="0"/>
              <a:t>proteccion</a:t>
            </a:r>
            <a:r>
              <a:rPr lang="en-US" baseline="0" dirty="0" smtClean="0"/>
              <a:t> de </a:t>
            </a:r>
            <a:r>
              <a:rPr lang="en-US" baseline="0" dirty="0" err="1" smtClean="0"/>
              <a:t>danos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5</a:t>
            </a:fld>
            <a:endParaRPr lang="en-GB" dirty="0"/>
          </a:p>
        </p:txBody>
      </p:sp>
    </p:spTree>
    <p:extLst>
      <p:ext uri="{BB962C8B-B14F-4D97-AF65-F5344CB8AC3E}">
        <p14:creationId xmlns:p14="http://schemas.microsoft.com/office/powerpoint/2010/main" val="243922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a:t>
            </a:r>
            <a:r>
              <a:rPr lang="es-ES" baseline="0" noProof="0" dirty="0" smtClean="0"/>
              <a:t> La brecha de protección, para aquellos que no están familiarizados con el término, es la porción de las perdidas económicas totales que no están cubiertas por seguro. </a:t>
            </a:r>
          </a:p>
          <a:p>
            <a:endParaRPr lang="es-ES" baseline="0" noProof="0" dirty="0" smtClean="0"/>
          </a:p>
          <a:p>
            <a:r>
              <a:rPr lang="es-ES" baseline="0" noProof="0" dirty="0" smtClean="0"/>
              <a:t>- A modo de ejemplo, aquí les muestro los datos de lo que fue el </a:t>
            </a:r>
            <a:r>
              <a:rPr lang="en-US" baseline="0" noProof="0" dirty="0" err="1" smtClean="0"/>
              <a:t>huracan</a:t>
            </a:r>
            <a:r>
              <a:rPr lang="en-US" baseline="0" noProof="0" dirty="0" smtClean="0"/>
              <a:t> noel, de 2007 </a:t>
            </a:r>
            <a:r>
              <a:rPr lang="en-US" baseline="0" noProof="0" dirty="0" err="1" smtClean="0"/>
              <a:t>en</a:t>
            </a:r>
            <a:r>
              <a:rPr lang="en-US" baseline="0" noProof="0" dirty="0" smtClean="0"/>
              <a:t> </a:t>
            </a:r>
            <a:r>
              <a:rPr lang="en-US" baseline="0" noProof="0" dirty="0" err="1" smtClean="0"/>
              <a:t>territorio</a:t>
            </a:r>
            <a:r>
              <a:rPr lang="en-US" baseline="0" noProof="0" dirty="0" smtClean="0"/>
              <a:t> </a:t>
            </a:r>
            <a:r>
              <a:rPr lang="en-US" baseline="0" noProof="0" dirty="0" err="1" smtClean="0"/>
              <a:t>dominicano</a:t>
            </a:r>
            <a:r>
              <a:rPr lang="en-US" baseline="0" noProof="0" dirty="0" smtClean="0"/>
              <a:t>, </a:t>
            </a:r>
            <a:r>
              <a:rPr lang="en-US" baseline="0" noProof="0" dirty="0" err="1" smtClean="0"/>
              <a:t>llegando</a:t>
            </a:r>
            <a:r>
              <a:rPr lang="en-US" baseline="0" noProof="0" dirty="0" smtClean="0"/>
              <a:t> a </a:t>
            </a:r>
            <a:r>
              <a:rPr lang="en-US" baseline="0" noProof="0" dirty="0" err="1" smtClean="0"/>
              <a:t>tener</a:t>
            </a:r>
            <a:r>
              <a:rPr lang="en-US" baseline="0" noProof="0" dirty="0" smtClean="0"/>
              <a:t> </a:t>
            </a:r>
            <a:r>
              <a:rPr lang="en-US" baseline="0" noProof="0" dirty="0" err="1" smtClean="0"/>
              <a:t>vientos</a:t>
            </a:r>
            <a:r>
              <a:rPr lang="en-US" baseline="0" noProof="0" dirty="0" smtClean="0"/>
              <a:t> de 130 km/h</a:t>
            </a:r>
          </a:p>
          <a:p>
            <a:endParaRPr lang="en-US" b="1" dirty="0" smtClean="0"/>
          </a:p>
          <a:p>
            <a:r>
              <a:rPr lang="en-US" b="0" dirty="0" smtClean="0"/>
              <a:t>- Me </a:t>
            </a:r>
            <a:r>
              <a:rPr lang="en-US" b="0" dirty="0" err="1" smtClean="0"/>
              <a:t>hubiese</a:t>
            </a:r>
            <a:r>
              <a:rPr lang="en-US" b="0" dirty="0" smtClean="0"/>
              <a:t> </a:t>
            </a:r>
            <a:r>
              <a:rPr lang="en-US" b="0" dirty="0" err="1" smtClean="0"/>
              <a:t>gustado</a:t>
            </a:r>
            <a:r>
              <a:rPr lang="en-US" b="0" dirty="0" smtClean="0"/>
              <a:t> </a:t>
            </a:r>
            <a:r>
              <a:rPr lang="en-US" b="0" dirty="0" err="1" smtClean="0"/>
              <a:t>tener</a:t>
            </a:r>
            <a:r>
              <a:rPr lang="en-US" b="0" baseline="0" dirty="0" smtClean="0"/>
              <a:t> las </a:t>
            </a:r>
            <a:r>
              <a:rPr lang="en-US" b="0" baseline="0" dirty="0" err="1" smtClean="0"/>
              <a:t>cifras</a:t>
            </a:r>
            <a:r>
              <a:rPr lang="en-US" b="0" baseline="0" dirty="0" smtClean="0"/>
              <a:t> de </a:t>
            </a:r>
            <a:r>
              <a:rPr lang="en-US" b="0" baseline="0" dirty="0" err="1" smtClean="0"/>
              <a:t>algunos</a:t>
            </a:r>
            <a:r>
              <a:rPr lang="en-US" b="0" baseline="0" dirty="0" smtClean="0"/>
              <a:t> de </a:t>
            </a:r>
            <a:r>
              <a:rPr lang="en-US" b="0" baseline="0" dirty="0" err="1" smtClean="0"/>
              <a:t>los</a:t>
            </a:r>
            <a:r>
              <a:rPr lang="en-US" b="0" baseline="0" dirty="0" smtClean="0"/>
              <a:t> </a:t>
            </a:r>
            <a:r>
              <a:rPr lang="en-US" b="0" baseline="0" dirty="0" err="1" smtClean="0"/>
              <a:t>eventos</a:t>
            </a:r>
            <a:r>
              <a:rPr lang="en-US" b="0" baseline="0" dirty="0" smtClean="0"/>
              <a:t> que </a:t>
            </a:r>
            <a:r>
              <a:rPr lang="en-US" b="0" baseline="0" dirty="0" err="1" smtClean="0"/>
              <a:t>sucedieron</a:t>
            </a:r>
            <a:r>
              <a:rPr lang="en-US" b="0" baseline="0" dirty="0" smtClean="0"/>
              <a:t> el </a:t>
            </a:r>
            <a:r>
              <a:rPr lang="en-US" b="0" baseline="0" dirty="0" err="1" smtClean="0"/>
              <a:t>mes</a:t>
            </a:r>
            <a:r>
              <a:rPr lang="en-US" b="0" baseline="0" dirty="0" smtClean="0"/>
              <a:t> </a:t>
            </a:r>
            <a:r>
              <a:rPr lang="en-US" b="0" baseline="0" dirty="0" err="1" smtClean="0"/>
              <a:t>pasado</a:t>
            </a:r>
            <a:r>
              <a:rPr lang="en-US" b="0" baseline="0" dirty="0" smtClean="0"/>
              <a:t>, </a:t>
            </a:r>
            <a:r>
              <a:rPr lang="en-US" b="0" baseline="0" dirty="0" err="1" smtClean="0"/>
              <a:t>pero</a:t>
            </a:r>
            <a:r>
              <a:rPr lang="en-US" b="0" baseline="0" dirty="0" smtClean="0"/>
              <a:t> </a:t>
            </a:r>
            <a:r>
              <a:rPr lang="en-US" b="0" baseline="0" dirty="0" err="1" smtClean="0"/>
              <a:t>es</a:t>
            </a:r>
            <a:r>
              <a:rPr lang="en-US" b="0" baseline="0" dirty="0" smtClean="0"/>
              <a:t> que </a:t>
            </a:r>
            <a:r>
              <a:rPr lang="en-US" b="0" baseline="0" dirty="0" err="1" smtClean="0"/>
              <a:t>siendo</a:t>
            </a:r>
            <a:r>
              <a:rPr lang="en-US" b="0" baseline="0" dirty="0" smtClean="0"/>
              <a:t> tan </a:t>
            </a:r>
            <a:r>
              <a:rPr lang="en-US" b="0" baseline="0" dirty="0" err="1" smtClean="0"/>
              <a:t>recientes</a:t>
            </a:r>
            <a:r>
              <a:rPr lang="en-US" b="0" baseline="0" dirty="0" smtClean="0"/>
              <a:t>, </a:t>
            </a:r>
            <a:r>
              <a:rPr lang="en-US" b="0" baseline="0" dirty="0" err="1" smtClean="0"/>
              <a:t>aun</a:t>
            </a:r>
            <a:r>
              <a:rPr lang="en-US" b="0" baseline="0" dirty="0" smtClean="0"/>
              <a:t> no </a:t>
            </a:r>
            <a:r>
              <a:rPr lang="en-US" b="0" baseline="0" dirty="0" err="1" smtClean="0"/>
              <a:t>tenemos</a:t>
            </a:r>
            <a:r>
              <a:rPr lang="en-US" b="0" baseline="0" dirty="0" smtClean="0"/>
              <a:t> </a:t>
            </a:r>
            <a:r>
              <a:rPr lang="en-US" b="0" baseline="0" dirty="0" err="1" smtClean="0"/>
              <a:t>cifras</a:t>
            </a:r>
            <a:r>
              <a:rPr lang="en-US" b="0" baseline="0" dirty="0" smtClean="0"/>
              <a:t> </a:t>
            </a:r>
            <a:r>
              <a:rPr lang="en-US" b="0" baseline="0" dirty="0" err="1" smtClean="0"/>
              <a:t>oficiales</a:t>
            </a:r>
            <a:r>
              <a:rPr lang="en-US" b="0" baseline="0" dirty="0" smtClean="0"/>
              <a:t> </a:t>
            </a:r>
            <a:r>
              <a:rPr lang="en-US" b="0" baseline="0" dirty="0" err="1" smtClean="0"/>
              <a:t>dentro</a:t>
            </a:r>
            <a:r>
              <a:rPr lang="en-US" b="0" baseline="0" dirty="0" smtClean="0"/>
              <a:t> de Swiss Re que </a:t>
            </a:r>
            <a:r>
              <a:rPr lang="en-US" b="0" baseline="0" dirty="0" err="1" smtClean="0"/>
              <a:t>pueda</a:t>
            </a:r>
            <a:r>
              <a:rPr lang="en-US" b="0" baseline="0" dirty="0" smtClean="0"/>
              <a:t> </a:t>
            </a:r>
            <a:r>
              <a:rPr lang="en-US" b="0" baseline="0" dirty="0" err="1" smtClean="0"/>
              <a:t>compartir</a:t>
            </a:r>
            <a:r>
              <a:rPr lang="en-US" b="0" baseline="0" dirty="0" smtClean="0"/>
              <a:t> </a:t>
            </a:r>
            <a:r>
              <a:rPr lang="en-US" b="0" baseline="0" dirty="0" err="1" smtClean="0"/>
              <a:t>publicamente</a:t>
            </a:r>
            <a:endParaRPr lang="en-US" b="0" baseline="0" dirty="0" smtClean="0"/>
          </a:p>
          <a:p>
            <a:endParaRPr lang="en-US" b="0" baseline="0" dirty="0" smtClean="0"/>
          </a:p>
          <a:p>
            <a:r>
              <a:rPr lang="en-US" b="0" baseline="0" dirty="0" smtClean="0"/>
              <a:t>Pero </a:t>
            </a:r>
            <a:r>
              <a:rPr lang="en-US" b="0" baseline="0" dirty="0" err="1" smtClean="0"/>
              <a:t>usando</a:t>
            </a:r>
            <a:r>
              <a:rPr lang="en-US" b="0" baseline="0" dirty="0" smtClean="0"/>
              <a:t> el </a:t>
            </a:r>
            <a:r>
              <a:rPr lang="en-US" b="0" baseline="0" dirty="0" err="1" smtClean="0"/>
              <a:t>huracan</a:t>
            </a:r>
            <a:r>
              <a:rPr lang="en-US" b="0" baseline="0" dirty="0" smtClean="0"/>
              <a:t> Noel de 2007 </a:t>
            </a:r>
            <a:r>
              <a:rPr lang="en-US" b="0" baseline="0" dirty="0" err="1" smtClean="0"/>
              <a:t>como</a:t>
            </a:r>
            <a:r>
              <a:rPr lang="en-US" b="0" baseline="0" dirty="0" smtClean="0"/>
              <a:t> </a:t>
            </a:r>
            <a:r>
              <a:rPr lang="en-US" b="0" baseline="0" dirty="0" err="1" smtClean="0"/>
              <a:t>referencia</a:t>
            </a:r>
            <a:r>
              <a:rPr lang="en-US" b="0" baseline="0" dirty="0" smtClean="0"/>
              <a:t>:</a:t>
            </a:r>
            <a:endParaRPr lang="en-US" b="0" dirty="0" smtClean="0"/>
          </a:p>
          <a:p>
            <a:r>
              <a:rPr lang="es-ES" baseline="0" noProof="0" dirty="0" smtClean="0"/>
              <a:t>	</a:t>
            </a:r>
          </a:p>
          <a:p>
            <a:r>
              <a:rPr lang="es-ES" baseline="0" noProof="0" dirty="0" smtClean="0"/>
              <a:t>	- Las pérdidas económicas totales (a precios de dólares estadounidense de 2016) fueron estimadas en poco mas de USD 300 millones de dólares. Ese ajuste de inflación se hace primero cambiando las perdidas en pesos dominicanos a dólares, y luego inflando utilizando el índice de precios al consumidor de Estados Unidos.</a:t>
            </a:r>
          </a:p>
          <a:p>
            <a:endParaRPr lang="es-ES" baseline="0" noProof="0" dirty="0" smtClean="0"/>
          </a:p>
          <a:p>
            <a:r>
              <a:rPr lang="es-ES" baseline="0" noProof="0" dirty="0" smtClean="0"/>
              <a:t>	- Las pérdidas aseguradas, también ajustadas, fueron poco mas de 20 millones de dólares.</a:t>
            </a:r>
          </a:p>
          <a:p>
            <a:endParaRPr lang="es-ES" baseline="0" noProof="0" dirty="0" smtClean="0"/>
          </a:p>
          <a:p>
            <a:r>
              <a:rPr lang="es-ES" baseline="0" noProof="0" dirty="0" smtClean="0"/>
              <a:t>	- Por lo que la brecha para ese evento en específico fue de poco más de USD 280 millones de dólares. Que es la porción que vemos en la grafica dentro del corchete rojo.</a:t>
            </a:r>
          </a:p>
          <a:p>
            <a:endParaRPr lang="es-ES" baseline="0" noProof="0" dirty="0" smtClean="0"/>
          </a:p>
          <a:p>
            <a:r>
              <a:rPr lang="es-ES" baseline="0" noProof="0" dirty="0" smtClean="0"/>
              <a:t>- Es importante hacer énfasis que estos cálculos son realmente conservadores. Cuantificar la brecha de protección de daños es un ejercicio que no toma en consideración el efecto económico de lo que implica tener 179 victimas. </a:t>
            </a:r>
          </a:p>
          <a:p>
            <a:endParaRPr lang="es-ES" baseline="0" noProof="0" dirty="0" smtClean="0"/>
          </a:p>
          <a:p>
            <a:r>
              <a:rPr lang="es-ES" baseline="0" noProof="0" dirty="0" smtClean="0"/>
              <a:t>- En teoría es posible cuantificar la pérdida de ingresos de las víctimas, pero no lo que ello representa para sus familias, el efecto económico acumulado de los desplazamientos, y sobre todo en economías emergentes donde la informalidad de la economía es una característica propia.</a:t>
            </a:r>
          </a:p>
          <a:p>
            <a:endParaRPr lang="es-ES" baseline="0" noProof="0" dirty="0" smtClean="0"/>
          </a:p>
          <a:p>
            <a:r>
              <a:rPr lang="es-ES" noProof="0" dirty="0" smtClean="0"/>
              <a:t>- La</a:t>
            </a:r>
            <a:r>
              <a:rPr lang="es-ES" baseline="0" noProof="0" dirty="0" smtClean="0"/>
              <a:t> información y los datos de todos estos eventos son recopilados dentro de la base de datos de catástrofes naturales de </a:t>
            </a:r>
            <a:r>
              <a:rPr lang="es-ES" i="1" baseline="0" noProof="0" dirty="0" smtClean="0"/>
              <a:t>sigma, </a:t>
            </a:r>
            <a:r>
              <a:rPr lang="es-ES" i="0" baseline="0" noProof="0" dirty="0" smtClean="0"/>
              <a:t>y son públicos en </a:t>
            </a:r>
            <a:r>
              <a:rPr lang="es-ES" b="1" i="0" baseline="0" noProof="0" dirty="0" smtClean="0"/>
              <a:t>www.sigma-explorer.com.</a:t>
            </a:r>
          </a:p>
          <a:p>
            <a:r>
              <a:rPr lang="es-ES" b="1" i="0" baseline="0" noProof="0" dirty="0" smtClean="0"/>
              <a:t>-------------------------------------------------------------------------------</a:t>
            </a:r>
          </a:p>
          <a:p>
            <a:endParaRPr lang="es-ES" b="1" i="0" baseline="0" noProof="0" dirty="0" smtClean="0"/>
          </a:p>
          <a:p>
            <a:r>
              <a:rPr lang="es-ES" b="0" i="0" noProof="0" dirty="0" smtClean="0"/>
              <a:t>- También vale la pena mencionar que nuestra base de datos tiene ciertos umbrales que necesitan ser superados por estas catástrofes para ser considerados en nuestros</a:t>
            </a:r>
            <a:r>
              <a:rPr lang="es-ES" b="0" i="0" baseline="0" noProof="0" dirty="0" smtClean="0"/>
              <a:t> registros. </a:t>
            </a:r>
          </a:p>
          <a:p>
            <a:endParaRPr lang="es-ES" b="0" i="0" baseline="0" noProof="0" dirty="0" smtClean="0"/>
          </a:p>
          <a:p>
            <a:r>
              <a:rPr lang="es-ES" b="0" i="0" noProof="0" dirty="0" smtClean="0"/>
              <a:t>Por ejemplo:</a:t>
            </a:r>
          </a:p>
          <a:p>
            <a:endParaRPr lang="es-ES" b="0" i="0" noProof="0" dirty="0" smtClean="0"/>
          </a:p>
          <a:p>
            <a:endParaRPr lang="es-ES" b="0" i="0" noProof="0" dirty="0" smtClean="0"/>
          </a:p>
          <a:p>
            <a:r>
              <a:rPr lang="es-ES" b="0" i="0" noProof="0" dirty="0" smtClean="0"/>
              <a:t>Daños asegurados (siniestros):</a:t>
            </a:r>
          </a:p>
          <a:p>
            <a:r>
              <a:rPr lang="es-ES" b="0" i="0" noProof="0" dirty="0" smtClean="0"/>
              <a:t>	Catástrofes marítimas		19,9 millones de USD</a:t>
            </a:r>
          </a:p>
          <a:p>
            <a:r>
              <a:rPr lang="es-ES" b="0" i="0" noProof="0" dirty="0" smtClean="0"/>
              <a:t>          	Catástrofes aéreas		39,8 millones de USD</a:t>
            </a:r>
          </a:p>
          <a:p>
            <a:r>
              <a:rPr lang="es-ES" b="0" i="0" noProof="0" dirty="0" smtClean="0"/>
              <a:t>	Otras catástrofes		49,5 millones de USD</a:t>
            </a:r>
          </a:p>
          <a:p>
            <a:endParaRPr lang="es-ES" b="0" i="0" noProof="0" dirty="0" smtClean="0"/>
          </a:p>
          <a:p>
            <a:r>
              <a:rPr lang="es-ES" b="0" i="0" noProof="0" dirty="0" smtClean="0"/>
              <a:t>o 	Daños económicos:		99,0 millones de USD</a:t>
            </a:r>
          </a:p>
          <a:p>
            <a:r>
              <a:rPr lang="es-ES" b="0" i="0" noProof="0" dirty="0" smtClean="0"/>
              <a:t>	o Víctimas:</a:t>
            </a:r>
          </a:p>
          <a:p>
            <a:r>
              <a:rPr lang="es-ES" b="0" i="0" noProof="0" dirty="0" smtClean="0"/>
              <a:t>	          Muertos o desaparecidos	20</a:t>
            </a:r>
          </a:p>
          <a:p>
            <a:r>
              <a:rPr lang="es-ES" b="0" i="0" noProof="0" dirty="0" smtClean="0"/>
              <a:t>          	          Heridos			50</a:t>
            </a:r>
          </a:p>
          <a:p>
            <a:r>
              <a:rPr lang="es-ES" b="0" i="0" noProof="0" dirty="0" smtClean="0"/>
              <a:t>	          Personas sin hogar		2000</a:t>
            </a:r>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6</a:t>
            </a:fld>
            <a:endParaRPr lang="en-GB" dirty="0"/>
          </a:p>
        </p:txBody>
      </p:sp>
    </p:spTree>
    <p:extLst>
      <p:ext uri="{BB962C8B-B14F-4D97-AF65-F5344CB8AC3E}">
        <p14:creationId xmlns:p14="http://schemas.microsoft.com/office/powerpoint/2010/main" val="338312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 Cuando</a:t>
            </a:r>
            <a:r>
              <a:rPr lang="es-ES" baseline="0" noProof="0" dirty="0" smtClean="0"/>
              <a:t> cuantificamos la brecha de protección, incluimos dos metodologías distintas en nuestra investigación. La primera que utiliza los datos históricos, y una segunda, que utiliza una modelización.</a:t>
            </a:r>
          </a:p>
          <a:p>
            <a:endParaRPr lang="es-ES" baseline="0" noProof="0" dirty="0" smtClean="0"/>
          </a:p>
          <a:p>
            <a:r>
              <a:rPr lang="es-ES" baseline="0" noProof="0" dirty="0" smtClean="0"/>
              <a:t>- Aquí la primera metodología: la gráfica muestra el promedio de 10 años de pérdidas económicas aseguradas y no aseguradas para la región a precios de 2016, en miles de millones de dólares.</a:t>
            </a:r>
          </a:p>
          <a:p>
            <a:endParaRPr lang="es-ES" baseline="0" noProof="0" dirty="0" smtClean="0"/>
          </a:p>
          <a:p>
            <a:r>
              <a:rPr lang="es-ES" baseline="0" noProof="0" dirty="0" smtClean="0"/>
              <a:t>	- Lo primero que salta a la vista, es el salto en el año 2010, el cual incluye las perdidas originadas en el terremoto de Chile… estimadas las totales en 33 mil millones de </a:t>
            </a:r>
            <a:r>
              <a:rPr lang="es-ES" baseline="0" noProof="0" dirty="0" err="1" smtClean="0"/>
              <a:t>dolares</a:t>
            </a:r>
            <a:r>
              <a:rPr lang="es-ES" baseline="0" noProof="0" dirty="0" smtClean="0"/>
              <a:t>, mientras que las aseguradas en casi 9 mil millones de </a:t>
            </a:r>
            <a:r>
              <a:rPr lang="es-ES" baseline="0" noProof="0" dirty="0" err="1" smtClean="0"/>
              <a:t>dolares</a:t>
            </a:r>
            <a:r>
              <a:rPr lang="es-ES" baseline="0" noProof="0" dirty="0" smtClean="0"/>
              <a:t>… y el de Haití, donde las perdidas económicas totales fueron de 8 mil 500 millones de </a:t>
            </a:r>
            <a:r>
              <a:rPr lang="es-ES" baseline="0" noProof="0" dirty="0" err="1" smtClean="0"/>
              <a:t>dolares</a:t>
            </a:r>
            <a:r>
              <a:rPr lang="es-ES" baseline="0" noProof="0" dirty="0" smtClean="0"/>
              <a:t> y solo 110 millones fueron aseguradas… Oigan la diferencia entre la cobertura de seguros de los dos países, el terremoto en Chile fue cubierto en un 26.7%, mientras que el de Haití lo fue solo en 1.3%. Una mayor cobertura de seguro ayuda claro esta, a una recuperación mas rápida… </a:t>
            </a:r>
            <a:r>
              <a:rPr lang="es-ES" baseline="0" noProof="0" dirty="0" err="1" smtClean="0"/>
              <a:t>Fijense</a:t>
            </a:r>
            <a:r>
              <a:rPr lang="es-ES" baseline="0" noProof="0" dirty="0" smtClean="0"/>
              <a:t> que en </a:t>
            </a:r>
            <a:r>
              <a:rPr lang="es-ES" baseline="0" noProof="0" dirty="0" err="1" smtClean="0"/>
              <a:t>Haiti</a:t>
            </a:r>
            <a:r>
              <a:rPr lang="es-ES" baseline="0" noProof="0" dirty="0" smtClean="0"/>
              <a:t>, todavía a fecha de 2017 no se ha reconstruido el palacio nacional… El palacio nacional en puerto príncipe sigue en ruinas.</a:t>
            </a:r>
          </a:p>
          <a:p>
            <a:endParaRPr lang="es-ES" baseline="0" noProof="0" dirty="0" smtClean="0"/>
          </a:p>
          <a:p>
            <a:r>
              <a:rPr lang="es-ES" baseline="0" noProof="0" dirty="0" smtClean="0"/>
              <a:t>	- Desde el 1990 hasta 2015, la brecha ha oscilado entre 80% y 92% de perdidas no aseguradas, y la tendencia varía dependiendo del año que se elige como muestra, y también a la </a:t>
            </a:r>
            <a:r>
              <a:rPr lang="es-ES" baseline="0" noProof="0" dirty="0" err="1" smtClean="0"/>
              <a:t>asegurabilidad</a:t>
            </a:r>
            <a:r>
              <a:rPr lang="es-ES" baseline="0" noProof="0" dirty="0" smtClean="0"/>
              <a:t> de ciertos eventos en especifico, como lo fue el terremoto de chile, el cual estaba altamente asegurado.</a:t>
            </a:r>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7</a:t>
            </a:fld>
            <a:endParaRPr lang="en-GB" dirty="0"/>
          </a:p>
        </p:txBody>
      </p:sp>
    </p:spTree>
    <p:extLst>
      <p:ext uri="{BB962C8B-B14F-4D97-AF65-F5344CB8AC3E}">
        <p14:creationId xmlns:p14="http://schemas.microsoft.com/office/powerpoint/2010/main" val="136336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s-ES" sz="1200" b="0" i="0" u="none" strike="noStrike" kern="1200" baseline="0" dirty="0" smtClean="0">
                <a:solidFill>
                  <a:schemeClr val="tx1"/>
                </a:solidFill>
                <a:latin typeface="SwissReSans" pitchFamily="34" charset="0"/>
                <a:ea typeface="+mn-ea"/>
                <a:cs typeface="+mn-cs"/>
              </a:rPr>
              <a:t>Para poner en perspectiva el tamaño de estas perdidas por catástrofes naturales, </a:t>
            </a:r>
            <a:r>
              <a:rPr lang="en-US" sz="1200" b="0" i="0" u="none" strike="noStrike" kern="1200" baseline="0" dirty="0" err="1" smtClean="0">
                <a:solidFill>
                  <a:schemeClr val="tx1"/>
                </a:solidFill>
                <a:latin typeface="SwissReSans" pitchFamily="34" charset="0"/>
                <a:ea typeface="+mn-ea"/>
                <a:cs typeface="+mn-cs"/>
              </a:rPr>
              <a:t>esta</a:t>
            </a:r>
            <a:r>
              <a:rPr lang="en-US" sz="1200" b="0" i="0" u="none" strike="noStrike" kern="1200" baseline="0" dirty="0" smtClean="0">
                <a:solidFill>
                  <a:schemeClr val="tx1"/>
                </a:solidFill>
                <a:latin typeface="SwissReSans" pitchFamily="34" charset="0"/>
                <a:ea typeface="+mn-ea"/>
                <a:cs typeface="+mn-cs"/>
              </a:rPr>
              <a:t> </a:t>
            </a:r>
            <a:r>
              <a:rPr lang="en-US" sz="1200" b="0" i="0" u="none" strike="noStrike" kern="1200" baseline="0" dirty="0" err="1" smtClean="0">
                <a:solidFill>
                  <a:schemeClr val="tx1"/>
                </a:solidFill>
                <a:latin typeface="SwissReSans" pitchFamily="34" charset="0"/>
                <a:ea typeface="+mn-ea"/>
                <a:cs typeface="+mn-cs"/>
              </a:rPr>
              <a:t>figura</a:t>
            </a:r>
            <a:r>
              <a:rPr lang="es-ES" sz="1200" b="0" i="0" u="none" strike="noStrike" kern="1200" baseline="0" dirty="0" smtClean="0">
                <a:solidFill>
                  <a:schemeClr val="tx1"/>
                </a:solidFill>
                <a:latin typeface="SwissReSans" pitchFamily="34" charset="0"/>
                <a:ea typeface="+mn-ea"/>
                <a:cs typeface="+mn-cs"/>
              </a:rPr>
              <a:t> muestra las perdidas totales en relación con el PIB </a:t>
            </a:r>
            <a:r>
              <a:rPr lang="en-US" sz="1200" b="0" i="0" u="none" strike="noStrike" kern="1200" baseline="0" dirty="0" smtClean="0">
                <a:solidFill>
                  <a:schemeClr val="tx1"/>
                </a:solidFill>
                <a:latin typeface="SwissReSans" pitchFamily="34" charset="0"/>
                <a:ea typeface="+mn-ea"/>
                <a:cs typeface="+mn-cs"/>
              </a:rPr>
              <a:t>para </a:t>
            </a:r>
            <a:r>
              <a:rPr lang="en-US" sz="1200" b="0" i="0" u="none" strike="noStrike" kern="1200" baseline="0" dirty="0" err="1" smtClean="0">
                <a:solidFill>
                  <a:schemeClr val="tx1"/>
                </a:solidFill>
                <a:latin typeface="SwissReSans" pitchFamily="34" charset="0"/>
                <a:ea typeface="+mn-ea"/>
                <a:cs typeface="+mn-cs"/>
              </a:rPr>
              <a:t>Latinoamerica</a:t>
            </a:r>
            <a:r>
              <a:rPr lang="en-US" sz="1200" b="0" i="0" u="none" strike="noStrike" kern="1200" baseline="0" dirty="0" smtClean="0">
                <a:solidFill>
                  <a:schemeClr val="tx1"/>
                </a:solidFill>
                <a:latin typeface="SwissReSans" pitchFamily="34" charset="0"/>
                <a:ea typeface="+mn-ea"/>
                <a:cs typeface="+mn-cs"/>
              </a:rPr>
              <a:t>. </a:t>
            </a:r>
            <a:endParaRPr lang="en-US" dirty="0" smtClean="0"/>
          </a:p>
          <a:p>
            <a:endParaRPr lang="en-US" dirty="0" smtClean="0"/>
          </a:p>
          <a:p>
            <a:r>
              <a:rPr lang="en-US" dirty="0" smtClean="0"/>
              <a:t>- Se </a:t>
            </a:r>
            <a:r>
              <a:rPr lang="es-ES" noProof="0" dirty="0" smtClean="0"/>
              <a:t>aprecia</a:t>
            </a:r>
            <a:r>
              <a:rPr lang="en-US" dirty="0" smtClean="0"/>
              <a:t> que en </a:t>
            </a:r>
            <a:r>
              <a:rPr lang="en-US" dirty="0" err="1" smtClean="0"/>
              <a:t>los</a:t>
            </a:r>
            <a:r>
              <a:rPr lang="en-US" dirty="0" smtClean="0"/>
              <a:t> </a:t>
            </a:r>
            <a:r>
              <a:rPr lang="en-US" dirty="0" err="1" smtClean="0"/>
              <a:t>ultimos</a:t>
            </a:r>
            <a:r>
              <a:rPr lang="en-US" dirty="0" smtClean="0"/>
              <a:t> </a:t>
            </a:r>
            <a:r>
              <a:rPr lang="en-US" dirty="0" err="1" smtClean="0"/>
              <a:t>anos</a:t>
            </a:r>
            <a:r>
              <a:rPr lang="en-US" dirty="0" smtClean="0"/>
              <a:t> el </a:t>
            </a:r>
            <a:r>
              <a:rPr lang="en-US" dirty="0" err="1" smtClean="0"/>
              <a:t>porcentaje</a:t>
            </a:r>
            <a:r>
              <a:rPr lang="en-US" dirty="0" smtClean="0"/>
              <a:t> ha </a:t>
            </a:r>
            <a:r>
              <a:rPr lang="en-US" dirty="0" err="1" smtClean="0"/>
              <a:t>ido</a:t>
            </a:r>
            <a:r>
              <a:rPr lang="en-US" dirty="0" smtClean="0"/>
              <a:t> al </a:t>
            </a:r>
            <a:r>
              <a:rPr lang="en-US" dirty="0" err="1" smtClean="0"/>
              <a:t>alza</a:t>
            </a:r>
            <a:r>
              <a:rPr lang="en-US" dirty="0" smtClean="0"/>
              <a:t>… </a:t>
            </a:r>
            <a:r>
              <a:rPr lang="en-US" baseline="0" dirty="0" smtClean="0"/>
              <a:t>Ese </a:t>
            </a:r>
            <a:r>
              <a:rPr lang="en-US" baseline="0" dirty="0" err="1" smtClean="0"/>
              <a:t>nivel</a:t>
            </a:r>
            <a:r>
              <a:rPr lang="en-US" baseline="0" dirty="0" smtClean="0"/>
              <a:t> tan alto en </a:t>
            </a:r>
            <a:r>
              <a:rPr lang="en-US" baseline="0" dirty="0" err="1" smtClean="0"/>
              <a:t>los</a:t>
            </a:r>
            <a:r>
              <a:rPr lang="en-US" baseline="0" dirty="0" smtClean="0"/>
              <a:t> 90 </a:t>
            </a:r>
            <a:r>
              <a:rPr lang="en-US" baseline="0" dirty="0" err="1" smtClean="0"/>
              <a:t>es</a:t>
            </a:r>
            <a:r>
              <a:rPr lang="en-US" baseline="0" dirty="0" smtClean="0"/>
              <a:t> </a:t>
            </a:r>
            <a:r>
              <a:rPr lang="en-US" baseline="0" dirty="0" err="1" smtClean="0"/>
              <a:t>por</a:t>
            </a:r>
            <a:r>
              <a:rPr lang="en-US" baseline="0" dirty="0" smtClean="0"/>
              <a:t> el </a:t>
            </a:r>
            <a:r>
              <a:rPr lang="en-US" baseline="0" dirty="0" err="1" smtClean="0"/>
              <a:t>efecto</a:t>
            </a:r>
            <a:r>
              <a:rPr lang="en-US" baseline="0" dirty="0" smtClean="0"/>
              <a:t> </a:t>
            </a:r>
            <a:r>
              <a:rPr lang="en-US" baseline="0" dirty="0" err="1" smtClean="0"/>
              <a:t>estadistico</a:t>
            </a:r>
            <a:r>
              <a:rPr lang="en-US" baseline="0" dirty="0" smtClean="0"/>
              <a:t> que </a:t>
            </a:r>
            <a:r>
              <a:rPr lang="en-US" baseline="0" dirty="0" err="1" smtClean="0"/>
              <a:t>representa</a:t>
            </a:r>
            <a:r>
              <a:rPr lang="en-US" baseline="0" dirty="0" smtClean="0"/>
              <a:t> el </a:t>
            </a:r>
            <a:r>
              <a:rPr lang="en-US" baseline="0" dirty="0" err="1" smtClean="0"/>
              <a:t>promedio</a:t>
            </a:r>
            <a:r>
              <a:rPr lang="en-US" baseline="0" dirty="0" smtClean="0"/>
              <a:t> de 10 </a:t>
            </a:r>
            <a:r>
              <a:rPr lang="en-US" baseline="0" dirty="0" err="1" smtClean="0"/>
              <a:t>anos</a:t>
            </a:r>
            <a:r>
              <a:rPr lang="en-US" baseline="0" dirty="0" smtClean="0"/>
              <a:t> </a:t>
            </a:r>
            <a:r>
              <a:rPr lang="en-US" baseline="0" dirty="0" err="1" smtClean="0"/>
              <a:t>luego</a:t>
            </a:r>
            <a:r>
              <a:rPr lang="en-US" baseline="0" dirty="0" smtClean="0"/>
              <a:t> del </a:t>
            </a:r>
            <a:r>
              <a:rPr lang="en-US" baseline="0" dirty="0" err="1" smtClean="0"/>
              <a:t>terremoto</a:t>
            </a:r>
            <a:r>
              <a:rPr lang="en-US" baseline="0" dirty="0" smtClean="0"/>
              <a:t> de 1985 </a:t>
            </a:r>
            <a:r>
              <a:rPr lang="en-US" baseline="0" dirty="0" err="1" smtClean="0"/>
              <a:t>en</a:t>
            </a:r>
            <a:r>
              <a:rPr lang="en-US" baseline="0" dirty="0" smtClean="0"/>
              <a:t> Mexico.</a:t>
            </a:r>
          </a:p>
          <a:p>
            <a:endParaRPr lang="en-US" baseline="0" dirty="0" smtClean="0"/>
          </a:p>
          <a:p>
            <a:r>
              <a:rPr lang="en-US" baseline="0" dirty="0" smtClean="0"/>
              <a:t>- El </a:t>
            </a:r>
            <a:r>
              <a:rPr lang="en-US" baseline="0" dirty="0" err="1" smtClean="0"/>
              <a:t>hecho</a:t>
            </a:r>
            <a:r>
              <a:rPr lang="en-US" baseline="0" dirty="0" smtClean="0"/>
              <a:t> de que el </a:t>
            </a:r>
            <a:r>
              <a:rPr lang="en-US" baseline="0" dirty="0" err="1" smtClean="0"/>
              <a:t>porcentaje</a:t>
            </a:r>
            <a:r>
              <a:rPr lang="en-US" baseline="0" dirty="0" smtClean="0"/>
              <a:t> </a:t>
            </a:r>
            <a:r>
              <a:rPr lang="en-US" baseline="0" dirty="0" err="1" smtClean="0"/>
              <a:t>crezca</a:t>
            </a:r>
            <a:r>
              <a:rPr lang="en-US" baseline="0" dirty="0" smtClean="0"/>
              <a:t> </a:t>
            </a:r>
            <a:r>
              <a:rPr lang="en-US" baseline="0" dirty="0" err="1" smtClean="0"/>
              <a:t>significa</a:t>
            </a:r>
            <a:r>
              <a:rPr lang="en-US" baseline="0" dirty="0" smtClean="0"/>
              <a:t> que las </a:t>
            </a:r>
            <a:r>
              <a:rPr lang="en-US" baseline="0" dirty="0" err="1" smtClean="0"/>
              <a:t>perdidas</a:t>
            </a:r>
            <a:r>
              <a:rPr lang="en-US" baseline="0" dirty="0" smtClean="0"/>
              <a:t> </a:t>
            </a:r>
            <a:r>
              <a:rPr lang="en-US" baseline="0" dirty="0" err="1" smtClean="0"/>
              <a:t>economicas</a:t>
            </a:r>
            <a:r>
              <a:rPr lang="en-US" baseline="0" dirty="0" smtClean="0"/>
              <a:t> </a:t>
            </a:r>
            <a:r>
              <a:rPr lang="en-US" baseline="0" dirty="0" err="1" smtClean="0"/>
              <a:t>estan</a:t>
            </a:r>
            <a:r>
              <a:rPr lang="en-US" baseline="0" dirty="0" smtClean="0"/>
              <a:t> </a:t>
            </a:r>
            <a:r>
              <a:rPr lang="en-US" baseline="0" dirty="0" err="1" smtClean="0"/>
              <a:t>creciendo</a:t>
            </a:r>
            <a:r>
              <a:rPr lang="en-US" baseline="0" dirty="0" smtClean="0"/>
              <a:t> a mayor </a:t>
            </a:r>
            <a:r>
              <a:rPr lang="en-US" baseline="0" dirty="0" err="1" smtClean="0"/>
              <a:t>ritmo</a:t>
            </a:r>
            <a:r>
              <a:rPr lang="en-US" baseline="0" dirty="0" smtClean="0"/>
              <a:t> que el </a:t>
            </a:r>
            <a:r>
              <a:rPr lang="en-US" baseline="0" dirty="0" err="1" smtClean="0"/>
              <a:t>Producto</a:t>
            </a:r>
            <a:r>
              <a:rPr lang="en-US" baseline="0" dirty="0" smtClean="0"/>
              <a:t> </a:t>
            </a:r>
            <a:r>
              <a:rPr lang="en-US" baseline="0" dirty="0" err="1" smtClean="0"/>
              <a:t>Interno</a:t>
            </a:r>
            <a:r>
              <a:rPr lang="en-US" baseline="0" dirty="0" smtClean="0"/>
              <a:t> </a:t>
            </a:r>
            <a:r>
              <a:rPr lang="en-US" baseline="0" dirty="0" err="1" smtClean="0"/>
              <a:t>Bruto</a:t>
            </a:r>
            <a:r>
              <a:rPr lang="en-US" baseline="0" dirty="0" smtClean="0"/>
              <a:t>, y de </a:t>
            </a:r>
            <a:r>
              <a:rPr lang="en-US" baseline="0" dirty="0" err="1" smtClean="0"/>
              <a:t>hecho</a:t>
            </a:r>
            <a:r>
              <a:rPr lang="en-US" baseline="0" dirty="0" smtClean="0"/>
              <a:t> se ha </a:t>
            </a:r>
            <a:r>
              <a:rPr lang="en-US" baseline="0" dirty="0" err="1" smtClean="0"/>
              <a:t>duplicado</a:t>
            </a:r>
            <a:r>
              <a:rPr lang="en-US" baseline="0" dirty="0" smtClean="0"/>
              <a:t> </a:t>
            </a:r>
            <a:r>
              <a:rPr lang="en-US" baseline="0" dirty="0" err="1" smtClean="0"/>
              <a:t>desde</a:t>
            </a:r>
            <a:r>
              <a:rPr lang="en-US" baseline="0" dirty="0" smtClean="0"/>
              <a:t> </a:t>
            </a:r>
            <a:r>
              <a:rPr lang="en-US" baseline="0" dirty="0" err="1" smtClean="0"/>
              <a:t>los</a:t>
            </a:r>
            <a:r>
              <a:rPr lang="en-US" baseline="0" dirty="0" smtClean="0"/>
              <a:t> </a:t>
            </a:r>
            <a:r>
              <a:rPr lang="en-US" baseline="0" dirty="0" err="1" smtClean="0"/>
              <a:t>ultimos</a:t>
            </a:r>
            <a:r>
              <a:rPr lang="en-US" baseline="0" dirty="0" smtClean="0"/>
              <a:t> </a:t>
            </a:r>
            <a:r>
              <a:rPr lang="en-US" baseline="0" dirty="0" err="1" smtClean="0"/>
              <a:t>anos</a:t>
            </a:r>
            <a:r>
              <a:rPr lang="en-US" baseline="0" dirty="0" smtClean="0"/>
              <a:t> de la </a:t>
            </a:r>
            <a:r>
              <a:rPr lang="en-US" baseline="0" dirty="0" err="1" smtClean="0"/>
              <a:t>primera</a:t>
            </a:r>
            <a:r>
              <a:rPr lang="en-US" baseline="0" dirty="0" smtClean="0"/>
              <a:t> </a:t>
            </a:r>
            <a:r>
              <a:rPr lang="en-US" baseline="0" dirty="0" err="1" smtClean="0"/>
              <a:t>decada</a:t>
            </a:r>
            <a:r>
              <a:rPr lang="en-US" baseline="0" dirty="0" smtClean="0"/>
              <a:t> del </a:t>
            </a:r>
            <a:r>
              <a:rPr lang="en-US" baseline="0" dirty="0" err="1" smtClean="0"/>
              <a:t>siglo</a:t>
            </a:r>
            <a:r>
              <a:rPr lang="en-US" baseline="0" dirty="0" smtClean="0"/>
              <a:t> hasta hoy </a:t>
            </a:r>
            <a:r>
              <a:rPr lang="en-US" baseline="0" dirty="0" err="1" smtClean="0"/>
              <a:t>en</a:t>
            </a:r>
            <a:r>
              <a:rPr lang="en-US" baseline="0" dirty="0" smtClean="0"/>
              <a:t> </a:t>
            </a:r>
            <a:r>
              <a:rPr lang="en-US" baseline="0" dirty="0" err="1" smtClean="0"/>
              <a:t>dia</a:t>
            </a:r>
            <a:r>
              <a:rPr lang="en-US" baseline="0" dirty="0" smtClean="0"/>
              <a:t>, un </a:t>
            </a:r>
            <a:r>
              <a:rPr lang="en-US" baseline="0" dirty="0" err="1" smtClean="0"/>
              <a:t>proceso</a:t>
            </a:r>
            <a:r>
              <a:rPr lang="en-US" baseline="0" dirty="0" smtClean="0"/>
              <a:t> que </a:t>
            </a:r>
            <a:r>
              <a:rPr lang="en-US" baseline="0" dirty="0" err="1" smtClean="0"/>
              <a:t>esta</a:t>
            </a:r>
            <a:r>
              <a:rPr lang="en-US" baseline="0" dirty="0" smtClean="0"/>
              <a:t> </a:t>
            </a:r>
            <a:r>
              <a:rPr lang="en-US" baseline="0" dirty="0" err="1" smtClean="0"/>
              <a:t>usualmente</a:t>
            </a:r>
            <a:r>
              <a:rPr lang="en-US" baseline="0" dirty="0" smtClean="0"/>
              <a:t> </a:t>
            </a:r>
            <a:r>
              <a:rPr lang="en-US" baseline="0" dirty="0" err="1" smtClean="0"/>
              <a:t>ligado</a:t>
            </a:r>
            <a:r>
              <a:rPr lang="en-US" baseline="0" dirty="0" smtClean="0"/>
              <a:t> a </a:t>
            </a:r>
            <a:r>
              <a:rPr lang="en-US" baseline="0" dirty="0" err="1" smtClean="0"/>
              <a:t>procesos</a:t>
            </a:r>
            <a:r>
              <a:rPr lang="en-US" baseline="0" dirty="0" smtClean="0"/>
              <a:t> de </a:t>
            </a:r>
            <a:r>
              <a:rPr lang="en-US" baseline="0" dirty="0" err="1" smtClean="0"/>
              <a:t>urbanizacion</a:t>
            </a:r>
            <a:r>
              <a:rPr lang="en-US" baseline="0" dirty="0" smtClean="0"/>
              <a:t>. La </a:t>
            </a:r>
            <a:r>
              <a:rPr lang="en-US" baseline="0" dirty="0" err="1" smtClean="0"/>
              <a:t>urbanizacion</a:t>
            </a:r>
            <a:r>
              <a:rPr lang="en-US" baseline="0" dirty="0" smtClean="0"/>
              <a:t> </a:t>
            </a:r>
            <a:r>
              <a:rPr lang="en-US" baseline="0" dirty="0" err="1" smtClean="0"/>
              <a:t>tiene</a:t>
            </a:r>
            <a:r>
              <a:rPr lang="en-US" baseline="0" dirty="0" smtClean="0"/>
              <a:t> a </a:t>
            </a:r>
            <a:r>
              <a:rPr lang="en-US" baseline="0" dirty="0" err="1" smtClean="0"/>
              <a:t>incrementar</a:t>
            </a:r>
            <a:r>
              <a:rPr lang="en-US" baseline="0" dirty="0" smtClean="0"/>
              <a:t> el valor total </a:t>
            </a:r>
            <a:r>
              <a:rPr lang="en-US" baseline="0" dirty="0" err="1" smtClean="0"/>
              <a:t>asegurable</a:t>
            </a:r>
            <a:r>
              <a:rPr lang="en-US" baseline="0" dirty="0" smtClean="0"/>
              <a:t> </a:t>
            </a:r>
            <a:r>
              <a:rPr lang="en-US" baseline="0" dirty="0" err="1" smtClean="0"/>
              <a:t>dentro</a:t>
            </a:r>
            <a:r>
              <a:rPr lang="en-US" baseline="0" dirty="0" smtClean="0"/>
              <a:t> de </a:t>
            </a:r>
            <a:r>
              <a:rPr lang="en-US" baseline="0" dirty="0" err="1" smtClean="0"/>
              <a:t>una</a:t>
            </a:r>
            <a:r>
              <a:rPr lang="en-US" baseline="0" dirty="0" smtClean="0"/>
              <a:t> ciudad…</a:t>
            </a:r>
            <a:endParaRPr lang="en-US" dirty="0" smtClean="0"/>
          </a:p>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8</a:t>
            </a:fld>
            <a:endParaRPr lang="en-GB" dirty="0"/>
          </a:p>
        </p:txBody>
      </p:sp>
    </p:spTree>
    <p:extLst>
      <p:ext uri="{BB962C8B-B14F-4D97-AF65-F5344CB8AC3E}">
        <p14:creationId xmlns:p14="http://schemas.microsoft.com/office/powerpoint/2010/main" val="297706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Cuando</a:t>
            </a:r>
            <a:r>
              <a:rPr lang="en-US" dirty="0" smtClean="0"/>
              <a:t> </a:t>
            </a:r>
            <a:r>
              <a:rPr lang="en-US" dirty="0" err="1" smtClean="0"/>
              <a:t>desglosamos</a:t>
            </a:r>
            <a:r>
              <a:rPr lang="en-US" dirty="0" smtClean="0"/>
              <a:t> las </a:t>
            </a:r>
            <a:r>
              <a:rPr lang="en-US" dirty="0" err="1" smtClean="0"/>
              <a:t>catastrofes</a:t>
            </a:r>
            <a:r>
              <a:rPr lang="en-US" baseline="0" dirty="0" smtClean="0"/>
              <a:t> </a:t>
            </a:r>
            <a:r>
              <a:rPr lang="en-US" baseline="0" dirty="0" err="1" smtClean="0"/>
              <a:t>por</a:t>
            </a:r>
            <a:r>
              <a:rPr lang="en-US" baseline="0" dirty="0" smtClean="0"/>
              <a:t> </a:t>
            </a:r>
            <a:r>
              <a:rPr lang="en-US" baseline="0" dirty="0" err="1" smtClean="0"/>
              <a:t>tipo</a:t>
            </a:r>
            <a:r>
              <a:rPr lang="en-US" baseline="0" dirty="0" smtClean="0"/>
              <a:t> de </a:t>
            </a:r>
            <a:r>
              <a:rPr lang="en-US" baseline="0" dirty="0" err="1" smtClean="0"/>
              <a:t>peligro</a:t>
            </a:r>
            <a:r>
              <a:rPr lang="en-US" baseline="0" dirty="0" smtClean="0"/>
              <a:t>, </a:t>
            </a:r>
            <a:r>
              <a:rPr lang="en-US" baseline="0" dirty="0" err="1" smtClean="0"/>
              <a:t>vemos</a:t>
            </a:r>
            <a:r>
              <a:rPr lang="en-US" baseline="0" dirty="0" smtClean="0"/>
              <a:t> que las </a:t>
            </a:r>
            <a:r>
              <a:rPr lang="en-US" baseline="0" dirty="0" err="1" smtClean="0"/>
              <a:t>inundaciones</a:t>
            </a:r>
            <a:r>
              <a:rPr lang="en-US" baseline="0" dirty="0" smtClean="0"/>
              <a:t> </a:t>
            </a:r>
            <a:r>
              <a:rPr lang="en-US" baseline="0" dirty="0" err="1" smtClean="0"/>
              <a:t>han</a:t>
            </a:r>
            <a:r>
              <a:rPr lang="en-US" baseline="0" dirty="0" smtClean="0"/>
              <a:t> </a:t>
            </a:r>
            <a:r>
              <a:rPr lang="en-US" baseline="0" dirty="0" err="1" smtClean="0"/>
              <a:t>sido</a:t>
            </a:r>
            <a:r>
              <a:rPr lang="en-US" baseline="0" dirty="0" smtClean="0"/>
              <a:t> las </a:t>
            </a:r>
            <a:r>
              <a:rPr lang="en-US" baseline="0" dirty="0" err="1" smtClean="0"/>
              <a:t>catastrofes</a:t>
            </a:r>
            <a:r>
              <a:rPr lang="en-US" baseline="0" dirty="0" smtClean="0"/>
              <a:t> mas </a:t>
            </a:r>
            <a:r>
              <a:rPr lang="en-US" baseline="0" dirty="0" err="1" smtClean="0"/>
              <a:t>frecuentes</a:t>
            </a:r>
            <a:r>
              <a:rPr lang="en-US" baseline="0" dirty="0" smtClean="0"/>
              <a:t>, </a:t>
            </a:r>
            <a:r>
              <a:rPr lang="en-US" baseline="0" dirty="0" err="1" smtClean="0"/>
              <a:t>pero</a:t>
            </a:r>
            <a:r>
              <a:rPr lang="en-US" baseline="0" dirty="0" smtClean="0"/>
              <a:t> </a:t>
            </a:r>
            <a:r>
              <a:rPr lang="en-US" baseline="0" dirty="0" err="1" smtClean="0"/>
              <a:t>los</a:t>
            </a:r>
            <a:r>
              <a:rPr lang="en-US" baseline="0" dirty="0" smtClean="0"/>
              <a:t> </a:t>
            </a:r>
            <a:r>
              <a:rPr lang="en-US" baseline="0" dirty="0" err="1" smtClean="0"/>
              <a:t>terremotos</a:t>
            </a:r>
            <a:r>
              <a:rPr lang="en-US" baseline="0" dirty="0" smtClean="0"/>
              <a:t>, y </a:t>
            </a:r>
            <a:r>
              <a:rPr lang="en-US" baseline="0" dirty="0" err="1" smtClean="0"/>
              <a:t>esto</a:t>
            </a:r>
            <a:r>
              <a:rPr lang="en-US" baseline="0" dirty="0" smtClean="0"/>
              <a:t> no </a:t>
            </a:r>
            <a:r>
              <a:rPr lang="en-US" baseline="0" dirty="0" err="1" smtClean="0"/>
              <a:t>es</a:t>
            </a:r>
            <a:r>
              <a:rPr lang="en-US" baseline="0" dirty="0" smtClean="0"/>
              <a:t> </a:t>
            </a:r>
            <a:r>
              <a:rPr lang="en-US" baseline="0" dirty="0" err="1" smtClean="0"/>
              <a:t>sorpresa</a:t>
            </a:r>
            <a:r>
              <a:rPr lang="en-US" baseline="0" dirty="0" smtClean="0"/>
              <a:t> para </a:t>
            </a:r>
            <a:r>
              <a:rPr lang="en-US" baseline="0" dirty="0" err="1" smtClean="0"/>
              <a:t>nadie</a:t>
            </a:r>
            <a:r>
              <a:rPr lang="en-US" baseline="0" dirty="0" smtClean="0"/>
              <a:t>, </a:t>
            </a:r>
            <a:r>
              <a:rPr lang="en-US" baseline="0" dirty="0" err="1" smtClean="0"/>
              <a:t>han</a:t>
            </a:r>
            <a:r>
              <a:rPr lang="en-US" baseline="0" dirty="0" smtClean="0"/>
              <a:t> </a:t>
            </a:r>
            <a:r>
              <a:rPr lang="en-US" baseline="0" dirty="0" err="1" smtClean="0"/>
              <a:t>sido</a:t>
            </a:r>
            <a:r>
              <a:rPr lang="en-US" baseline="0" dirty="0" smtClean="0"/>
              <a:t> las mas </a:t>
            </a:r>
            <a:r>
              <a:rPr lang="en-US" baseline="0" dirty="0" err="1" smtClean="0"/>
              <a:t>costosas</a:t>
            </a:r>
            <a:r>
              <a:rPr lang="en-US" baseline="0" dirty="0" smtClean="0"/>
              <a:t> </a:t>
            </a:r>
            <a:r>
              <a:rPr lang="en-US" baseline="0" dirty="0" err="1" smtClean="0"/>
              <a:t>tanto</a:t>
            </a:r>
            <a:r>
              <a:rPr lang="en-US" baseline="0" dirty="0" smtClean="0"/>
              <a:t> </a:t>
            </a:r>
            <a:r>
              <a:rPr lang="en-US" baseline="0" dirty="0" err="1" smtClean="0"/>
              <a:t>en</a:t>
            </a:r>
            <a:r>
              <a:rPr lang="en-US" baseline="0" dirty="0" smtClean="0"/>
              <a:t> </a:t>
            </a:r>
            <a:r>
              <a:rPr lang="en-US" baseline="0" dirty="0" err="1" smtClean="0"/>
              <a:t>cuanto</a:t>
            </a:r>
            <a:r>
              <a:rPr lang="en-US" baseline="0" dirty="0" smtClean="0"/>
              <a:t> a las </a:t>
            </a:r>
            <a:r>
              <a:rPr lang="en-US" baseline="0" dirty="0" err="1" smtClean="0"/>
              <a:t>perdidas</a:t>
            </a:r>
            <a:r>
              <a:rPr lang="en-US" baseline="0" dirty="0" smtClean="0"/>
              <a:t> totals </a:t>
            </a:r>
            <a:r>
              <a:rPr lang="en-US" baseline="0" dirty="0" err="1" smtClean="0"/>
              <a:t>como</a:t>
            </a:r>
            <a:r>
              <a:rPr lang="en-US" baseline="0" dirty="0" smtClean="0"/>
              <a:t> a las </a:t>
            </a:r>
            <a:r>
              <a:rPr lang="en-US" baseline="0" dirty="0" err="1" smtClean="0"/>
              <a:t>perdidas</a:t>
            </a:r>
            <a:r>
              <a:rPr lang="en-US" baseline="0" dirty="0" smtClean="0"/>
              <a:t> </a:t>
            </a:r>
            <a:r>
              <a:rPr lang="en-US" baseline="0" dirty="0" err="1" smtClean="0"/>
              <a:t>promedio</a:t>
            </a:r>
            <a:r>
              <a:rPr lang="en-US" baseline="0" dirty="0" smtClean="0"/>
              <a:t>.</a:t>
            </a:r>
          </a:p>
          <a:p>
            <a:endParaRPr lang="en-US" baseline="0" dirty="0" smtClean="0"/>
          </a:p>
          <a:p>
            <a:r>
              <a:rPr lang="en-US" baseline="0" dirty="0" smtClean="0"/>
              <a:t>- El </a:t>
            </a:r>
            <a:r>
              <a:rPr lang="en-US" baseline="0" dirty="0" err="1" smtClean="0"/>
              <a:t>porcentaje</a:t>
            </a:r>
            <a:r>
              <a:rPr lang="en-US" baseline="0" dirty="0" smtClean="0"/>
              <a:t> de </a:t>
            </a:r>
            <a:r>
              <a:rPr lang="en-US" baseline="0" dirty="0" err="1" smtClean="0"/>
              <a:t>cobertura</a:t>
            </a:r>
            <a:r>
              <a:rPr lang="en-US" baseline="0" dirty="0" smtClean="0"/>
              <a:t> </a:t>
            </a:r>
            <a:r>
              <a:rPr lang="en-US" baseline="0" dirty="0" err="1" smtClean="0"/>
              <a:t>varia</a:t>
            </a:r>
            <a:r>
              <a:rPr lang="en-US" baseline="0" dirty="0" smtClean="0"/>
              <a:t> </a:t>
            </a:r>
            <a:r>
              <a:rPr lang="en-US" baseline="0" dirty="0" err="1" smtClean="0"/>
              <a:t>tambien</a:t>
            </a:r>
            <a:r>
              <a:rPr lang="en-US" baseline="0" dirty="0" smtClean="0"/>
              <a:t> de </a:t>
            </a:r>
            <a:r>
              <a:rPr lang="en-US" baseline="0" dirty="0" err="1" smtClean="0"/>
              <a:t>peligro</a:t>
            </a:r>
            <a:r>
              <a:rPr lang="en-US" baseline="0" dirty="0" smtClean="0"/>
              <a:t> a </a:t>
            </a:r>
            <a:r>
              <a:rPr lang="en-US" baseline="0" dirty="0" err="1" smtClean="0"/>
              <a:t>peligro</a:t>
            </a:r>
            <a:r>
              <a:rPr lang="en-US" baseline="0" dirty="0" smtClean="0"/>
              <a:t>, y </a:t>
            </a:r>
            <a:r>
              <a:rPr lang="en-US" baseline="0" dirty="0" err="1" smtClean="0"/>
              <a:t>segun</a:t>
            </a:r>
            <a:r>
              <a:rPr lang="en-US" baseline="0" dirty="0" smtClean="0"/>
              <a:t> </a:t>
            </a:r>
            <a:r>
              <a:rPr lang="en-US" baseline="0" dirty="0" err="1" smtClean="0"/>
              <a:t>nuestros</a:t>
            </a:r>
            <a:r>
              <a:rPr lang="en-US" baseline="0" dirty="0" smtClean="0"/>
              <a:t> </a:t>
            </a:r>
            <a:r>
              <a:rPr lang="en-US" baseline="0" dirty="0" err="1" smtClean="0"/>
              <a:t>registros</a:t>
            </a:r>
            <a:r>
              <a:rPr lang="en-US" baseline="0" dirty="0" smtClean="0"/>
              <a:t>, el 82.6% de las </a:t>
            </a:r>
            <a:r>
              <a:rPr lang="en-US" baseline="0" dirty="0" err="1" smtClean="0"/>
              <a:t>perdidas</a:t>
            </a:r>
            <a:r>
              <a:rPr lang="en-US" baseline="0" dirty="0" smtClean="0"/>
              <a:t> </a:t>
            </a:r>
            <a:r>
              <a:rPr lang="en-US" baseline="0" dirty="0" err="1" smtClean="0"/>
              <a:t>econmomicas</a:t>
            </a:r>
            <a:r>
              <a:rPr lang="en-US" baseline="0" dirty="0" smtClean="0"/>
              <a:t> no son </a:t>
            </a:r>
            <a:r>
              <a:rPr lang="en-US" baseline="0" dirty="0" err="1" smtClean="0"/>
              <a:t>cubiertas</a:t>
            </a:r>
            <a:r>
              <a:rPr lang="en-US" baseline="0" dirty="0" smtClean="0"/>
              <a:t> </a:t>
            </a:r>
            <a:r>
              <a:rPr lang="en-US" baseline="0" dirty="0" err="1" smtClean="0"/>
              <a:t>por</a:t>
            </a:r>
            <a:r>
              <a:rPr lang="en-US" baseline="0" dirty="0" smtClean="0"/>
              <a:t> </a:t>
            </a:r>
            <a:r>
              <a:rPr lang="en-US" baseline="0" dirty="0" err="1" smtClean="0"/>
              <a:t>seguro</a:t>
            </a:r>
            <a:r>
              <a:rPr lang="en-US" baseline="0" dirty="0" smtClean="0"/>
              <a:t>. </a:t>
            </a:r>
            <a:r>
              <a:rPr lang="en-US" baseline="0" dirty="0" err="1" smtClean="0"/>
              <a:t>Lamentablemente</a:t>
            </a:r>
            <a:r>
              <a:rPr lang="en-US" baseline="0" dirty="0" smtClean="0"/>
              <a:t>, son </a:t>
            </a:r>
            <a:r>
              <a:rPr lang="en-US" baseline="0" dirty="0" err="1" smtClean="0"/>
              <a:t>grandes</a:t>
            </a:r>
            <a:r>
              <a:rPr lang="en-US" baseline="0" dirty="0" smtClean="0"/>
              <a:t> </a:t>
            </a:r>
            <a:r>
              <a:rPr lang="en-US" baseline="0" dirty="0" err="1" smtClean="0"/>
              <a:t>catastrofes</a:t>
            </a:r>
            <a:r>
              <a:rPr lang="en-US" baseline="0" dirty="0" smtClean="0"/>
              <a:t>, </a:t>
            </a:r>
            <a:r>
              <a:rPr lang="en-US" baseline="0" dirty="0" err="1" smtClean="0"/>
              <a:t>como</a:t>
            </a:r>
            <a:r>
              <a:rPr lang="en-US" baseline="0" dirty="0" smtClean="0"/>
              <a:t> el </a:t>
            </a:r>
            <a:r>
              <a:rPr lang="en-US" baseline="0" dirty="0" err="1" smtClean="0"/>
              <a:t>terremoto</a:t>
            </a:r>
            <a:r>
              <a:rPr lang="en-US" baseline="0" dirty="0" smtClean="0"/>
              <a:t> de Mexico lo que </a:t>
            </a:r>
            <a:r>
              <a:rPr lang="en-US" baseline="0" dirty="0" err="1" smtClean="0"/>
              <a:t>incentiva</a:t>
            </a:r>
            <a:r>
              <a:rPr lang="en-US" baseline="0" dirty="0" smtClean="0"/>
              <a:t> a la </a:t>
            </a:r>
            <a:r>
              <a:rPr lang="en-US" baseline="0" dirty="0" err="1" smtClean="0"/>
              <a:t>compra</a:t>
            </a:r>
            <a:r>
              <a:rPr lang="en-US" baseline="0" dirty="0" smtClean="0"/>
              <a:t> de </a:t>
            </a:r>
            <a:r>
              <a:rPr lang="en-US" baseline="0" dirty="0" err="1" smtClean="0"/>
              <a:t>seguro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9</a:t>
            </a:fld>
            <a:endParaRPr lang="en-GB" dirty="0"/>
          </a:p>
        </p:txBody>
      </p:sp>
    </p:spTree>
    <p:extLst>
      <p:ext uri="{BB962C8B-B14F-4D97-AF65-F5344CB8AC3E}">
        <p14:creationId xmlns:p14="http://schemas.microsoft.com/office/powerpoint/2010/main" val="1605026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hemeOverride" Target="../theme/themeOverride12.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3.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png"/><Relationship Id="rId2" Type="http://schemas.openxmlformats.org/officeDocument/2006/relationships/tags" Target="../tags/tag16.xml"/><Relationship Id="rId1" Type="http://schemas.openxmlformats.org/officeDocument/2006/relationships/themeOverride" Target="../theme/themeOverride6.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r>
              <a:rPr lang="en-US" dirty="0" smtClean="0"/>
              <a:t>Click icon to add picture</a:t>
            </a:r>
            <a:endParaRPr lang="en-US" dirty="0"/>
          </a:p>
        </p:txBody>
      </p:sp>
      <p:sp>
        <p:nvSpPr>
          <p:cNvPr id="2" name="Title 1"/>
          <p:cNvSpPr>
            <a:spLocks noGrp="1"/>
          </p:cNvSpPr>
          <p:nvPr>
            <p:ph type="ctrTitle"/>
          </p:nvPr>
        </p:nvSpPr>
        <p:spPr bwMode="white">
          <a:xfrm>
            <a:off x="684213" y="1628776"/>
            <a:ext cx="7272163" cy="1296168"/>
          </a:xfrm>
        </p:spPr>
        <p:txBody>
          <a:bodyPr>
            <a:noAutofit/>
          </a:bodyPr>
          <a:lstStyle>
            <a:lvl1pPr algn="l">
              <a:lnSpc>
                <a:spcPct val="80000"/>
              </a:lnSpc>
              <a:defRPr sz="4800">
                <a:solidFill>
                  <a:srgbClr val="FFFFFF"/>
                </a:solidFill>
                <a:latin typeface="SwissReSans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bwMode="white">
          <a:xfrm>
            <a:off x="684213" y="2996952"/>
            <a:ext cx="7272163"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lassification"/>
          <p:cNvSpPr txBox="1">
            <a:spLocks noChangeArrowheads="1"/>
          </p:cNvSpPr>
          <p:nvPr userDrawn="1">
            <p:custDataLst>
              <p:tags r:id="rId2"/>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r>
              <a:rPr lang="en-US" sz="900" smtClean="0">
                <a:solidFill>
                  <a:srgbClr val="283E36"/>
                </a:solidFill>
                <a:latin typeface="SwissReSans" pitchFamily="34" charset="0"/>
              </a:rPr>
              <a:t>General Public Release</a:t>
            </a:r>
            <a:endParaRPr lang="en-US" sz="900" dirty="0">
              <a:solidFill>
                <a:srgbClr val="283E36"/>
              </a:solidFill>
              <a:latin typeface="SwissReSans" pitchFamily="34" charset="0"/>
            </a:endParaRP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70568" y="301343"/>
            <a:ext cx="1359228" cy="487142"/>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84213" y="1628774"/>
            <a:ext cx="3887788"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dirty="0" smtClean="0"/>
              <a:t>Click to edit Master title style</a:t>
            </a:r>
            <a:endParaRPr lang="en-US" dirty="0"/>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13" name="Textplatzhalter 4"/>
          <p:cNvSpPr>
            <a:spLocks noGrp="1"/>
          </p:cNvSpPr>
          <p:nvPr>
            <p:ph type="body" sz="quarter" idx="14"/>
          </p:nvPr>
        </p:nvSpPr>
        <p:spPr>
          <a:xfrm>
            <a:off x="5688000" y="2349000"/>
            <a:ext cx="2160000" cy="2160000"/>
          </a:xfrm>
          <a:prstGeom prst="ellipse">
            <a:avLst/>
          </a:prstGeom>
          <a:gradFill flip="none" rotWithShape="1">
            <a:gsLst>
              <a:gs pos="0">
                <a:schemeClr val="tx2"/>
              </a:gs>
              <a:gs pos="100000">
                <a:schemeClr val="bg2"/>
              </a:gs>
            </a:gsLst>
            <a:lin ang="0" scaled="1"/>
            <a:tileRect/>
          </a:gradFill>
        </p:spPr>
        <p:txBody>
          <a:bodyPr lIns="0"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129011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grpSp>
        <p:nvGrpSpPr>
          <p:cNvPr id="10" name="Group 9"/>
          <p:cNvGrpSpPr/>
          <p:nvPr userDrawn="1"/>
        </p:nvGrpSpPr>
        <p:grpSpPr>
          <a:xfrm>
            <a:off x="3132138" y="1989138"/>
            <a:ext cx="2879725" cy="2879725"/>
            <a:chOff x="3132138" y="1989138"/>
            <a:chExt cx="2879725" cy="2879725"/>
          </a:xfrm>
        </p:grpSpPr>
        <p:sp>
          <p:nvSpPr>
            <p:cNvPr id="9" name="Rectangle 8"/>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sReSans" pitchFamily="34" charset="0"/>
              </a:endParaRPr>
            </a:p>
          </p:txBody>
        </p:sp>
        <p:sp>
          <p:nvSpPr>
            <p:cNvPr id="8"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2" name="Title 1"/>
          <p:cNvSpPr>
            <a:spLocks noGrp="1"/>
          </p:cNvSpPr>
          <p:nvPr>
            <p:ph type="ctrTitle"/>
          </p:nvPr>
        </p:nvSpPr>
        <p:spPr bwMode="black">
          <a:xfrm>
            <a:off x="684213" y="1628775"/>
            <a:ext cx="7272163"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custDataLst>
              <p:tags r:id="rId3"/>
            </p:custDataLst>
          </p:nvPr>
        </p:nvSpPr>
        <p:spPr/>
        <p:txBody>
          <a:bodyPr/>
          <a:lstStyle/>
          <a:p>
            <a:fld id="{5E4D2043-7E31-4A53-BD33-72A88E682172}" type="slidenum">
              <a:rPr lang="en-US" smtClean="0"/>
              <a:pPr/>
              <a:t>‹#›</a:t>
            </a:fld>
            <a:endParaRPr lang="en-US" dirty="0"/>
          </a:p>
        </p:txBody>
      </p:sp>
      <p:sp>
        <p:nvSpPr>
          <p:cNvPr id="9" name="Text Placeholder 9"/>
          <p:cNvSpPr>
            <a:spLocks noGrp="1"/>
          </p:cNvSpPr>
          <p:nvPr>
            <p:ph type="body" sz="quarter" idx="13"/>
          </p:nvPr>
        </p:nvSpPr>
        <p:spPr>
          <a:xfrm>
            <a:off x="684213" y="3573016"/>
            <a:ext cx="7272163"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US" dirty="0" smtClean="0"/>
              <a:t>Click to edit Master text styles</a:t>
            </a:r>
          </a:p>
        </p:txBody>
      </p:sp>
      <p:sp>
        <p:nvSpPr>
          <p:cNvPr id="10" name="Classification"/>
          <p:cNvSpPr txBox="1">
            <a:spLocks noChangeArrowheads="1"/>
          </p:cNvSpPr>
          <p:nvPr userDrawn="1">
            <p:custDataLst>
              <p:tags r:id="rId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r>
              <a:rPr lang="en-US" sz="900" smtClean="0">
                <a:solidFill>
                  <a:srgbClr val="283E36"/>
                </a:solidFill>
                <a:latin typeface="SwissReSans" pitchFamily="34" charset="0"/>
              </a:rPr>
              <a:t>General Public Release</a:t>
            </a:r>
            <a:endParaRPr lang="en-US" sz="900" dirty="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Fernando Casanova Aizpún | XV Congreso Regional COPAPROSE Rep. Dom. | Swiss Re Institute</a:t>
            </a:r>
            <a:endParaRPr lang="en-US"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294505"/>
            <a:ext cx="907848" cy="325369"/>
          </a:xfrm>
          <a:prstGeom prst="rect">
            <a:avLst/>
          </a:prstGeom>
        </p:spPr>
      </p:pic>
    </p:spTree>
    <p:extLst>
      <p:ext uri="{BB962C8B-B14F-4D97-AF65-F5344CB8AC3E}">
        <p14:creationId xmlns:p14="http://schemas.microsoft.com/office/powerpoint/2010/main" val="377255674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2" name="Title 1"/>
          <p:cNvSpPr>
            <a:spLocks noGrp="1"/>
          </p:cNvSpPr>
          <p:nvPr>
            <p:ph type="title"/>
          </p:nvPr>
        </p:nvSpPr>
        <p:spPr bwMode="black">
          <a:xfrm>
            <a:off x="684213" y="1628775"/>
            <a:ext cx="7272163"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US" dirty="0" smtClean="0"/>
              <a:t>Click to edit Master title style</a:t>
            </a:r>
            <a:endParaRPr lang="en-US" dirty="0"/>
          </a:p>
        </p:txBody>
      </p:sp>
      <p:sp>
        <p:nvSpPr>
          <p:cNvPr id="10" name="Text Placeholder 9"/>
          <p:cNvSpPr>
            <a:spLocks noGrp="1"/>
          </p:cNvSpPr>
          <p:nvPr>
            <p:ph type="body" sz="quarter" idx="12"/>
          </p:nvPr>
        </p:nvSpPr>
        <p:spPr>
          <a:xfrm>
            <a:off x="684213" y="3573016"/>
            <a:ext cx="7272163"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3"/>
          </p:nvPr>
        </p:nvSpPr>
        <p:spPr/>
        <p:txBody>
          <a:bodyPr/>
          <a:lstStyle/>
          <a:p>
            <a:endParaRPr lang="en-US" dirty="0"/>
          </a:p>
        </p:txBody>
      </p:sp>
      <p:sp>
        <p:nvSpPr>
          <p:cNvPr id="4" name="Footer Placeholder 3"/>
          <p:cNvSpPr>
            <a:spLocks noGrp="1"/>
          </p:cNvSpPr>
          <p:nvPr>
            <p:ph type="ftr" sz="quarter" idx="14"/>
          </p:nvPr>
        </p:nvSpPr>
        <p:spPr/>
        <p:txBody>
          <a:bodyPr/>
          <a:lstStyle/>
          <a:p>
            <a:endParaRPr lang="en-US" dirty="0"/>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US" smtClean="0"/>
              <a:pPr/>
              <a:t>‹#›</a:t>
            </a:fld>
            <a:endParaRPr lang="en-US" dirty="0"/>
          </a:p>
        </p:txBody>
      </p:sp>
      <p:sp>
        <p:nvSpPr>
          <p:cNvPr id="11" name="Classification"/>
          <p:cNvSpPr txBox="1">
            <a:spLocks noChangeArrowheads="1"/>
          </p:cNvSpPr>
          <p:nvPr userDrawn="1">
            <p:custDataLst>
              <p:tags r:id="rId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r>
              <a:rPr lang="en-US" sz="900" smtClean="0">
                <a:solidFill>
                  <a:srgbClr val="283E36"/>
                </a:solidFill>
                <a:latin typeface="SwissReSans" pitchFamily="34" charset="0"/>
              </a:rPr>
              <a:t>General Public Release</a:t>
            </a:r>
            <a:endParaRPr lang="en-US" sz="900" dirty="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Fernando Casanova Aizpún | XV Congreso Regional COPAPROSE Rep. Dom. | Swiss Re Institute</a:t>
            </a:r>
            <a:endParaRPr lang="en-US"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294505"/>
            <a:ext cx="907848" cy="325369"/>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9144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Date Placeholder 5"/>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10" name="Classification"/>
          <p:cNvSpPr txBox="1">
            <a:spLocks noChangeArrowheads="1"/>
          </p:cNvSpPr>
          <p:nvPr userDrawn="1">
            <p:custDataLst>
              <p:tags r:id="rId3"/>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r>
              <a:rPr lang="en-US" sz="900" smtClean="0">
                <a:solidFill>
                  <a:srgbClr val="283E36"/>
                </a:solidFill>
                <a:latin typeface="SwissReSans" pitchFamily="34" charset="0"/>
              </a:rPr>
              <a:t>General Public Release</a:t>
            </a:r>
            <a:endParaRPr lang="en-US" sz="900" dirty="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Fernando Casanova Aizpún | XV Congreso Regional COPAPROSE Rep. Dom. | Swiss Re Institute</a:t>
            </a:r>
            <a:endParaRPr lang="en-US" sz="1000" b="0" kern="1200" dirty="0">
              <a:solidFill>
                <a:srgbClr val="283E36"/>
              </a:solidFill>
              <a:latin typeface="SwissReSans" pitchFamily="34" charset="0"/>
              <a:ea typeface="+mn-ea"/>
              <a:cs typeface="+mn-cs"/>
            </a:endParaRPr>
          </a:p>
        </p:txBody>
      </p:sp>
      <p:pic>
        <p:nvPicPr>
          <p:cNvPr id="2" name="Picture 1"/>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294505"/>
            <a:ext cx="907848" cy="325369"/>
          </a:xfrm>
          <a:prstGeom prst="rect">
            <a:avLst/>
          </a:prstGeom>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9144000" cy="6858000"/>
          </a:xfrm>
        </p:spPr>
        <p:txBody>
          <a:bodyPr lIns="4752000" anchor="ctr"/>
          <a:lstStyle>
            <a:lvl1pPr>
              <a:buFontTx/>
              <a:buNone/>
              <a:defRPr sz="1200">
                <a:solidFill>
                  <a:srgbClr val="A8BAB2"/>
                </a:solidFill>
                <a:latin typeface="SwissReSans" pitchFamily="34" charset="0"/>
              </a:defRPr>
            </a:lvl1pPr>
          </a:lstStyle>
          <a:p>
            <a:r>
              <a:rPr lang="en-US" noProof="1"/>
              <a:t>Select an image from the Brandic menu</a:t>
            </a:r>
          </a:p>
        </p:txBody>
      </p:sp>
      <p:sp>
        <p:nvSpPr>
          <p:cNvPr id="3" name="Content Placeholder 2"/>
          <p:cNvSpPr>
            <a:spLocks noGrp="1"/>
          </p:cNvSpPr>
          <p:nvPr>
            <p:ph sz="half" idx="1"/>
          </p:nvPr>
        </p:nvSpPr>
        <p:spPr bwMode="black">
          <a:xfrm>
            <a:off x="684213" y="1628774"/>
            <a:ext cx="3527747"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684214" y="692150"/>
            <a:ext cx="3527745" cy="692647"/>
          </a:xfrm>
        </p:spPr>
        <p:txBody>
          <a:bodyPr/>
          <a:lstStyle/>
          <a:p>
            <a:r>
              <a:rPr lang="en-US" dirty="0" smtClean="0"/>
              <a:t>Click to edit Master title style</a:t>
            </a:r>
            <a:endParaRPr lang="en-US" dirty="0"/>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Tree>
    <p:extLst>
      <p:ext uri="{BB962C8B-B14F-4D97-AF65-F5344CB8AC3E}">
        <p14:creationId xmlns:p14="http://schemas.microsoft.com/office/powerpoint/2010/main" val="341502158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9144000" cy="6858000"/>
          </a:xfrm>
        </p:spPr>
        <p:txBody>
          <a:bodyPr lIns="4752000" anchor="ctr"/>
          <a:lstStyle>
            <a:lvl1pPr>
              <a:buFontTx/>
              <a:buNone/>
              <a:defRPr sz="1200">
                <a:solidFill>
                  <a:srgbClr val="A8BAB2"/>
                </a:solidFill>
                <a:latin typeface="SwissReSans" pitchFamily="34" charset="0"/>
              </a:defRPr>
            </a:lvl1pPr>
          </a:lstStyle>
          <a:p>
            <a:r>
              <a:rPr lang="en-US" noProof="1"/>
              <a:t>Select an image from the Brandic menu</a:t>
            </a:r>
          </a:p>
        </p:txBody>
      </p:sp>
      <p:sp>
        <p:nvSpPr>
          <p:cNvPr id="8" name="Title 7"/>
          <p:cNvSpPr>
            <a:spLocks noGrp="1"/>
          </p:cNvSpPr>
          <p:nvPr>
            <p:ph type="title"/>
          </p:nvPr>
        </p:nvSpPr>
        <p:spPr>
          <a:xfrm>
            <a:off x="684213" y="1628773"/>
            <a:ext cx="3527747" cy="4392614"/>
          </a:xfrm>
        </p:spPr>
        <p:txBody>
          <a:bodyPr/>
          <a:lstStyle/>
          <a:p>
            <a:r>
              <a:rPr lang="en-US" dirty="0" smtClean="0"/>
              <a:t>Click to edit Master title style</a:t>
            </a:r>
            <a:endParaRPr lang="en-US" dirty="0"/>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Tree>
    <p:extLst>
      <p:ext uri="{BB962C8B-B14F-4D97-AF65-F5344CB8AC3E}">
        <p14:creationId xmlns:p14="http://schemas.microsoft.com/office/powerpoint/2010/main" val="11231384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84213" y="1628774"/>
            <a:ext cx="3887788"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p:txBody>
          <a:bodyPr/>
          <a:lstStyle/>
          <a:p>
            <a:r>
              <a:rPr lang="en-US" dirty="0" smtClean="0"/>
              <a:t>Click to edit Master title style</a:t>
            </a:r>
            <a:endParaRPr lang="en-US" dirty="0"/>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12" name="Textplatzhalter 4"/>
          <p:cNvSpPr>
            <a:spLocks noGrp="1"/>
          </p:cNvSpPr>
          <p:nvPr>
            <p:ph type="body" sz="quarter" idx="13"/>
          </p:nvPr>
        </p:nvSpPr>
        <p:spPr>
          <a:xfrm>
            <a:off x="5112000" y="1807355"/>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dirty="0" smtClean="0"/>
              <a:t>Click to edit Master text styles</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84214" y="692150"/>
            <a:ext cx="7991474" cy="692647"/>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684213" y="1628775"/>
            <a:ext cx="7991475" cy="439251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lassification"/>
          <p:cNvSpPr txBox="1">
            <a:spLocks noChangeArrowheads="1"/>
          </p:cNvSpPr>
          <p:nvPr>
            <p:custDataLst>
              <p:tags r:id="rId14"/>
            </p:custDataLst>
          </p:nvPr>
        </p:nvSpPr>
        <p:spPr bwMode="black">
          <a:xfrm>
            <a:off x="2915989" y="260350"/>
            <a:ext cx="5759699" cy="139700"/>
          </a:xfrm>
          <a:prstGeom prst="rect">
            <a:avLst/>
          </a:prstGeom>
          <a:noFill/>
          <a:ln w="9525" algn="ctr">
            <a:noFill/>
            <a:miter lim="800000"/>
            <a:headEnd/>
            <a:tailEnd/>
          </a:ln>
          <a:effectLst/>
        </p:spPr>
        <p:txBody>
          <a:bodyPr wrap="none" lIns="0" tIns="0" rIns="0" bIns="0"/>
          <a:lstStyle/>
          <a:p>
            <a:pPr algn="r">
              <a:buClrTx/>
              <a:buSzTx/>
              <a:buFontTx/>
              <a:buNone/>
            </a:pPr>
            <a:r>
              <a:rPr lang="en-US" sz="900" smtClean="0">
                <a:solidFill>
                  <a:srgbClr val="283E36"/>
                </a:solidFill>
                <a:latin typeface="SwissReSans" pitchFamily="34" charset="0"/>
              </a:rPr>
              <a:t>General Public Release</a:t>
            </a:r>
            <a:endParaRPr lang="en-US" sz="900" dirty="0">
              <a:solidFill>
                <a:srgbClr val="283E36"/>
              </a:solidFill>
              <a:latin typeface="SwissReSans" pitchFamily="34" charset="0"/>
            </a:endParaRPr>
          </a:p>
        </p:txBody>
      </p:sp>
      <p:sp>
        <p:nvSpPr>
          <p:cNvPr id="9" name="Footer"/>
          <p:cNvSpPr txBox="1">
            <a:spLocks/>
          </p:cNvSpPr>
          <p:nvPr>
            <p:custDataLst>
              <p:tags r:id="rId15"/>
            </p:custDataLst>
          </p:nvPr>
        </p:nvSpPr>
        <p:spPr bwMode="black">
          <a:xfrm>
            <a:off x="2340496" y="6505850"/>
            <a:ext cx="5903912" cy="139700"/>
          </a:xfrm>
          <a:prstGeom prst="rect">
            <a:avLst/>
          </a:prstGeom>
        </p:spPr>
        <p:txBody>
          <a:bodyPr vert="horz" wrap="none" lIns="0" tIns="0" rIns="0" bIns="0" rtlCol="0" anchor="b" anchorCtr="0"/>
          <a:lstStyle/>
          <a:p>
            <a:pPr marL="0" algn="r" defTabSz="914400" rtl="0" eaLnBrk="1" latinLnBrk="0" hangingPunct="1"/>
            <a:r>
              <a:rPr lang="en-US" sz="1000" b="0" kern="1200" smtClean="0">
                <a:solidFill>
                  <a:srgbClr val="283E36"/>
                </a:solidFill>
                <a:latin typeface="SwissReSans" pitchFamily="34" charset="0"/>
                <a:ea typeface="+mn-ea"/>
                <a:cs typeface="+mn-cs"/>
              </a:rPr>
              <a:t>Fernando Casanova Aizpún | XV Congreso Regional COPAPROSE Rep. Dom. | Swiss Re Institute</a:t>
            </a:r>
            <a:endParaRPr lang="en-US" sz="1000" b="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7236296" y="6918846"/>
            <a:ext cx="1367954"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US" dirty="0"/>
          </a:p>
        </p:txBody>
      </p:sp>
      <p:sp>
        <p:nvSpPr>
          <p:cNvPr id="12" name="Footer Placeholder 11"/>
          <p:cNvSpPr>
            <a:spLocks noGrp="1"/>
          </p:cNvSpPr>
          <p:nvPr>
            <p:ph type="ftr" sz="quarter" idx="3"/>
          </p:nvPr>
        </p:nvSpPr>
        <p:spPr bwMode="black">
          <a:xfrm>
            <a:off x="755649" y="6918845"/>
            <a:ext cx="6048375"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US" dirty="0"/>
          </a:p>
        </p:txBody>
      </p:sp>
      <p:sp>
        <p:nvSpPr>
          <p:cNvPr id="5" name="Slide Number Placeholder 4"/>
          <p:cNvSpPr>
            <a:spLocks noGrp="1"/>
          </p:cNvSpPr>
          <p:nvPr>
            <p:ph type="sldNum" sz="quarter" idx="4"/>
            <p:custDataLst>
              <p:tags r:id="rId16"/>
            </p:custDataLst>
          </p:nvPr>
        </p:nvSpPr>
        <p:spPr>
          <a:xfrm>
            <a:off x="8460432" y="6472512"/>
            <a:ext cx="215256"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US" smtClean="0"/>
              <a:pPr/>
              <a:t>‹#›</a:t>
            </a:fld>
            <a:endParaRPr lang="en-US" dirty="0"/>
          </a:p>
        </p:txBody>
      </p:sp>
      <p:pic>
        <p:nvPicPr>
          <p:cNvPr id="4" name="Picture 3"/>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bwMode="gray">
          <a:xfrm>
            <a:off x="401752" y="6294505"/>
            <a:ext cx="907848" cy="32536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 id="2147483660" r:id="rId7"/>
    <p:sldLayoutId id="2147483661" r:id="rId8"/>
    <p:sldLayoutId id="2147483652" r:id="rId9"/>
    <p:sldLayoutId id="2147483662"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nstitute.swissr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 Target="slide15.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sigma-explorer.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p:cNvPicPr>
          <p:nvPr>
            <p:ph type="pic" sz="quarter" idx="12"/>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gray"/>
      </p:pic>
      <p:sp>
        <p:nvSpPr>
          <p:cNvPr id="3" name="Title 2"/>
          <p:cNvSpPr>
            <a:spLocks noGrp="1"/>
          </p:cNvSpPr>
          <p:nvPr>
            <p:ph type="ctrTitle"/>
          </p:nvPr>
        </p:nvSpPr>
        <p:spPr/>
        <p:txBody>
          <a:bodyPr/>
          <a:lstStyle/>
          <a:p>
            <a:r>
              <a:rPr lang="es-ES" sz="4000" dirty="0" smtClean="0"/>
              <a:t>La brecha de protección de daños y de mortalidad en Latinoamérica</a:t>
            </a:r>
            <a:endParaRPr lang="en-US" sz="4000" dirty="0"/>
          </a:p>
        </p:txBody>
      </p:sp>
      <p:sp>
        <p:nvSpPr>
          <p:cNvPr id="4" name="Subtitle 3"/>
          <p:cNvSpPr>
            <a:spLocks noGrp="1"/>
          </p:cNvSpPr>
          <p:nvPr>
            <p:ph type="subTitle" idx="1"/>
          </p:nvPr>
        </p:nvSpPr>
        <p:spPr>
          <a:xfrm>
            <a:off x="684213" y="2667000"/>
            <a:ext cx="7272163" cy="617984"/>
          </a:xfrm>
        </p:spPr>
        <p:txBody>
          <a:bodyPr/>
          <a:lstStyle/>
          <a:p>
            <a:r>
              <a:rPr lang="en-US" sz="1600" b="1" dirty="0" smtClean="0"/>
              <a:t>Fernando Casanova Aizpún</a:t>
            </a:r>
          </a:p>
          <a:p>
            <a:r>
              <a:rPr lang="en-US" sz="1400" dirty="0" smtClean="0"/>
              <a:t>XV Congreso Regional COPAPROSE Rep. Dom.</a:t>
            </a:r>
          </a:p>
          <a:p>
            <a:r>
              <a:rPr lang="en-US" sz="1400" dirty="0" smtClean="0"/>
              <a:t>Swiss Re Institute</a:t>
            </a:r>
            <a:endParaRPr lang="en-US" sz="1400" dirty="0"/>
          </a:p>
        </p:txBody>
      </p:sp>
      <p:pic>
        <p:nvPicPr>
          <p:cNvPr id="6" name="Picture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gray">
          <a:xfrm>
            <a:off x="270568" y="301343"/>
            <a:ext cx="1359228" cy="487142"/>
          </a:xfrm>
          <a:prstGeom prst="rect">
            <a:avLst/>
          </a:prstGeom>
        </p:spPr>
      </p:pic>
      <p:sp>
        <p:nvSpPr>
          <p:cNvPr id="7" name="TextBox 6"/>
          <p:cNvSpPr txBox="1"/>
          <p:nvPr>
            <p:custDataLst>
              <p:tags r:id="rId3"/>
            </p:custDataLst>
          </p:nvPr>
        </p:nvSpPr>
        <p:spPr bwMode="gray">
          <a:xfrm>
            <a:off x="2915987" y="260350"/>
            <a:ext cx="5759700" cy="139700"/>
          </a:xfrm>
          <a:prstGeom prst="rect">
            <a:avLst/>
          </a:prstGeom>
          <a:noFill/>
          <a:ln w="9525" algn="ctr">
            <a:noFill/>
            <a:miter lim="800000"/>
            <a:headEnd/>
            <a:tailEnd/>
          </a:ln>
          <a:effectLst/>
        </p:spPr>
        <p:txBody>
          <a:bodyPr wrap="square" lIns="0" tIns="0" rIns="0" bIns="0" anchor="t"/>
          <a:lstStyle>
            <a:defPPr>
              <a:defRPr lang="de-DE"/>
            </a:defPPr>
            <a:lvl1pPr algn="r">
              <a:buClrTx/>
              <a:buSzTx/>
              <a:buFontTx/>
              <a:buNone/>
              <a:defRPr sz="900">
                <a:solidFill>
                  <a:srgbClr val="283E36"/>
                </a:solidFill>
                <a:latin typeface="SwissReSans" pitchFamily="34" charset="0"/>
              </a:defRPr>
            </a:lvl1pPr>
          </a:lstStyle>
          <a:p>
            <a:r>
              <a:rPr lang="en-US" smtClean="0">
                <a:solidFill>
                  <a:srgbClr val="FFFFFF"/>
                </a:solidFill>
              </a:rPr>
              <a:t>General Public Release</a:t>
            </a:r>
            <a:endParaRPr lang="en-US" dirty="0" err="1">
              <a:solidFill>
                <a:srgbClr val="FFFFFF"/>
              </a:solidFill>
            </a:endParaRPr>
          </a:p>
        </p:txBody>
      </p:sp>
    </p:spTree>
    <p:extLst>
      <p:ext uri="{BB962C8B-B14F-4D97-AF65-F5344CB8AC3E}">
        <p14:creationId xmlns:p14="http://schemas.microsoft.com/office/powerpoint/2010/main" val="1254731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_tradnl" dirty="0"/>
              <a:t>Cuantificando la brecha – Enfoque modelizado</a:t>
            </a:r>
            <a:endParaRPr lang="en-U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10</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481594257"/>
              </p:ext>
            </p:extLst>
          </p:nvPr>
        </p:nvGraphicFramePr>
        <p:xfrm>
          <a:off x="704846" y="1591732"/>
          <a:ext cx="7970842" cy="4504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1749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3"/>
                </a:solidFill>
              </a:rPr>
              <a:t>El infraseguro</a:t>
            </a:r>
            <a:endParaRPr lang="es-ES_tradnl" dirty="0"/>
          </a:p>
        </p:txBody>
      </p:sp>
      <p:sp>
        <p:nvSpPr>
          <p:cNvPr id="4" name="Slide Number Placeholder 3"/>
          <p:cNvSpPr>
            <a:spLocks noGrp="1"/>
          </p:cNvSpPr>
          <p:nvPr>
            <p:ph type="sldNum" sz="quarter" idx="12"/>
          </p:nvPr>
        </p:nvSpPr>
        <p:spPr/>
        <p:txBody>
          <a:bodyPr/>
          <a:lstStyle/>
          <a:p>
            <a:fld id="{5E4D2043-7E31-4A53-BD33-72A88E682172}" type="slidenum">
              <a:rPr lang="es-ES_tradnl" smtClean="0"/>
              <a:pPr/>
              <a:t>11</a:t>
            </a:fld>
            <a:endParaRPr lang="es-ES_tradnl" dirty="0"/>
          </a:p>
        </p:txBody>
      </p:sp>
      <p:sp>
        <p:nvSpPr>
          <p:cNvPr id="5" name="Content Placeholder 1"/>
          <p:cNvSpPr>
            <a:spLocks noGrp="1"/>
          </p:cNvSpPr>
          <p:nvPr>
            <p:ph idx="1"/>
          </p:nvPr>
        </p:nvSpPr>
        <p:spPr>
          <a:xfrm>
            <a:off x="4914900" y="1843965"/>
            <a:ext cx="3390900" cy="3294385"/>
          </a:xfrm>
        </p:spPr>
        <p:txBody>
          <a:bodyPr>
            <a:noAutofit/>
          </a:bodyPr>
          <a:lstStyle/>
          <a:p>
            <a:r>
              <a:rPr lang="es-ES" sz="1400" b="1" dirty="0" smtClean="0">
                <a:solidFill>
                  <a:schemeClr val="tx2"/>
                </a:solidFill>
                <a:ea typeface="+mj-ea"/>
                <a:cs typeface="+mj-cs"/>
              </a:rPr>
              <a:t>No asegurado:</a:t>
            </a:r>
            <a:r>
              <a:rPr lang="es-ES" sz="1400" i="1" dirty="0" smtClean="0"/>
              <a:t> </a:t>
            </a:r>
            <a:r>
              <a:rPr lang="es-ES" sz="1400" dirty="0" smtClean="0"/>
              <a:t>falta de conocimiento, costo sobrepasa el beneficio. </a:t>
            </a:r>
          </a:p>
          <a:p>
            <a:r>
              <a:rPr lang="es-ES" sz="1400" b="1" dirty="0" smtClean="0">
                <a:solidFill>
                  <a:schemeClr val="tx2"/>
                </a:solidFill>
                <a:ea typeface="+mj-ea"/>
                <a:cs typeface="+mj-cs"/>
              </a:rPr>
              <a:t>Asegurado pero con ciertos riesgos no cubiertos:</a:t>
            </a:r>
            <a:r>
              <a:rPr lang="es-ES" sz="1400" dirty="0">
                <a:solidFill>
                  <a:schemeClr val="tx2"/>
                </a:solidFill>
                <a:ea typeface="+mj-ea"/>
                <a:cs typeface="+mj-cs"/>
              </a:rPr>
              <a:t> </a:t>
            </a:r>
            <a:r>
              <a:rPr lang="es-ES" sz="1400" dirty="0"/>
              <a:t>los asegurados en esta categoría tienen por lo </a:t>
            </a:r>
            <a:r>
              <a:rPr lang="es-ES" sz="1400" dirty="0" smtClean="0"/>
              <a:t>general una póliza </a:t>
            </a:r>
            <a:r>
              <a:rPr lang="es-ES" sz="1400" dirty="0"/>
              <a:t>de danos pero que </a:t>
            </a:r>
            <a:r>
              <a:rPr lang="es-ES" sz="1400" dirty="0" smtClean="0"/>
              <a:t>excluye </a:t>
            </a:r>
            <a:r>
              <a:rPr lang="es-ES" sz="1400" dirty="0"/>
              <a:t>ciertos </a:t>
            </a:r>
            <a:r>
              <a:rPr lang="es-ES" sz="1400" dirty="0" smtClean="0"/>
              <a:t>riesgos catastróficos. </a:t>
            </a:r>
          </a:p>
          <a:p>
            <a:r>
              <a:rPr lang="es-ES" sz="1400" b="1" dirty="0" smtClean="0">
                <a:solidFill>
                  <a:schemeClr val="tx2"/>
                </a:solidFill>
                <a:ea typeface="+mj-ea"/>
                <a:cs typeface="+mj-cs"/>
              </a:rPr>
              <a:t>Asegurado pero con restricciones</a:t>
            </a:r>
            <a:r>
              <a:rPr lang="es-ES" sz="1400" dirty="0" smtClean="0">
                <a:solidFill>
                  <a:schemeClr val="tx2"/>
                </a:solidFill>
                <a:ea typeface="+mj-ea"/>
                <a:cs typeface="+mj-cs"/>
              </a:rPr>
              <a:t>: </a:t>
            </a:r>
            <a:r>
              <a:rPr lang="es-ES" sz="1400" dirty="0" smtClean="0"/>
              <a:t>la </a:t>
            </a:r>
            <a:r>
              <a:rPr lang="es-ES" sz="1400" dirty="0"/>
              <a:t>cobertura es restrictiva quizás por limites en la asegurabilidad</a:t>
            </a:r>
            <a:r>
              <a:rPr lang="es-ES" sz="1400" dirty="0" smtClean="0"/>
              <a:t>.</a:t>
            </a:r>
          </a:p>
          <a:p>
            <a:r>
              <a:rPr lang="es-ES" sz="1400" b="1" dirty="0" smtClean="0">
                <a:solidFill>
                  <a:schemeClr val="tx2"/>
                </a:solidFill>
                <a:ea typeface="+mj-ea"/>
                <a:cs typeface="+mj-cs"/>
              </a:rPr>
              <a:t>Asegurado con una valoración muy baja</a:t>
            </a:r>
            <a:r>
              <a:rPr lang="es-ES" sz="1400" dirty="0" smtClean="0">
                <a:solidFill>
                  <a:schemeClr val="tx2"/>
                </a:solidFill>
                <a:ea typeface="+mj-ea"/>
                <a:cs typeface="+mj-cs"/>
              </a:rPr>
              <a:t>: </a:t>
            </a:r>
            <a:r>
              <a:rPr lang="es-ES" sz="1400" dirty="0" smtClean="0"/>
              <a:t>los </a:t>
            </a:r>
            <a:r>
              <a:rPr lang="es-ES" sz="1400" dirty="0"/>
              <a:t>riesgos y os términos pueden ser los adecuados, pero si la valoración es muy baja la cobertura seria inadecuada. </a:t>
            </a:r>
          </a:p>
        </p:txBody>
      </p:sp>
      <p:sp>
        <p:nvSpPr>
          <p:cNvPr id="6" name="Content Placeholder 10"/>
          <p:cNvSpPr txBox="1">
            <a:spLocks/>
          </p:cNvSpPr>
          <p:nvPr/>
        </p:nvSpPr>
        <p:spPr>
          <a:xfrm>
            <a:off x="441234" y="1813992"/>
            <a:ext cx="3451397" cy="3672408"/>
          </a:xfrm>
          <a:prstGeom prst="rect">
            <a:avLst/>
          </a:prstGeom>
        </p:spPr>
        <p:txBody>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400" b="1" dirty="0" smtClean="0">
                <a:solidFill>
                  <a:schemeClr val="tx2"/>
                </a:solidFill>
              </a:rPr>
              <a:t>Inasegurabilidad</a:t>
            </a:r>
            <a:r>
              <a:rPr lang="es-ES" sz="1400" dirty="0" smtClean="0"/>
              <a:t>: algunos riesgos simplemente ponen a prueba los limites de la asegurabilidad.</a:t>
            </a:r>
          </a:p>
          <a:p>
            <a:r>
              <a:rPr lang="es-ES" sz="1400" b="1" dirty="0" smtClean="0">
                <a:solidFill>
                  <a:schemeClr val="tx2"/>
                </a:solidFill>
              </a:rPr>
              <a:t>Conducta de compra</a:t>
            </a:r>
            <a:r>
              <a:rPr lang="es-ES" sz="1400" dirty="0" smtClean="0"/>
              <a:t>: percepción del riesgo, conocimiento del seguro, asequibilidad, fiabilidad en rescate de parte del gobierno, confianza en las aseguradoras, y la facilidad de hacer negocios.</a:t>
            </a:r>
          </a:p>
          <a:p>
            <a:r>
              <a:rPr lang="es-ES" sz="1400" b="1" dirty="0" smtClean="0">
                <a:solidFill>
                  <a:schemeClr val="tx2"/>
                </a:solidFill>
              </a:rPr>
              <a:t>Infravaloración</a:t>
            </a:r>
            <a:r>
              <a:rPr lang="es-ES" sz="1400" dirty="0" smtClean="0"/>
              <a:t>: asimetría de información puede resultar en una valoración de los activos por debajo de su valor de reposición.</a:t>
            </a:r>
            <a:endParaRPr lang="es-ES" sz="1400" dirty="0"/>
          </a:p>
        </p:txBody>
      </p:sp>
      <p:sp>
        <p:nvSpPr>
          <p:cNvPr id="8" name="Isosceles Triangle 7"/>
          <p:cNvSpPr/>
          <p:nvPr/>
        </p:nvSpPr>
        <p:spPr>
          <a:xfrm rot="16200000" flipV="1">
            <a:off x="2509740" y="3196883"/>
            <a:ext cx="3559452" cy="793669"/>
          </a:xfrm>
          <a:prstGeom prst="triangle">
            <a:avLst>
              <a:gd name="adj" fmla="val 49470"/>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dirty="0">
              <a:latin typeface="SwissReSans" pitchFamily="34" charset="0"/>
            </a:endParaRPr>
          </a:p>
        </p:txBody>
      </p:sp>
      <p:sp>
        <p:nvSpPr>
          <p:cNvPr id="9" name="Rectangle 8"/>
          <p:cNvSpPr/>
          <p:nvPr/>
        </p:nvSpPr>
        <p:spPr>
          <a:xfrm>
            <a:off x="4992370" y="1360465"/>
            <a:ext cx="2069541" cy="338554"/>
          </a:xfrm>
          <a:prstGeom prst="rect">
            <a:avLst/>
          </a:prstGeom>
        </p:spPr>
        <p:txBody>
          <a:bodyPr wrap="none">
            <a:spAutoFit/>
          </a:bodyPr>
          <a:lstStyle/>
          <a:p>
            <a:r>
              <a:rPr lang="en-US" sz="1600" b="1" dirty="0" smtClean="0">
                <a:solidFill>
                  <a:schemeClr val="accent3"/>
                </a:solidFill>
                <a:latin typeface="SwissReSans" panose="020B0604020202020204" pitchFamily="34" charset="0"/>
                <a:ea typeface="MS Mincho" panose="02020609040205080304" pitchFamily="49" charset="-128"/>
                <a:cs typeface="Times New Roman" panose="02020603050405020304" pitchFamily="18" charset="0"/>
              </a:rPr>
              <a:t>Tipos de infraseguro</a:t>
            </a:r>
            <a:endParaRPr lang="de-CH" sz="1600" b="1" dirty="0">
              <a:solidFill>
                <a:schemeClr val="accent3"/>
              </a:solidFill>
              <a:latin typeface="SwissReSans" panose="020B0604020202020204" pitchFamily="34" charset="0"/>
            </a:endParaRPr>
          </a:p>
        </p:txBody>
      </p:sp>
      <p:sp>
        <p:nvSpPr>
          <p:cNvPr id="10" name="Rectangle 9"/>
          <p:cNvSpPr/>
          <p:nvPr/>
        </p:nvSpPr>
        <p:spPr>
          <a:xfrm>
            <a:off x="595798" y="1364185"/>
            <a:ext cx="910827" cy="338554"/>
          </a:xfrm>
          <a:prstGeom prst="rect">
            <a:avLst/>
          </a:prstGeom>
        </p:spPr>
        <p:txBody>
          <a:bodyPr wrap="none">
            <a:spAutoFit/>
          </a:bodyPr>
          <a:lstStyle/>
          <a:p>
            <a:r>
              <a:rPr lang="en-US" sz="1600" b="1" dirty="0" smtClean="0">
                <a:solidFill>
                  <a:schemeClr val="accent3"/>
                </a:solidFill>
                <a:latin typeface="SwissReSans" panose="020B0604020202020204" pitchFamily="34" charset="0"/>
                <a:ea typeface="MS Mincho" panose="02020609040205080304" pitchFamily="49" charset="-128"/>
                <a:cs typeface="Times New Roman" panose="02020603050405020304" pitchFamily="18" charset="0"/>
              </a:rPr>
              <a:t>Causas:</a:t>
            </a:r>
            <a:endParaRPr lang="de-CH" sz="1600" b="1" dirty="0">
              <a:solidFill>
                <a:schemeClr val="accent3"/>
              </a:solidFill>
              <a:latin typeface="SwissReSans" panose="020B0604020202020204" pitchFamily="34" charset="0"/>
            </a:endParaRPr>
          </a:p>
        </p:txBody>
      </p:sp>
    </p:spTree>
    <p:extLst>
      <p:ext uri="{BB962C8B-B14F-4D97-AF65-F5344CB8AC3E}">
        <p14:creationId xmlns:p14="http://schemas.microsoft.com/office/powerpoint/2010/main" val="1631588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s-ES" b="1" dirty="0" smtClean="0"/>
              <a:t>1. Innovación </a:t>
            </a:r>
            <a:r>
              <a:rPr lang="es-ES" b="1" dirty="0"/>
              <a:t>en productos y canales de distribución: </a:t>
            </a:r>
            <a:r>
              <a:rPr lang="es-ES" sz="1600" dirty="0"/>
              <a:t>seguros basados en índices, microseguros, canales de distribución alternativos y soluciones de riesgo adecuadas para pequeñas y medianas empresas.</a:t>
            </a:r>
          </a:p>
          <a:p>
            <a:endParaRPr lang="es-ES_tradnl" sz="1400" dirty="0"/>
          </a:p>
        </p:txBody>
      </p:sp>
      <p:sp>
        <p:nvSpPr>
          <p:cNvPr id="3" name="Title 2"/>
          <p:cNvSpPr>
            <a:spLocks noGrp="1"/>
          </p:cNvSpPr>
          <p:nvPr>
            <p:ph type="title"/>
          </p:nvPr>
        </p:nvSpPr>
        <p:spPr/>
        <p:txBody>
          <a:bodyPr/>
          <a:lstStyle/>
          <a:p>
            <a:r>
              <a:rPr lang="es-ES_tradnl" dirty="0" smtClean="0"/>
              <a:t>Cerrando la brecha – Sector público y privado</a:t>
            </a:r>
            <a:endParaRPr lang="es-ES_tradnl" dirty="0"/>
          </a:p>
        </p:txBody>
      </p:sp>
      <p:sp>
        <p:nvSpPr>
          <p:cNvPr id="4" name="Slide Number Placeholder 3"/>
          <p:cNvSpPr>
            <a:spLocks noGrp="1"/>
          </p:cNvSpPr>
          <p:nvPr>
            <p:ph type="sldNum" sz="quarter" idx="12"/>
          </p:nvPr>
        </p:nvSpPr>
        <p:spPr/>
        <p:txBody>
          <a:bodyPr/>
          <a:lstStyle/>
          <a:p>
            <a:fld id="{5E4D2043-7E31-4A53-BD33-72A88E682172}" type="slidenum">
              <a:rPr lang="es-ES_tradnl" smtClean="0"/>
              <a:pPr/>
              <a:t>12</a:t>
            </a:fld>
            <a:endParaRPr lang="es-ES_tradnl" dirty="0"/>
          </a:p>
        </p:txBody>
      </p:sp>
      <p:graphicFrame>
        <p:nvGraphicFramePr>
          <p:cNvPr id="5" name="Chart 4"/>
          <p:cNvGraphicFramePr>
            <a:graphicFrameLocks/>
          </p:cNvGraphicFramePr>
          <p:nvPr>
            <p:extLst>
              <p:ext uri="{D42A27DB-BD31-4B8C-83A1-F6EECF244321}">
                <p14:modId xmlns:p14="http://schemas.microsoft.com/office/powerpoint/2010/main" val="450850414"/>
              </p:ext>
            </p:extLst>
          </p:nvPr>
        </p:nvGraphicFramePr>
        <p:xfrm>
          <a:off x="678144" y="2819400"/>
          <a:ext cx="7997544"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3319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s-ES_tradnl" b="1" dirty="0" smtClean="0"/>
              <a:t>2. Aumentar </a:t>
            </a:r>
            <a:r>
              <a:rPr lang="es-ES_tradnl" b="1" dirty="0"/>
              <a:t>la inversión en mitigación de riesgo para reducir pérdidas previstas</a:t>
            </a:r>
            <a:r>
              <a:rPr lang="en-US" b="1" dirty="0"/>
              <a:t> y </a:t>
            </a:r>
            <a:r>
              <a:rPr lang="es-ES" b="1" dirty="0"/>
              <a:t>disminuir los precios del seguro</a:t>
            </a:r>
            <a:r>
              <a:rPr lang="es-ES" b="1" dirty="0" smtClean="0"/>
              <a:t>:</a:t>
            </a:r>
          </a:p>
          <a:p>
            <a:pPr marL="0" indent="0">
              <a:buNone/>
            </a:pPr>
            <a:endParaRPr lang="es-ES" sz="1400" dirty="0"/>
          </a:p>
          <a:p>
            <a:pPr lvl="1">
              <a:buFont typeface="Arial" panose="020B0604020202020204" pitchFamily="34" charset="0"/>
              <a:buChar char="•"/>
            </a:pPr>
            <a:r>
              <a:rPr lang="es-ES" b="1" dirty="0"/>
              <a:t>Empresas y hogares:</a:t>
            </a:r>
            <a:r>
              <a:rPr lang="es-ES" dirty="0"/>
              <a:t> </a:t>
            </a:r>
          </a:p>
          <a:p>
            <a:pPr lvl="2">
              <a:buFont typeface="Courier New" panose="02070309020205020404" pitchFamily="49" charset="0"/>
              <a:buChar char="o"/>
            </a:pPr>
            <a:r>
              <a:rPr lang="es-ES" dirty="0"/>
              <a:t>Reforzar los materiales de construcción</a:t>
            </a:r>
          </a:p>
          <a:p>
            <a:pPr lvl="2">
              <a:buFont typeface="Courier New" panose="02070309020205020404" pitchFamily="49" charset="0"/>
              <a:buChar char="o"/>
            </a:pPr>
            <a:r>
              <a:rPr lang="es-ES" dirty="0"/>
              <a:t>Crear planes de </a:t>
            </a:r>
            <a:r>
              <a:rPr lang="es-ES" dirty="0" smtClean="0"/>
              <a:t>emergencia</a:t>
            </a:r>
          </a:p>
          <a:p>
            <a:pPr lvl="2">
              <a:buFont typeface="Arial" panose="020B0604020202020204" pitchFamily="34" charset="0"/>
              <a:buChar char="•"/>
            </a:pPr>
            <a:endParaRPr lang="es-ES" dirty="0"/>
          </a:p>
          <a:p>
            <a:pPr lvl="1">
              <a:buFont typeface="Arial" panose="020B0604020202020204" pitchFamily="34" charset="0"/>
              <a:buChar char="•"/>
            </a:pPr>
            <a:r>
              <a:rPr lang="es-ES" b="1" dirty="0"/>
              <a:t>Gobierno:</a:t>
            </a:r>
            <a:r>
              <a:rPr lang="es-ES" dirty="0"/>
              <a:t> </a:t>
            </a:r>
          </a:p>
          <a:p>
            <a:pPr lvl="2">
              <a:buFont typeface="Courier New" panose="02070309020205020404" pitchFamily="49" charset="0"/>
              <a:buChar char="o"/>
            </a:pPr>
            <a:r>
              <a:rPr lang="es-ES" dirty="0"/>
              <a:t>Reforzar los estándares de los códigos de construcción</a:t>
            </a:r>
          </a:p>
          <a:p>
            <a:pPr lvl="2">
              <a:buFont typeface="Courier New" panose="02070309020205020404" pitchFamily="49" charset="0"/>
              <a:buChar char="o"/>
            </a:pPr>
            <a:r>
              <a:rPr lang="es-ES" dirty="0"/>
              <a:t>Desarrollar los sistemas de alerta temprana</a:t>
            </a:r>
          </a:p>
          <a:p>
            <a:pPr lvl="2">
              <a:buFont typeface="Courier New" panose="02070309020205020404" pitchFamily="49" charset="0"/>
              <a:buChar char="o"/>
            </a:pPr>
            <a:r>
              <a:rPr lang="es-ES" dirty="0"/>
              <a:t>Mejorar la cartografía de las inundaciones</a:t>
            </a:r>
          </a:p>
          <a:p>
            <a:endParaRPr lang="es-ES_tradnl" dirty="0"/>
          </a:p>
        </p:txBody>
      </p:sp>
      <p:sp>
        <p:nvSpPr>
          <p:cNvPr id="3" name="Title 2"/>
          <p:cNvSpPr>
            <a:spLocks noGrp="1"/>
          </p:cNvSpPr>
          <p:nvPr>
            <p:ph type="title"/>
          </p:nvPr>
        </p:nvSpPr>
        <p:spPr/>
        <p:txBody>
          <a:bodyPr/>
          <a:lstStyle/>
          <a:p>
            <a:r>
              <a:rPr lang="es-ES_tradnl" dirty="0"/>
              <a:t>Cerrando la brecha – Sector público y privado</a:t>
            </a:r>
          </a:p>
        </p:txBody>
      </p:sp>
      <p:sp>
        <p:nvSpPr>
          <p:cNvPr id="4" name="Slide Number Placeholder 3"/>
          <p:cNvSpPr>
            <a:spLocks noGrp="1"/>
          </p:cNvSpPr>
          <p:nvPr>
            <p:ph type="sldNum" sz="quarter" idx="12"/>
          </p:nvPr>
        </p:nvSpPr>
        <p:spPr/>
        <p:txBody>
          <a:bodyPr/>
          <a:lstStyle/>
          <a:p>
            <a:fld id="{5E4D2043-7E31-4A53-BD33-72A88E682172}" type="slidenum">
              <a:rPr lang="es-ES_tradnl" smtClean="0"/>
              <a:pPr/>
              <a:t>13</a:t>
            </a:fld>
            <a:endParaRPr lang="es-ES_tradnl" dirty="0"/>
          </a:p>
        </p:txBody>
      </p:sp>
    </p:spTree>
    <p:extLst>
      <p:ext uri="{BB962C8B-B14F-4D97-AF65-F5344CB8AC3E}">
        <p14:creationId xmlns:p14="http://schemas.microsoft.com/office/powerpoint/2010/main" val="235332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s-ES_tradnl" b="1" dirty="0"/>
              <a:t>3</a:t>
            </a:r>
            <a:r>
              <a:rPr lang="es-ES_tradnl" b="1" dirty="0" smtClean="0"/>
              <a:t>. </a:t>
            </a:r>
            <a:r>
              <a:rPr lang="es-ES_tradnl" b="1" dirty="0"/>
              <a:t>Crear subsidios e implementar esquemas de seguro </a:t>
            </a:r>
            <a:r>
              <a:rPr lang="es-ES_tradnl" b="1" dirty="0" smtClean="0"/>
              <a:t>obligatorio</a:t>
            </a:r>
            <a:r>
              <a:rPr lang="es-ES" b="1" dirty="0" smtClean="0"/>
              <a:t>:</a:t>
            </a:r>
          </a:p>
          <a:p>
            <a:pPr marL="0" indent="0">
              <a:buNone/>
            </a:pPr>
            <a:endParaRPr lang="es-ES" sz="1400" dirty="0"/>
          </a:p>
          <a:p>
            <a:pPr lvl="1">
              <a:buFont typeface="Arial" panose="020B0604020202020204" pitchFamily="34" charset="0"/>
              <a:buChar char="•"/>
            </a:pPr>
            <a:r>
              <a:rPr lang="es-ES_tradnl" dirty="0" smtClean="0"/>
              <a:t>Seguro de incendios/propiedad para condominios</a:t>
            </a:r>
          </a:p>
          <a:p>
            <a:pPr lvl="1">
              <a:buFont typeface="Arial" panose="020B0604020202020204" pitchFamily="34" charset="0"/>
              <a:buChar char="•"/>
            </a:pPr>
            <a:r>
              <a:rPr lang="es-ES_tradnl" dirty="0" smtClean="0"/>
              <a:t>Cobertura de terremoto para propiedad hipotecada</a:t>
            </a:r>
          </a:p>
          <a:p>
            <a:pPr lvl="1">
              <a:buFont typeface="Arial" panose="020B0604020202020204" pitchFamily="34" charset="0"/>
              <a:buChar char="•"/>
            </a:pPr>
            <a:r>
              <a:rPr lang="es-ES_tradnl" dirty="0" smtClean="0"/>
              <a:t>Propiedad del estado</a:t>
            </a:r>
          </a:p>
          <a:p>
            <a:pPr lvl="1">
              <a:buFont typeface="Arial" panose="020B0604020202020204" pitchFamily="34" charset="0"/>
              <a:buChar char="•"/>
            </a:pPr>
            <a:r>
              <a:rPr lang="es-ES_tradnl" dirty="0" smtClean="0"/>
              <a:t>Seguro de incendio y de ascensor para apartamentos residenciales</a:t>
            </a:r>
          </a:p>
          <a:p>
            <a:endParaRPr lang="es-ES_tradnl" sz="1600" dirty="0" smtClean="0"/>
          </a:p>
          <a:p>
            <a:endParaRPr lang="es-ES_tradnl" dirty="0"/>
          </a:p>
        </p:txBody>
      </p:sp>
      <p:sp>
        <p:nvSpPr>
          <p:cNvPr id="3" name="Title 2"/>
          <p:cNvSpPr>
            <a:spLocks noGrp="1"/>
          </p:cNvSpPr>
          <p:nvPr>
            <p:ph type="title"/>
          </p:nvPr>
        </p:nvSpPr>
        <p:spPr/>
        <p:txBody>
          <a:bodyPr/>
          <a:lstStyle/>
          <a:p>
            <a:r>
              <a:rPr lang="es-ES_tradnl" dirty="0"/>
              <a:t>Cerrando la brecha – Sector público y privado</a:t>
            </a:r>
          </a:p>
        </p:txBody>
      </p:sp>
      <p:sp>
        <p:nvSpPr>
          <p:cNvPr id="4" name="Slide Number Placeholder 3"/>
          <p:cNvSpPr>
            <a:spLocks noGrp="1"/>
          </p:cNvSpPr>
          <p:nvPr>
            <p:ph type="sldNum" sz="quarter" idx="12"/>
          </p:nvPr>
        </p:nvSpPr>
        <p:spPr/>
        <p:txBody>
          <a:bodyPr/>
          <a:lstStyle/>
          <a:p>
            <a:fld id="{5E4D2043-7E31-4A53-BD33-72A88E682172}" type="slidenum">
              <a:rPr lang="es-ES_tradnl" smtClean="0"/>
              <a:pPr/>
              <a:t>14</a:t>
            </a:fld>
            <a:endParaRPr lang="es-ES_tradnl" dirty="0"/>
          </a:p>
        </p:txBody>
      </p:sp>
    </p:spTree>
    <p:extLst>
      <p:ext uri="{BB962C8B-B14F-4D97-AF65-F5344CB8AC3E}">
        <p14:creationId xmlns:p14="http://schemas.microsoft.com/office/powerpoint/2010/main" val="3691217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Brecha de protección de mortalidad</a:t>
            </a:r>
            <a:endParaRPr lang="es-ES" dirty="0"/>
          </a:p>
        </p:txBody>
      </p:sp>
      <p:sp>
        <p:nvSpPr>
          <p:cNvPr id="5" name="Text Placeholder 4"/>
          <p:cNvSpPr>
            <a:spLocks noGrp="1"/>
          </p:cNvSpPr>
          <p:nvPr>
            <p:ph type="body" sz="quarter" idx="12"/>
          </p:nvPr>
        </p:nvSpPr>
        <p:spPr/>
        <p:txBody>
          <a:bodyPr/>
          <a:lstStyle/>
          <a:p>
            <a:endParaRPr lang="en-US" dirty="0"/>
          </a:p>
        </p:txBody>
      </p:sp>
      <p:sp>
        <p:nvSpPr>
          <p:cNvPr id="2" name="Slide Number Placeholder 1"/>
          <p:cNvSpPr>
            <a:spLocks noGrp="1"/>
          </p:cNvSpPr>
          <p:nvPr>
            <p:ph type="sldNum" sz="quarter" idx="15"/>
          </p:nvPr>
        </p:nvSpPr>
        <p:spPr/>
        <p:txBody>
          <a:bodyPr/>
          <a:lstStyle/>
          <a:p>
            <a:fld id="{5E4D2043-7E31-4A53-BD33-72A88E682172}" type="slidenum">
              <a:rPr lang="en-US" smtClean="0"/>
              <a:pPr/>
              <a:t>15</a:t>
            </a:fld>
            <a:endParaRPr lang="en-US" dirty="0"/>
          </a:p>
        </p:txBody>
      </p:sp>
    </p:spTree>
    <p:extLst>
      <p:ext uri="{BB962C8B-B14F-4D97-AF65-F5344CB8AC3E}">
        <p14:creationId xmlns:p14="http://schemas.microsoft.com/office/powerpoint/2010/main" val="175496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a:t>¿Qué es la brecha de protección de </a:t>
            </a:r>
            <a:r>
              <a:rPr lang="es-ES_tradnl" dirty="0" smtClean="0"/>
              <a:t>mortalidad?</a:t>
            </a:r>
            <a:endParaRPr lang="en-US" dirty="0"/>
          </a:p>
        </p:txBody>
      </p:sp>
      <p:sp>
        <p:nvSpPr>
          <p:cNvPr id="2" name="Slide Number Placeholder 1"/>
          <p:cNvSpPr>
            <a:spLocks noGrp="1"/>
          </p:cNvSpPr>
          <p:nvPr>
            <p:ph type="sldNum" sz="quarter" idx="12"/>
          </p:nvPr>
        </p:nvSpPr>
        <p:spPr/>
        <p:txBody>
          <a:bodyPr/>
          <a:lstStyle/>
          <a:p>
            <a:fld id="{5E4D2043-7E31-4A53-BD33-72A88E682172}" type="slidenum">
              <a:rPr lang="en-US" smtClean="0"/>
              <a:pPr/>
              <a:t>16</a:t>
            </a:fld>
            <a:endParaRPr lang="en-US" dirty="0"/>
          </a:p>
        </p:txBody>
      </p:sp>
      <p:pic>
        <p:nvPicPr>
          <p:cNvPr id="7" name="Picture 6"/>
          <p:cNvPicPr>
            <a:picLocks noChangeAspect="1"/>
          </p:cNvPicPr>
          <p:nvPr/>
        </p:nvPicPr>
        <p:blipFill>
          <a:blip r:embed="rId3"/>
          <a:stretch>
            <a:fillRect/>
          </a:stretch>
        </p:blipFill>
        <p:spPr>
          <a:xfrm>
            <a:off x="496431" y="1752600"/>
            <a:ext cx="8179257" cy="3074136"/>
          </a:xfrm>
          <a:prstGeom prst="rect">
            <a:avLst/>
          </a:prstGeom>
        </p:spPr>
      </p:pic>
      <p:sp>
        <p:nvSpPr>
          <p:cNvPr id="8" name="Rectangle 7"/>
          <p:cNvSpPr/>
          <p:nvPr/>
        </p:nvSpPr>
        <p:spPr>
          <a:xfrm>
            <a:off x="1196820" y="5029200"/>
            <a:ext cx="6966262" cy="923330"/>
          </a:xfrm>
          <a:prstGeom prst="rect">
            <a:avLst/>
          </a:prstGeom>
          <a:solidFill>
            <a:schemeClr val="tx2"/>
          </a:solidFill>
        </p:spPr>
        <p:txBody>
          <a:bodyPr wrap="square">
            <a:spAutoFit/>
          </a:bodyPr>
          <a:lstStyle/>
          <a:p>
            <a:pPr algn="just"/>
            <a:r>
              <a:rPr lang="es-ES" b="1" dirty="0" smtClean="0">
                <a:solidFill>
                  <a:schemeClr val="bg1"/>
                </a:solidFill>
              </a:rPr>
              <a:t>Es </a:t>
            </a:r>
            <a:r>
              <a:rPr lang="es-ES" b="1" dirty="0">
                <a:solidFill>
                  <a:schemeClr val="bg1"/>
                </a:solidFill>
              </a:rPr>
              <a:t>la diferencia entre la cobertura requerida y la cobertura disponible para mantener el nivel de vida de los dependientes tras el fallecimiento del sostén principal de la familia. </a:t>
            </a:r>
            <a:endParaRPr lang="en-US" dirty="0">
              <a:solidFill>
                <a:schemeClr val="bg1"/>
              </a:solidFill>
            </a:endParaRPr>
          </a:p>
        </p:txBody>
      </p:sp>
      <p:sp>
        <p:nvSpPr>
          <p:cNvPr id="9" name="Isosceles Triangle 8"/>
          <p:cNvSpPr/>
          <p:nvPr/>
        </p:nvSpPr>
        <p:spPr>
          <a:xfrm rot="5400000">
            <a:off x="402245" y="5311169"/>
            <a:ext cx="923331" cy="359395"/>
          </a:xfrm>
          <a:prstGeom prst="triangl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SwissReSans" pitchFamily="34" charset="0"/>
            </a:endParaRPr>
          </a:p>
        </p:txBody>
      </p:sp>
    </p:spTree>
    <p:extLst>
      <p:ext uri="{BB962C8B-B14F-4D97-AF65-F5344CB8AC3E}">
        <p14:creationId xmlns:p14="http://schemas.microsoft.com/office/powerpoint/2010/main" val="3410020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Factores que afectan la cobertura requerida y disponible</a:t>
            </a:r>
            <a:endParaRPr lang="es-ES" dirty="0"/>
          </a:p>
        </p:txBody>
      </p:sp>
      <p:sp>
        <p:nvSpPr>
          <p:cNvPr id="2" name="Slide Number Placeholder 1"/>
          <p:cNvSpPr>
            <a:spLocks noGrp="1"/>
          </p:cNvSpPr>
          <p:nvPr>
            <p:ph type="sldNum" sz="quarter" idx="12"/>
          </p:nvPr>
        </p:nvSpPr>
        <p:spPr/>
        <p:txBody>
          <a:bodyPr/>
          <a:lstStyle/>
          <a:p>
            <a:fld id="{5E4D2043-7E31-4A53-BD33-72A88E682172}" type="slidenum">
              <a:rPr lang="en-US" smtClean="0"/>
              <a:pPr/>
              <a:t>17</a:t>
            </a:fld>
            <a:endParaRPr lang="en-US" dirty="0"/>
          </a:p>
        </p:txBody>
      </p:sp>
      <p:graphicFrame>
        <p:nvGraphicFramePr>
          <p:cNvPr id="11" name="Diagram 10"/>
          <p:cNvGraphicFramePr/>
          <p:nvPr>
            <p:extLst>
              <p:ext uri="{D42A27DB-BD31-4B8C-83A1-F6EECF244321}">
                <p14:modId xmlns:p14="http://schemas.microsoft.com/office/powerpoint/2010/main" val="79551783"/>
              </p:ext>
            </p:extLst>
          </p:nvPr>
        </p:nvGraphicFramePr>
        <p:xfrm>
          <a:off x="593304" y="1556792"/>
          <a:ext cx="784887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4343400" y="6072402"/>
            <a:ext cx="4332288" cy="400110"/>
          </a:xfrm>
          <a:prstGeom prst="rect">
            <a:avLst/>
          </a:prstGeom>
          <a:noFill/>
        </p:spPr>
        <p:txBody>
          <a:bodyPr wrap="square" rtlCol="0">
            <a:spAutoFit/>
          </a:bodyPr>
          <a:lstStyle/>
          <a:p>
            <a:r>
              <a:rPr lang="es-ES" sz="1000" dirty="0" smtClean="0">
                <a:latin typeface="SwissReSans" pitchFamily="34" charset="0"/>
              </a:rPr>
              <a:t>* la suma del capital asegurado por medio de productos de cobertura de vida, mas el ahorro acumulado; excluyendo los seguros de vida crédito.</a:t>
            </a:r>
          </a:p>
        </p:txBody>
      </p:sp>
    </p:spTree>
    <p:extLst>
      <p:ext uri="{BB962C8B-B14F-4D97-AF65-F5344CB8AC3E}">
        <p14:creationId xmlns:p14="http://schemas.microsoft.com/office/powerpoint/2010/main" val="4067399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Una brecha cuantiosa en nuestra muestra* de países </a:t>
            </a:r>
            <a:endParaRPr lang="es-E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18</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385657"/>
            <a:ext cx="5392737"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66801" y="5432009"/>
            <a:ext cx="6869746" cy="338554"/>
          </a:xfrm>
          <a:prstGeom prst="rect">
            <a:avLst/>
          </a:prstGeom>
          <a:solidFill>
            <a:srgbClr val="E00034"/>
          </a:solidFill>
        </p:spPr>
        <p:txBody>
          <a:bodyPr wrap="square">
            <a:spAutoFit/>
          </a:bodyPr>
          <a:lstStyle/>
          <a:p>
            <a:pPr algn="just"/>
            <a:r>
              <a:rPr lang="es-ES" sz="1600" dirty="0" smtClean="0">
                <a:solidFill>
                  <a:schemeClr val="bg1"/>
                </a:solidFill>
              </a:rPr>
              <a:t>Tanto la protección requerida como la protección disponible han crecido.</a:t>
            </a:r>
            <a:endParaRPr lang="es-ES" sz="1600" dirty="0">
              <a:solidFill>
                <a:schemeClr val="bg1"/>
              </a:solidFill>
            </a:endParaRPr>
          </a:p>
        </p:txBody>
      </p:sp>
      <p:sp>
        <p:nvSpPr>
          <p:cNvPr id="7" name="Isosceles Triangle 6"/>
          <p:cNvSpPr/>
          <p:nvPr/>
        </p:nvSpPr>
        <p:spPr>
          <a:xfrm rot="5400000">
            <a:off x="721835" y="5493272"/>
            <a:ext cx="338554" cy="216027"/>
          </a:xfrm>
          <a:prstGeom prst="triangl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SwissReSans" pitchFamily="34" charset="0"/>
            </a:endParaRPr>
          </a:p>
        </p:txBody>
      </p:sp>
      <p:sp>
        <p:nvSpPr>
          <p:cNvPr id="8" name="TextBox 7"/>
          <p:cNvSpPr txBox="1"/>
          <p:nvPr/>
        </p:nvSpPr>
        <p:spPr>
          <a:xfrm>
            <a:off x="5943600" y="2057400"/>
            <a:ext cx="1840332" cy="1712391"/>
          </a:xfrm>
          <a:prstGeom prst="rect">
            <a:avLst/>
          </a:prstGeom>
          <a:solidFill>
            <a:srgbClr val="E00034"/>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defRPr sz="1400">
                <a:latin typeface="SwissRe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dirty="0" smtClean="0">
                <a:solidFill>
                  <a:schemeClr val="bg1"/>
                </a:solidFill>
              </a:rPr>
              <a:t>Brecha de protección </a:t>
            </a:r>
          </a:p>
          <a:p>
            <a:pPr algn="ctr"/>
            <a:r>
              <a:rPr lang="es-ES" dirty="0" smtClean="0">
                <a:solidFill>
                  <a:schemeClr val="bg1"/>
                </a:solidFill>
              </a:rPr>
              <a:t>= </a:t>
            </a:r>
            <a:endParaRPr lang="es-ES" dirty="0">
              <a:solidFill>
                <a:schemeClr val="bg1"/>
              </a:solidFill>
            </a:endParaRPr>
          </a:p>
          <a:p>
            <a:pPr algn="ctr"/>
            <a:r>
              <a:rPr lang="es-ES" b="1" dirty="0" smtClean="0">
                <a:solidFill>
                  <a:schemeClr val="bg1"/>
                </a:solidFill>
              </a:rPr>
              <a:t>USD 7.2 billones</a:t>
            </a:r>
            <a:endParaRPr lang="en-US" b="1" dirty="0">
              <a:solidFill>
                <a:schemeClr val="bg1"/>
              </a:solidFill>
            </a:endParaRPr>
          </a:p>
        </p:txBody>
      </p:sp>
      <p:sp>
        <p:nvSpPr>
          <p:cNvPr id="9" name="TextBox 8"/>
          <p:cNvSpPr txBox="1"/>
          <p:nvPr/>
        </p:nvSpPr>
        <p:spPr>
          <a:xfrm>
            <a:off x="5943600" y="3769792"/>
            <a:ext cx="1840332" cy="1027358"/>
          </a:xfrm>
          <a:prstGeom prst="rect">
            <a:avLst/>
          </a:prstGeom>
          <a:solidFill>
            <a:srgbClr val="0070C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defRPr sz="1400">
                <a:latin typeface="SwissReSans"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dirty="0" smtClean="0">
                <a:solidFill>
                  <a:schemeClr val="bg1"/>
                </a:solidFill>
              </a:rPr>
              <a:t>Cobertura disponible</a:t>
            </a:r>
          </a:p>
          <a:p>
            <a:pPr algn="ctr"/>
            <a:r>
              <a:rPr lang="es-ES" dirty="0" smtClean="0">
                <a:solidFill>
                  <a:schemeClr val="bg1"/>
                </a:solidFill>
              </a:rPr>
              <a:t>=</a:t>
            </a:r>
          </a:p>
          <a:p>
            <a:pPr algn="ctr"/>
            <a:r>
              <a:rPr lang="es-ES" b="1" dirty="0" smtClean="0">
                <a:solidFill>
                  <a:schemeClr val="bg1"/>
                </a:solidFill>
              </a:rPr>
              <a:t>USD 4.4 billones</a:t>
            </a:r>
            <a:endParaRPr lang="es-ES" b="1" dirty="0">
              <a:solidFill>
                <a:schemeClr val="bg1"/>
              </a:solidFill>
            </a:endParaRPr>
          </a:p>
        </p:txBody>
      </p:sp>
      <p:sp>
        <p:nvSpPr>
          <p:cNvPr id="10" name="Right Brace 9"/>
          <p:cNvSpPr/>
          <p:nvPr/>
        </p:nvSpPr>
        <p:spPr>
          <a:xfrm>
            <a:off x="7848600" y="2230782"/>
            <a:ext cx="87946" cy="25663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8018427" y="1941280"/>
            <a:ext cx="615553" cy="3071896"/>
          </a:xfrm>
          <a:prstGeom prst="rect">
            <a:avLst/>
          </a:prstGeom>
          <a:noFill/>
        </p:spPr>
        <p:txBody>
          <a:bodyPr vert="vert" wrap="square" rtlCol="0" anchor="ctr" anchorCtr="0">
            <a:spAutoFit/>
          </a:bodyPr>
          <a:lstStyle/>
          <a:p>
            <a:pPr algn="ctr"/>
            <a:r>
              <a:rPr lang="es-ES" sz="1400" dirty="0" smtClean="0">
                <a:latin typeface="SwissReSans" pitchFamily="34" charset="0"/>
              </a:rPr>
              <a:t>Protección requerida:</a:t>
            </a:r>
          </a:p>
          <a:p>
            <a:pPr algn="ctr"/>
            <a:r>
              <a:rPr lang="es-ES" sz="1400" b="1" dirty="0" smtClean="0">
                <a:latin typeface="SwissReSans" pitchFamily="34" charset="0"/>
              </a:rPr>
              <a:t>USD 11.6 billones</a:t>
            </a:r>
          </a:p>
        </p:txBody>
      </p:sp>
      <p:sp>
        <p:nvSpPr>
          <p:cNvPr id="12" name="TextBox 11"/>
          <p:cNvSpPr txBox="1"/>
          <p:nvPr/>
        </p:nvSpPr>
        <p:spPr>
          <a:xfrm>
            <a:off x="609600" y="6010265"/>
            <a:ext cx="8066088" cy="261610"/>
          </a:xfrm>
          <a:prstGeom prst="rect">
            <a:avLst/>
          </a:prstGeom>
          <a:noFill/>
        </p:spPr>
        <p:txBody>
          <a:bodyPr wrap="square" rtlCol="0">
            <a:spAutoFit/>
          </a:bodyPr>
          <a:lstStyle/>
          <a:p>
            <a:r>
              <a:rPr lang="en-US" sz="1100" dirty="0" smtClean="0">
                <a:latin typeface="SwissReSans" pitchFamily="34" charset="0"/>
              </a:rPr>
              <a:t>* </a:t>
            </a:r>
            <a:r>
              <a:rPr lang="en-US" sz="1100" dirty="0" err="1" smtClean="0">
                <a:latin typeface="SwissReSans" pitchFamily="34" charset="0"/>
              </a:rPr>
              <a:t>Brasil</a:t>
            </a:r>
            <a:r>
              <a:rPr lang="en-US" sz="1100" dirty="0">
                <a:latin typeface="SwissReSans" pitchFamily="34" charset="0"/>
              </a:rPr>
              <a:t>, </a:t>
            </a:r>
            <a:r>
              <a:rPr lang="en-US" sz="1100" dirty="0" smtClean="0">
                <a:latin typeface="SwissReSans" pitchFamily="34" charset="0"/>
              </a:rPr>
              <a:t>México</a:t>
            </a:r>
            <a:r>
              <a:rPr lang="en-US" sz="1100" dirty="0">
                <a:latin typeface="SwissReSans" pitchFamily="34" charset="0"/>
              </a:rPr>
              <a:t>, Argentina, Chile, Colombia, </a:t>
            </a:r>
            <a:r>
              <a:rPr lang="en-US" sz="1100" dirty="0" smtClean="0">
                <a:latin typeface="SwissReSans" pitchFamily="34" charset="0"/>
              </a:rPr>
              <a:t>Perú, </a:t>
            </a:r>
            <a:r>
              <a:rPr lang="en-US" sz="1100" dirty="0">
                <a:latin typeface="SwissReSans" pitchFamily="34" charset="0"/>
              </a:rPr>
              <a:t>Puerto </a:t>
            </a:r>
            <a:r>
              <a:rPr lang="en-US" sz="1100" dirty="0" smtClean="0">
                <a:latin typeface="SwissReSans" pitchFamily="34" charset="0"/>
              </a:rPr>
              <a:t>Rico and Venezuela.</a:t>
            </a:r>
          </a:p>
        </p:txBody>
      </p:sp>
    </p:spTree>
    <p:extLst>
      <p:ext uri="{BB962C8B-B14F-4D97-AF65-F5344CB8AC3E}">
        <p14:creationId xmlns:p14="http://schemas.microsoft.com/office/powerpoint/2010/main" val="2046475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USD 100</a:t>
            </a:r>
            <a:endParaRPr lang="en-U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19</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579" y="1676400"/>
            <a:ext cx="6696744" cy="417646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09528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0" y="1628775"/>
            <a:ext cx="3341688" cy="4392513"/>
          </a:xfrm>
        </p:spPr>
        <p:txBody>
          <a:bodyPr/>
          <a:lstStyle/>
          <a:p>
            <a:r>
              <a:rPr lang="es-ES" dirty="0"/>
              <a:t>Publicado desde 1968; más de 400 ediciones a la fecha.</a:t>
            </a:r>
          </a:p>
          <a:p>
            <a:r>
              <a:rPr lang="es-ES" dirty="0"/>
              <a:t>Las tendencias más recientes en estrategia y seguro internacional.</a:t>
            </a:r>
          </a:p>
          <a:p>
            <a:r>
              <a:rPr lang="es-ES" dirty="0"/>
              <a:t>Basado en análisis de datos y entrevistas a expertos.</a:t>
            </a:r>
          </a:p>
          <a:p>
            <a:r>
              <a:rPr lang="es-ES" dirty="0"/>
              <a:t>Disponible en seis idiomas: inglés, alemán, francés, español, chino y japonés.</a:t>
            </a:r>
          </a:p>
          <a:p>
            <a:pPr marL="0" indent="0">
              <a:buNone/>
            </a:pPr>
            <a:r>
              <a:rPr lang="es-ES" dirty="0">
                <a:hlinkClick r:id="rId3"/>
              </a:rPr>
              <a:t>http://institute.swissre.com/</a:t>
            </a:r>
            <a:endParaRPr lang="es-ES" dirty="0"/>
          </a:p>
          <a:p>
            <a:endParaRPr lang="en-US" dirty="0"/>
          </a:p>
        </p:txBody>
      </p:sp>
      <p:sp>
        <p:nvSpPr>
          <p:cNvPr id="3" name="Title 2"/>
          <p:cNvSpPr>
            <a:spLocks noGrp="1"/>
          </p:cNvSpPr>
          <p:nvPr>
            <p:ph type="title"/>
          </p:nvPr>
        </p:nvSpPr>
        <p:spPr/>
        <p:txBody>
          <a:bodyPr/>
          <a:lstStyle/>
          <a:p>
            <a:r>
              <a:rPr lang="en-US" i="1" dirty="0" smtClean="0"/>
              <a:t>sigma</a:t>
            </a:r>
            <a:endParaRPr lang="en-US" i="1"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a:t>
            </a:fld>
            <a:endParaRPr lang="en-US" dirty="0"/>
          </a:p>
        </p:txBody>
      </p:sp>
      <p:pic>
        <p:nvPicPr>
          <p:cNvPr id="5" name="Picture 4" descr="sigma.jpg"/>
          <p:cNvPicPr>
            <a:picLocks noChangeAspect="1"/>
          </p:cNvPicPr>
          <p:nvPr/>
        </p:nvPicPr>
        <p:blipFill>
          <a:blip r:embed="rId4" cstate="print"/>
          <a:stretch>
            <a:fillRect/>
          </a:stretch>
        </p:blipFill>
        <p:spPr>
          <a:xfrm>
            <a:off x="1143000" y="1552448"/>
            <a:ext cx="3063005" cy="3816424"/>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1142902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USD 10,000 (diez mil)</a:t>
            </a:r>
            <a:endParaRPr lang="es-E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20</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696745" cy="417774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7327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USD 1,000,000 (millón)</a:t>
            </a:r>
            <a:endParaRPr lang="es-E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21</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7679"/>
            <a:ext cx="6696745" cy="417646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7456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USD 100,000,000 (cien millones)</a:t>
            </a:r>
            <a:endParaRPr lang="es-E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22</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7679"/>
            <a:ext cx="6686618" cy="41764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0165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USD 1,000,000,000 (mil millones)</a:t>
            </a:r>
            <a:endParaRPr lang="es-E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23</a:t>
            </a:fld>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87829"/>
            <a:ext cx="6695854" cy="416631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1123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USD 1,000,000,000,000 (billón)</a:t>
            </a:r>
            <a:endParaRPr lang="es-E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24</a:t>
            </a:fld>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98" r="5472"/>
          <a:stretch/>
        </p:blipFill>
        <p:spPr bwMode="auto">
          <a:xfrm>
            <a:off x="1295400" y="1676400"/>
            <a:ext cx="6696744" cy="41663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4232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USD 7,200,000,000,000 (7.2 billones)</a:t>
            </a:r>
            <a:endParaRPr lang="es-E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25</a:t>
            </a:fld>
            <a:endParaRPr lang="en-US" dirty="0"/>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colorTemperature colorTemp="6625"/>
                    </a14:imgEffect>
                    <a14:imgEffect>
                      <a14:saturation sat="174000"/>
                    </a14:imgEffect>
                    <a14:imgEffect>
                      <a14:brightnessContrast bright="19000" contrast="29000"/>
                    </a14:imgEffect>
                  </a14:imgLayer>
                </a14:imgProps>
              </a:ext>
              <a:ext uri="{28A0092B-C50C-407E-A947-70E740481C1C}">
                <a14:useLocalDpi xmlns:a14="http://schemas.microsoft.com/office/drawing/2010/main" val="0"/>
              </a:ext>
            </a:extLst>
          </a:blip>
          <a:srcRect l="5210" t="5031" r="15396" b="16514"/>
          <a:stretch/>
        </p:blipFill>
        <p:spPr>
          <a:xfrm>
            <a:off x="1295400" y="1687829"/>
            <a:ext cx="6696744" cy="4176018"/>
          </a:xfrm>
          <a:prstGeom prst="rect">
            <a:avLst/>
          </a:prstGeom>
          <a:ln w="12700">
            <a:solidFill>
              <a:schemeClr val="tx1"/>
            </a:solidFill>
          </a:ln>
        </p:spPr>
      </p:pic>
      <p:sp>
        <p:nvSpPr>
          <p:cNvPr id="10" name="Rectangle 9"/>
          <p:cNvSpPr/>
          <p:nvPr/>
        </p:nvSpPr>
        <p:spPr>
          <a:xfrm>
            <a:off x="1332469" y="5908461"/>
            <a:ext cx="6696744" cy="369332"/>
          </a:xfrm>
          <a:prstGeom prst="rect">
            <a:avLst/>
          </a:prstGeom>
          <a:solidFill>
            <a:schemeClr val="tx2"/>
          </a:solidFill>
        </p:spPr>
        <p:txBody>
          <a:bodyPr wrap="square">
            <a:spAutoFit/>
          </a:bodyPr>
          <a:lstStyle/>
          <a:p>
            <a:pPr marL="285750" indent="-285750" algn="just">
              <a:buFont typeface="Wingdings" pitchFamily="2" charset="2"/>
              <a:buChar char="Ø"/>
            </a:pPr>
            <a:r>
              <a:rPr lang="es-ES" b="1" dirty="0" smtClean="0">
                <a:solidFill>
                  <a:schemeClr val="bg1"/>
                </a:solidFill>
              </a:rPr>
              <a:t>el equivalente al 138% al PIB de las 8 economías</a:t>
            </a:r>
            <a:endParaRPr lang="es-ES" dirty="0">
              <a:solidFill>
                <a:schemeClr val="bg1"/>
              </a:solidFill>
            </a:endParaRPr>
          </a:p>
        </p:txBody>
      </p:sp>
    </p:spTree>
    <p:extLst>
      <p:ext uri="{BB962C8B-B14F-4D97-AF65-F5344CB8AC3E}">
        <p14:creationId xmlns:p14="http://schemas.microsoft.com/office/powerpoint/2010/main" val="2723366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En términos de la brecha por trabajador…</a:t>
            </a:r>
            <a:endParaRPr lang="es-E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26</a:t>
            </a:fld>
            <a:endParaRPr lang="en-US" dirty="0"/>
          </a:p>
        </p:txBody>
      </p:sp>
      <p:pic>
        <p:nvPicPr>
          <p:cNvPr id="2" name="Picture 1"/>
          <p:cNvPicPr>
            <a:picLocks noChangeAspect="1"/>
          </p:cNvPicPr>
          <p:nvPr/>
        </p:nvPicPr>
        <p:blipFill>
          <a:blip r:embed="rId3"/>
          <a:stretch>
            <a:fillRect/>
          </a:stretch>
        </p:blipFill>
        <p:spPr>
          <a:xfrm>
            <a:off x="684215" y="2168112"/>
            <a:ext cx="5792786" cy="3850664"/>
          </a:xfrm>
          <a:prstGeom prst="rect">
            <a:avLst/>
          </a:prstGeom>
        </p:spPr>
      </p:pic>
      <p:sp>
        <p:nvSpPr>
          <p:cNvPr id="11" name="Rectangle 10"/>
          <p:cNvSpPr/>
          <p:nvPr/>
        </p:nvSpPr>
        <p:spPr>
          <a:xfrm>
            <a:off x="684213" y="1384797"/>
            <a:ext cx="6178589" cy="369332"/>
          </a:xfrm>
          <a:prstGeom prst="rect">
            <a:avLst/>
          </a:prstGeom>
          <a:solidFill>
            <a:schemeClr val="tx2"/>
          </a:solidFill>
        </p:spPr>
        <p:txBody>
          <a:bodyPr wrap="square">
            <a:spAutoFit/>
          </a:bodyPr>
          <a:lstStyle/>
          <a:p>
            <a:r>
              <a:rPr lang="es-ES" b="1" dirty="0" smtClean="0">
                <a:solidFill>
                  <a:schemeClr val="bg1"/>
                </a:solidFill>
              </a:rPr>
              <a:t>Brecha de protección de mortalidad por trabajador (USD)</a:t>
            </a:r>
          </a:p>
        </p:txBody>
      </p:sp>
      <p:sp>
        <p:nvSpPr>
          <p:cNvPr id="12" name="Rectangle 11"/>
          <p:cNvSpPr/>
          <p:nvPr/>
        </p:nvSpPr>
        <p:spPr>
          <a:xfrm>
            <a:off x="6477001" y="1989224"/>
            <a:ext cx="2198688" cy="3344776"/>
          </a:xfrm>
          <a:prstGeom prst="rect">
            <a:avLst/>
          </a:prstGeom>
          <a:solidFill>
            <a:schemeClr val="tx2">
              <a:lumMod val="40000"/>
              <a:lumOff val="60000"/>
              <a:alpha val="18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Wingdings" pitchFamily="2" charset="2"/>
              <a:buChar char="Ø"/>
            </a:pPr>
            <a:r>
              <a:rPr lang="de-CH" sz="1400" dirty="0">
                <a:solidFill>
                  <a:schemeClr val="tx1"/>
                </a:solidFill>
                <a:latin typeface="SwissReSans" pitchFamily="34" charset="0"/>
              </a:rPr>
              <a:t>En promedio, </a:t>
            </a:r>
            <a:r>
              <a:rPr lang="es-ES" sz="1400" dirty="0" smtClean="0">
                <a:solidFill>
                  <a:schemeClr val="tx1"/>
                </a:solidFill>
                <a:latin typeface="SwissReSans" pitchFamily="34" charset="0"/>
              </a:rPr>
              <a:t>cada</a:t>
            </a:r>
            <a:r>
              <a:rPr lang="de-CH" sz="1400" dirty="0" smtClean="0">
                <a:solidFill>
                  <a:schemeClr val="tx1"/>
                </a:solidFill>
                <a:latin typeface="SwissReSans" pitchFamily="34" charset="0"/>
              </a:rPr>
              <a:t> </a:t>
            </a:r>
            <a:r>
              <a:rPr lang="es-ES" sz="1400" dirty="0" smtClean="0">
                <a:solidFill>
                  <a:schemeClr val="tx1"/>
                </a:solidFill>
                <a:latin typeface="SwissReSans" pitchFamily="34" charset="0"/>
              </a:rPr>
              <a:t>trabajador con dependientes necesita</a:t>
            </a:r>
            <a:r>
              <a:rPr lang="de-CH" sz="1400" dirty="0" smtClean="0">
                <a:solidFill>
                  <a:schemeClr val="tx1"/>
                </a:solidFill>
                <a:latin typeface="SwissReSans" pitchFamily="34" charset="0"/>
              </a:rPr>
              <a:t> </a:t>
            </a:r>
            <a:r>
              <a:rPr lang="en-US" sz="1400" dirty="0">
                <a:solidFill>
                  <a:schemeClr val="tx1"/>
                </a:solidFill>
                <a:latin typeface="SwissReSans" pitchFamily="34" charset="0"/>
              </a:rPr>
              <a:t>USD </a:t>
            </a:r>
            <a:r>
              <a:rPr lang="en-US" sz="1400" dirty="0" smtClean="0">
                <a:solidFill>
                  <a:schemeClr val="tx1"/>
                </a:solidFill>
                <a:latin typeface="SwissReSans" pitchFamily="34" charset="0"/>
              </a:rPr>
              <a:t>60,628 </a:t>
            </a:r>
            <a:r>
              <a:rPr lang="en-US" sz="1400" dirty="0" err="1" smtClean="0">
                <a:solidFill>
                  <a:schemeClr val="tx1"/>
                </a:solidFill>
                <a:latin typeface="SwissReSans" pitchFamily="34" charset="0"/>
              </a:rPr>
              <a:t>por</a:t>
            </a:r>
            <a:r>
              <a:rPr lang="en-US" sz="1400" dirty="0" smtClean="0">
                <a:solidFill>
                  <a:schemeClr val="tx1"/>
                </a:solidFill>
                <a:latin typeface="SwissReSans" pitchFamily="34" charset="0"/>
              </a:rPr>
              <a:t> </a:t>
            </a:r>
            <a:r>
              <a:rPr lang="en-US" sz="1400" dirty="0" err="1" smtClean="0">
                <a:solidFill>
                  <a:schemeClr val="tx1"/>
                </a:solidFill>
                <a:latin typeface="SwissReSans" pitchFamily="34" charset="0"/>
              </a:rPr>
              <a:t>encima</a:t>
            </a:r>
            <a:r>
              <a:rPr lang="es-ES" sz="1400" dirty="0" smtClean="0">
                <a:solidFill>
                  <a:schemeClr val="tx1"/>
                </a:solidFill>
                <a:latin typeface="SwissReSans" pitchFamily="34" charset="0"/>
              </a:rPr>
              <a:t> </a:t>
            </a:r>
            <a:r>
              <a:rPr lang="es-ES" sz="1400" dirty="0">
                <a:solidFill>
                  <a:schemeClr val="tx1"/>
                </a:solidFill>
                <a:latin typeface="SwissReSans" pitchFamily="34" charset="0"/>
              </a:rPr>
              <a:t>de sus activos financieros y su protección de seguro de </a:t>
            </a:r>
            <a:r>
              <a:rPr lang="es-ES" sz="1400" dirty="0" smtClean="0">
                <a:solidFill>
                  <a:schemeClr val="tx1"/>
                </a:solidFill>
                <a:latin typeface="SwissReSans" pitchFamily="34" charset="0"/>
              </a:rPr>
              <a:t>vida</a:t>
            </a:r>
          </a:p>
          <a:p>
            <a:pPr marL="285750" indent="-285750">
              <a:buFont typeface="Wingdings" pitchFamily="2" charset="2"/>
              <a:buChar char="Ø"/>
            </a:pPr>
            <a:endParaRPr lang="es-ES" sz="1400" dirty="0">
              <a:solidFill>
                <a:schemeClr val="tx1"/>
              </a:solidFill>
              <a:latin typeface="SwissReSans" pitchFamily="34" charset="0"/>
            </a:endParaRPr>
          </a:p>
          <a:p>
            <a:pPr marL="285750" indent="-285750">
              <a:buFont typeface="Wingdings" pitchFamily="2" charset="2"/>
              <a:buChar char="Ø"/>
            </a:pPr>
            <a:r>
              <a:rPr lang="es-ES" sz="1400" dirty="0" smtClean="0">
                <a:solidFill>
                  <a:schemeClr val="tx1"/>
                </a:solidFill>
                <a:latin typeface="SwissReSans" pitchFamily="34" charset="0"/>
              </a:rPr>
              <a:t>La brecha absoluta en Asia Pacifico es mayor (USD 41 billones) pero por trabajador es menor (USD 52,402)</a:t>
            </a:r>
            <a:endParaRPr lang="es-ES" sz="1400" dirty="0">
              <a:solidFill>
                <a:schemeClr val="tx1"/>
              </a:solidFill>
              <a:latin typeface="SwissReSans" pitchFamily="34" charset="0"/>
            </a:endParaRPr>
          </a:p>
        </p:txBody>
      </p:sp>
    </p:spTree>
    <p:extLst>
      <p:ext uri="{BB962C8B-B14F-4D97-AF65-F5344CB8AC3E}">
        <p14:creationId xmlns:p14="http://schemas.microsoft.com/office/powerpoint/2010/main" val="1914575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En general, la protección ha crecido en términos relativos</a:t>
            </a:r>
            <a:endParaRPr lang="es-E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27</a:t>
            </a:fld>
            <a:endParaRPr lang="en-US" dirty="0"/>
          </a:p>
        </p:txBody>
      </p:sp>
      <p:sp>
        <p:nvSpPr>
          <p:cNvPr id="11" name="Rectangle 10"/>
          <p:cNvSpPr/>
          <p:nvPr/>
        </p:nvSpPr>
        <p:spPr>
          <a:xfrm>
            <a:off x="684213" y="1384797"/>
            <a:ext cx="5708517" cy="369332"/>
          </a:xfrm>
          <a:prstGeom prst="rect">
            <a:avLst/>
          </a:prstGeom>
          <a:solidFill>
            <a:schemeClr val="tx2"/>
          </a:solidFill>
        </p:spPr>
        <p:txBody>
          <a:bodyPr wrap="square">
            <a:spAutoFit/>
          </a:bodyPr>
          <a:lstStyle/>
          <a:p>
            <a:r>
              <a:rPr lang="es-ES" b="1" dirty="0" smtClean="0">
                <a:solidFill>
                  <a:schemeClr val="bg1"/>
                </a:solidFill>
              </a:rPr>
              <a:t>Razón entre la cobertura disponible y la requerida</a:t>
            </a:r>
            <a:endParaRPr lang="es-ES" b="1" dirty="0">
              <a:solidFill>
                <a:schemeClr val="bg1"/>
              </a:solidFill>
            </a:endParaRPr>
          </a:p>
        </p:txBody>
      </p:sp>
      <p:pic>
        <p:nvPicPr>
          <p:cNvPr id="5" name="Picture 4"/>
          <p:cNvPicPr>
            <a:picLocks noChangeAspect="1"/>
          </p:cNvPicPr>
          <p:nvPr/>
        </p:nvPicPr>
        <p:blipFill>
          <a:blip r:embed="rId3"/>
          <a:stretch>
            <a:fillRect/>
          </a:stretch>
        </p:blipFill>
        <p:spPr>
          <a:xfrm>
            <a:off x="686271" y="1989224"/>
            <a:ext cx="5706459" cy="3878176"/>
          </a:xfrm>
          <a:prstGeom prst="rect">
            <a:avLst/>
          </a:prstGeom>
        </p:spPr>
      </p:pic>
      <p:sp>
        <p:nvSpPr>
          <p:cNvPr id="8" name="Rectangle 7"/>
          <p:cNvSpPr/>
          <p:nvPr/>
        </p:nvSpPr>
        <p:spPr>
          <a:xfrm>
            <a:off x="6419503" y="1989224"/>
            <a:ext cx="2256185" cy="2430376"/>
          </a:xfrm>
          <a:prstGeom prst="rect">
            <a:avLst/>
          </a:prstGeom>
          <a:solidFill>
            <a:schemeClr val="tx2">
              <a:lumMod val="40000"/>
              <a:lumOff val="60000"/>
              <a:alpha val="18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Wingdings" pitchFamily="2" charset="2"/>
              <a:buChar char="Ø"/>
            </a:pPr>
            <a:r>
              <a:rPr lang="es-ES" sz="1400" dirty="0" smtClean="0">
                <a:solidFill>
                  <a:schemeClr val="tx1"/>
                </a:solidFill>
                <a:latin typeface="SwissReSans" pitchFamily="34" charset="0"/>
              </a:rPr>
              <a:t>El porcentaje varía entre 10% en Venezuela y 53% en Chile.</a:t>
            </a:r>
          </a:p>
          <a:p>
            <a:endParaRPr lang="es-ES" sz="1400" dirty="0" smtClean="0">
              <a:solidFill>
                <a:schemeClr val="tx1"/>
              </a:solidFill>
              <a:latin typeface="SwissReSans" pitchFamily="34" charset="0"/>
            </a:endParaRPr>
          </a:p>
          <a:p>
            <a:pPr marL="285750" indent="-285750">
              <a:buFont typeface="Wingdings" pitchFamily="2" charset="2"/>
              <a:buChar char="Ø"/>
            </a:pPr>
            <a:r>
              <a:rPr lang="es-ES" sz="1400" dirty="0" smtClean="0">
                <a:solidFill>
                  <a:schemeClr val="tx1"/>
                </a:solidFill>
                <a:latin typeface="SwissReSans" pitchFamily="34" charset="0"/>
              </a:rPr>
              <a:t>Por cada USD 100 en cobertura requerida, los venezolanos y los chilenos disponían USD 10 y USD 53 respectivamente</a:t>
            </a:r>
          </a:p>
        </p:txBody>
      </p:sp>
    </p:spTree>
    <p:extLst>
      <p:ext uri="{BB962C8B-B14F-4D97-AF65-F5344CB8AC3E}">
        <p14:creationId xmlns:p14="http://schemas.microsoft.com/office/powerpoint/2010/main" val="3899090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¿Cómo cerrar la brecha de protección de mortalidad y capitalizar sobre esas oportunidades?</a:t>
            </a:r>
            <a:endParaRPr lang="es-E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28</a:t>
            </a:fld>
            <a:endParaRPr lang="en-US" dirty="0"/>
          </a:p>
        </p:txBody>
      </p:sp>
      <p:sp>
        <p:nvSpPr>
          <p:cNvPr id="8" name="Content Placeholder 1"/>
          <p:cNvSpPr>
            <a:spLocks noGrp="1"/>
          </p:cNvSpPr>
          <p:nvPr>
            <p:ph idx="1"/>
          </p:nvPr>
        </p:nvSpPr>
        <p:spPr>
          <a:xfrm>
            <a:off x="755650" y="1628775"/>
            <a:ext cx="7848600" cy="4321175"/>
          </a:xfrm>
        </p:spPr>
        <p:txBody>
          <a:bodyPr/>
          <a:lstStyle/>
          <a:p>
            <a:pPr marL="534988" lvl="2" indent="-266700">
              <a:buFont typeface="Wingdings" pitchFamily="2" charset="2"/>
              <a:buChar char="Ø"/>
            </a:pPr>
            <a:endParaRPr lang="es-ES" b="1" dirty="0"/>
          </a:p>
          <a:p>
            <a:pPr marL="534988" lvl="2" indent="-266700">
              <a:buFont typeface="Wingdings" pitchFamily="2" charset="2"/>
              <a:buChar char="Ø"/>
            </a:pPr>
            <a:r>
              <a:rPr lang="es-ES" b="1" dirty="0" smtClean="0"/>
              <a:t>Mercados con una brecha por trabajador modesta, pero con una población grande:</a:t>
            </a:r>
            <a:r>
              <a:rPr lang="es-ES" dirty="0" smtClean="0"/>
              <a:t> desarrollar productos estándares y de bajo costo, y apalancarse de los múltiples canales de distribución para server a una base de clientes amplia.</a:t>
            </a:r>
          </a:p>
          <a:p>
            <a:pPr marL="534988" lvl="2" indent="-266700">
              <a:buFont typeface="Wingdings" pitchFamily="2" charset="2"/>
              <a:buChar char="Ø"/>
            </a:pPr>
            <a:r>
              <a:rPr lang="es-ES" b="1" dirty="0" smtClean="0"/>
              <a:t>Mercados con baja población pero con brecha por trabajador grande:</a:t>
            </a:r>
            <a:r>
              <a:rPr lang="es-ES" dirty="0" smtClean="0"/>
              <a:t> desarrollar productos de protección focalizados en clientes de altos recursos</a:t>
            </a:r>
          </a:p>
          <a:p>
            <a:pPr marL="534988" lvl="2" indent="-266700">
              <a:buFont typeface="Wingdings" pitchFamily="2" charset="2"/>
              <a:buChar char="Ø"/>
            </a:pPr>
            <a:r>
              <a:rPr lang="es-ES" b="1" dirty="0" smtClean="0"/>
              <a:t>Mercados con altos niveles de inflación: </a:t>
            </a:r>
            <a:r>
              <a:rPr lang="es-ES" dirty="0" smtClean="0"/>
              <a:t>productos con cobertura de cambios en el nivel de precios</a:t>
            </a:r>
          </a:p>
          <a:p>
            <a:pPr marL="534988" lvl="2" indent="-266700">
              <a:buFont typeface="Wingdings" pitchFamily="2" charset="2"/>
              <a:buChar char="Ø"/>
            </a:pPr>
            <a:r>
              <a:rPr lang="es-ES" dirty="0" smtClean="0"/>
              <a:t>Resaltar los beneficios del seguro de vida con plazo en los mercados que no tienen sistema de pensiones privados con beneficios para los sobrevivientes</a:t>
            </a:r>
          </a:p>
        </p:txBody>
      </p:sp>
    </p:spTree>
    <p:extLst>
      <p:ext uri="{BB962C8B-B14F-4D97-AF65-F5344CB8AC3E}">
        <p14:creationId xmlns:p14="http://schemas.microsoft.com/office/powerpoint/2010/main" val="1449437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La curva S y el potencial de crecimiento en la región</a:t>
            </a:r>
            <a:endParaRPr lang="es-ES" dirty="0"/>
          </a:p>
        </p:txBody>
      </p:sp>
      <p:sp>
        <p:nvSpPr>
          <p:cNvPr id="5" name="Text Placeholder 4"/>
          <p:cNvSpPr>
            <a:spLocks noGrp="1"/>
          </p:cNvSpPr>
          <p:nvPr>
            <p:ph type="body" sz="quarter" idx="12"/>
          </p:nvPr>
        </p:nvSpPr>
        <p:spPr/>
        <p:txBody>
          <a:bodyPr/>
          <a:lstStyle/>
          <a:p>
            <a:endParaRPr lang="en-US" dirty="0"/>
          </a:p>
        </p:txBody>
      </p:sp>
      <p:sp>
        <p:nvSpPr>
          <p:cNvPr id="2" name="Slide Number Placeholder 1"/>
          <p:cNvSpPr>
            <a:spLocks noGrp="1"/>
          </p:cNvSpPr>
          <p:nvPr>
            <p:ph type="sldNum" sz="quarter" idx="15"/>
          </p:nvPr>
        </p:nvSpPr>
        <p:spPr/>
        <p:txBody>
          <a:bodyPr/>
          <a:lstStyle/>
          <a:p>
            <a:fld id="{5E4D2043-7E31-4A53-BD33-72A88E682172}" type="slidenum">
              <a:rPr lang="en-US" smtClean="0"/>
              <a:pPr/>
              <a:t>29</a:t>
            </a:fld>
            <a:endParaRPr lang="en-US" dirty="0"/>
          </a:p>
        </p:txBody>
      </p:sp>
    </p:spTree>
    <p:extLst>
      <p:ext uri="{BB962C8B-B14F-4D97-AF65-F5344CB8AC3E}">
        <p14:creationId xmlns:p14="http://schemas.microsoft.com/office/powerpoint/2010/main" val="3304103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sigma – expertise publications</a:t>
            </a:r>
            <a:endParaRPr lang="en-US" i="1"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3</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0390" y="1600199"/>
            <a:ext cx="3106810" cy="4392613"/>
          </a:xfr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00199"/>
            <a:ext cx="3106811" cy="4392613"/>
          </a:xfrm>
          <a:prstGeom prst="rect">
            <a:avLst/>
          </a:prstGeom>
          <a:ln>
            <a:solidFill>
              <a:schemeClr val="tx1"/>
            </a:solidFill>
          </a:ln>
        </p:spPr>
      </p:pic>
    </p:spTree>
    <p:extLst>
      <p:ext uri="{BB962C8B-B14F-4D97-AF65-F5344CB8AC3E}">
        <p14:creationId xmlns:p14="http://schemas.microsoft.com/office/powerpoint/2010/main" val="1341076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_tradnl" dirty="0" smtClean="0"/>
              <a:t>La penetración en países de la región están por debajo de su potencial, y la región se aproxima a un punto óptimo</a:t>
            </a:r>
            <a:endParaRPr lang="es-ES_tradnl" dirty="0"/>
          </a:p>
        </p:txBody>
      </p:sp>
      <p:sp>
        <p:nvSpPr>
          <p:cNvPr id="4" name="Slide Number Placeholder 3"/>
          <p:cNvSpPr>
            <a:spLocks noGrp="1"/>
          </p:cNvSpPr>
          <p:nvPr>
            <p:ph type="sldNum" sz="quarter" idx="12"/>
          </p:nvPr>
        </p:nvSpPr>
        <p:spPr/>
        <p:txBody>
          <a:bodyPr/>
          <a:lstStyle/>
          <a:p>
            <a:fld id="{5E4D2043-7E31-4A53-BD33-72A88E682172}" type="slidenum">
              <a:rPr lang="es-ES_tradnl" smtClean="0"/>
              <a:pPr/>
              <a:t>30</a:t>
            </a:fld>
            <a:endParaRPr lang="es-ES_tradnl" dirty="0"/>
          </a:p>
        </p:txBody>
      </p:sp>
      <p:graphicFrame>
        <p:nvGraphicFramePr>
          <p:cNvPr id="6" name="Chart 5"/>
          <p:cNvGraphicFramePr>
            <a:graphicFrameLocks/>
          </p:cNvGraphicFramePr>
          <p:nvPr>
            <p:extLst>
              <p:ext uri="{D42A27DB-BD31-4B8C-83A1-F6EECF244321}">
                <p14:modId xmlns:p14="http://schemas.microsoft.com/office/powerpoint/2010/main" val="2613245280"/>
              </p:ext>
            </p:extLst>
          </p:nvPr>
        </p:nvGraphicFramePr>
        <p:xfrm>
          <a:off x="684214" y="2209800"/>
          <a:ext cx="3887786" cy="41814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475677300"/>
              </p:ext>
            </p:extLst>
          </p:nvPr>
        </p:nvGraphicFramePr>
        <p:xfrm>
          <a:off x="4572000" y="2209800"/>
          <a:ext cx="4108768" cy="417908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98874" y="1700500"/>
            <a:ext cx="7469186" cy="369332"/>
          </a:xfrm>
          <a:prstGeom prst="rect">
            <a:avLst/>
          </a:prstGeom>
          <a:noFill/>
        </p:spPr>
        <p:txBody>
          <a:bodyPr wrap="square" rtlCol="0">
            <a:spAutoFit/>
          </a:bodyPr>
          <a:lstStyle/>
          <a:p>
            <a:r>
              <a:rPr lang="es-ES" dirty="0" smtClean="0">
                <a:latin typeface="SwissReSans" pitchFamily="34" charset="0"/>
              </a:rPr>
              <a:t>Mayor ingreso per cápita conlleva mayor penetración de seguros</a:t>
            </a:r>
          </a:p>
        </p:txBody>
      </p:sp>
    </p:spTree>
    <p:extLst>
      <p:ext uri="{BB962C8B-B14F-4D97-AF65-F5344CB8AC3E}">
        <p14:creationId xmlns:p14="http://schemas.microsoft.com/office/powerpoint/2010/main" val="238057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Arial" panose="020B0604020202020204" pitchFamily="34" charset="0"/>
              <a:buChar char="•"/>
            </a:pPr>
            <a:r>
              <a:rPr lang="es-ES" sz="1800" dirty="0" smtClean="0"/>
              <a:t>La existencia de brechas de protección positivas tanto en el ramo de danos como el ramo de vida significa que hay mercados que todavía no han sido totalmente aprovechados</a:t>
            </a:r>
            <a:endParaRPr lang="es-ES" sz="1800" dirty="0"/>
          </a:p>
          <a:p>
            <a:pPr marL="0" indent="0">
              <a:buNone/>
            </a:pPr>
            <a:endParaRPr lang="es-ES" dirty="0"/>
          </a:p>
          <a:p>
            <a:pPr lvl="1">
              <a:buFont typeface="Arial" panose="020B0604020202020204" pitchFamily="34" charset="0"/>
              <a:buChar char="•"/>
            </a:pPr>
            <a:r>
              <a:rPr lang="es-ES" sz="1800" dirty="0"/>
              <a:t>El mercado de seguros de daños </a:t>
            </a:r>
            <a:r>
              <a:rPr lang="es-ES" sz="1800" dirty="0" smtClean="0"/>
              <a:t>y de vida en </a:t>
            </a:r>
            <a:r>
              <a:rPr lang="es-ES" sz="1800" dirty="0"/>
              <a:t>Latinoamérica ha crecido considerablemente en la última década, </a:t>
            </a:r>
            <a:r>
              <a:rPr lang="es-ES" sz="1800" dirty="0" smtClean="0"/>
              <a:t>pero </a:t>
            </a:r>
            <a:r>
              <a:rPr lang="es-ES" sz="1800" dirty="0"/>
              <a:t>usando el ingreso per cápita de la región como referente, la </a:t>
            </a:r>
            <a:r>
              <a:rPr lang="es-ES" sz="1800" dirty="0" smtClean="0"/>
              <a:t>penetración </a:t>
            </a:r>
            <a:r>
              <a:rPr lang="es-ES" sz="1800" dirty="0"/>
              <a:t>está aún por debajo de su potencial.</a:t>
            </a:r>
          </a:p>
          <a:p>
            <a:endParaRPr lang="es-ES" dirty="0"/>
          </a:p>
          <a:p>
            <a:pPr lvl="1">
              <a:buFont typeface="Arial" panose="020B0604020202020204" pitchFamily="34" charset="0"/>
              <a:buChar char="•"/>
            </a:pPr>
            <a:r>
              <a:rPr lang="es-ES" sz="1800" dirty="0"/>
              <a:t>Tanto el sector privado como el público pueden asumir roles en la tarea de cerrar </a:t>
            </a:r>
            <a:r>
              <a:rPr lang="es-ES" sz="1800" dirty="0" smtClean="0"/>
              <a:t>las brechas.</a:t>
            </a:r>
            <a:endParaRPr lang="es-ES" sz="1800" dirty="0"/>
          </a:p>
          <a:p>
            <a:pPr marL="0" indent="0">
              <a:buNone/>
            </a:pPr>
            <a:endParaRPr lang="es-ES_tradnl" dirty="0" smtClean="0"/>
          </a:p>
          <a:p>
            <a:endParaRPr lang="es-ES_tradnl" dirty="0"/>
          </a:p>
        </p:txBody>
      </p:sp>
      <p:sp>
        <p:nvSpPr>
          <p:cNvPr id="3" name="Title 2"/>
          <p:cNvSpPr>
            <a:spLocks noGrp="1"/>
          </p:cNvSpPr>
          <p:nvPr>
            <p:ph type="title"/>
          </p:nvPr>
        </p:nvSpPr>
        <p:spPr/>
        <p:txBody>
          <a:bodyPr/>
          <a:lstStyle/>
          <a:p>
            <a:r>
              <a:rPr lang="es-ES_tradnl" dirty="0" smtClean="0"/>
              <a:t>Conclusión</a:t>
            </a:r>
            <a:endParaRPr lang="es-ES_tradnl" dirty="0"/>
          </a:p>
        </p:txBody>
      </p:sp>
      <p:sp>
        <p:nvSpPr>
          <p:cNvPr id="4" name="Slide Number Placeholder 3"/>
          <p:cNvSpPr>
            <a:spLocks noGrp="1"/>
          </p:cNvSpPr>
          <p:nvPr>
            <p:ph type="sldNum" sz="quarter" idx="12"/>
          </p:nvPr>
        </p:nvSpPr>
        <p:spPr/>
        <p:txBody>
          <a:bodyPr/>
          <a:lstStyle/>
          <a:p>
            <a:fld id="{5E4D2043-7E31-4A53-BD33-72A88E682172}" type="slidenum">
              <a:rPr lang="es-ES_tradnl" smtClean="0"/>
              <a:pPr/>
              <a:t>31</a:t>
            </a:fld>
            <a:endParaRPr lang="es-ES_tradnl" dirty="0"/>
          </a:p>
        </p:txBody>
      </p:sp>
    </p:spTree>
    <p:extLst>
      <p:ext uri="{BB962C8B-B14F-4D97-AF65-F5344CB8AC3E}">
        <p14:creationId xmlns:p14="http://schemas.microsoft.com/office/powerpoint/2010/main" val="2065044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D2043-7E31-4A53-BD33-72A88E682172}" type="slidenum">
              <a:rPr lang="en-US" smtClean="0"/>
              <a:pPr/>
              <a:t>32</a:t>
            </a:fld>
            <a:endParaRPr lang="en-US" dirty="0"/>
          </a:p>
        </p:txBody>
      </p:sp>
    </p:spTree>
    <p:extLst>
      <p:ext uri="{BB962C8B-B14F-4D97-AF65-F5344CB8AC3E}">
        <p14:creationId xmlns:p14="http://schemas.microsoft.com/office/powerpoint/2010/main" val="1142902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Back-up</a:t>
            </a:r>
            <a:endParaRPr lang="es-ES" dirty="0"/>
          </a:p>
        </p:txBody>
      </p:sp>
      <p:sp>
        <p:nvSpPr>
          <p:cNvPr id="5" name="Text Placeholder 4"/>
          <p:cNvSpPr>
            <a:spLocks noGrp="1"/>
          </p:cNvSpPr>
          <p:nvPr>
            <p:ph type="body" sz="quarter" idx="12"/>
          </p:nvPr>
        </p:nvSpPr>
        <p:spPr/>
        <p:txBody>
          <a:bodyPr/>
          <a:lstStyle/>
          <a:p>
            <a:endParaRPr lang="en-US" dirty="0"/>
          </a:p>
        </p:txBody>
      </p:sp>
      <p:sp>
        <p:nvSpPr>
          <p:cNvPr id="2" name="Slide Number Placeholder 1"/>
          <p:cNvSpPr>
            <a:spLocks noGrp="1"/>
          </p:cNvSpPr>
          <p:nvPr>
            <p:ph type="sldNum" sz="quarter" idx="15"/>
          </p:nvPr>
        </p:nvSpPr>
        <p:spPr/>
        <p:txBody>
          <a:bodyPr/>
          <a:lstStyle/>
          <a:p>
            <a:fld id="{5E4D2043-7E31-4A53-BD33-72A88E682172}" type="slidenum">
              <a:rPr lang="en-US" smtClean="0"/>
              <a:pPr/>
              <a:t>33</a:t>
            </a:fld>
            <a:endParaRPr lang="en-US" dirty="0"/>
          </a:p>
        </p:txBody>
      </p:sp>
    </p:spTree>
    <p:extLst>
      <p:ext uri="{BB962C8B-B14F-4D97-AF65-F5344CB8AC3E}">
        <p14:creationId xmlns:p14="http://schemas.microsoft.com/office/powerpoint/2010/main" val="523834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n-US" smtClean="0"/>
              <a:pPr/>
              <a:t>34</a:t>
            </a:fld>
            <a:endParaRPr lang="en-US" dirty="0"/>
          </a:p>
        </p:txBody>
      </p:sp>
      <p:sp>
        <p:nvSpPr>
          <p:cNvPr id="6" name="Title 3"/>
          <p:cNvSpPr>
            <a:spLocks noGrp="1"/>
          </p:cNvSpPr>
          <p:nvPr>
            <p:ph type="title"/>
          </p:nvPr>
        </p:nvSpPr>
        <p:spPr>
          <a:xfrm>
            <a:off x="755651" y="476251"/>
            <a:ext cx="5832475" cy="865187"/>
          </a:xfrm>
        </p:spPr>
        <p:txBody>
          <a:bodyPr/>
          <a:lstStyle/>
          <a:p>
            <a:r>
              <a:rPr lang="en-US" dirty="0" smtClean="0"/>
              <a:t>Protection gap in various markets (I/II)</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484784"/>
            <a:ext cx="6705600" cy="228295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958936"/>
            <a:ext cx="6705600" cy="1990344"/>
          </a:xfrm>
          <a:prstGeom prst="rect">
            <a:avLst/>
          </a:prstGeom>
        </p:spPr>
      </p:pic>
    </p:spTree>
    <p:extLst>
      <p:ext uri="{BB962C8B-B14F-4D97-AF65-F5344CB8AC3E}">
        <p14:creationId xmlns:p14="http://schemas.microsoft.com/office/powerpoint/2010/main" val="1689201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n-US" smtClean="0"/>
              <a:pPr/>
              <a:t>35</a:t>
            </a:fld>
            <a:endParaRPr lang="en-US" dirty="0"/>
          </a:p>
        </p:txBody>
      </p:sp>
      <p:sp>
        <p:nvSpPr>
          <p:cNvPr id="6" name="Title 3"/>
          <p:cNvSpPr>
            <a:spLocks noGrp="1"/>
          </p:cNvSpPr>
          <p:nvPr>
            <p:ph type="title"/>
          </p:nvPr>
        </p:nvSpPr>
        <p:spPr>
          <a:xfrm>
            <a:off x="755651" y="476251"/>
            <a:ext cx="5832475" cy="865187"/>
          </a:xfrm>
        </p:spPr>
        <p:txBody>
          <a:bodyPr/>
          <a:lstStyle/>
          <a:p>
            <a:r>
              <a:rPr lang="en-US" dirty="0"/>
              <a:t>Protection gap in various markets (</a:t>
            </a:r>
            <a:r>
              <a:rPr lang="en-US" dirty="0" smtClean="0"/>
              <a:t>II/II</a:t>
            </a:r>
            <a:r>
              <a:rPr lang="en-US" dirty="0"/>
              <a: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772816"/>
            <a:ext cx="6705600" cy="199034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38" y="4005064"/>
            <a:ext cx="6705600" cy="1990344"/>
          </a:xfrm>
          <a:prstGeom prst="rect">
            <a:avLst/>
          </a:prstGeom>
        </p:spPr>
      </p:pic>
    </p:spTree>
    <p:extLst>
      <p:ext uri="{BB962C8B-B14F-4D97-AF65-F5344CB8AC3E}">
        <p14:creationId xmlns:p14="http://schemas.microsoft.com/office/powerpoint/2010/main" val="445469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n-US" smtClean="0"/>
              <a:pPr/>
              <a:t>36</a:t>
            </a:fld>
            <a:endParaRPr lang="en-US" dirty="0"/>
          </a:p>
        </p:txBody>
      </p:sp>
      <p:sp>
        <p:nvSpPr>
          <p:cNvPr id="4" name="Title 3"/>
          <p:cNvSpPr>
            <a:spLocks noGrp="1"/>
          </p:cNvSpPr>
          <p:nvPr>
            <p:ph type="title"/>
          </p:nvPr>
        </p:nvSpPr>
        <p:spPr/>
        <p:txBody>
          <a:bodyPr/>
          <a:lstStyle/>
          <a:p>
            <a:r>
              <a:rPr lang="en-US" dirty="0" smtClean="0"/>
              <a:t>Even though general improvement of life insurance penetration and density</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632" y="1482677"/>
            <a:ext cx="5760640" cy="4741901"/>
          </a:xfrm>
          <a:prstGeom prst="rect">
            <a:avLst/>
          </a:prstGeom>
        </p:spPr>
      </p:pic>
      <p:sp>
        <p:nvSpPr>
          <p:cNvPr id="7" name="Rectangle 6"/>
          <p:cNvSpPr/>
          <p:nvPr/>
        </p:nvSpPr>
        <p:spPr>
          <a:xfrm>
            <a:off x="-1116632" y="1482677"/>
            <a:ext cx="1764196" cy="474190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SwissReSans" pitchFamily="34" charset="0"/>
            </a:endParaRPr>
          </a:p>
        </p:txBody>
      </p:sp>
      <p:sp>
        <p:nvSpPr>
          <p:cNvPr id="6" name="Isosceles Triangle 5"/>
          <p:cNvSpPr/>
          <p:nvPr/>
        </p:nvSpPr>
        <p:spPr>
          <a:xfrm rot="5400000">
            <a:off x="4193960" y="2366881"/>
            <a:ext cx="1800196" cy="468051"/>
          </a:xfrm>
          <a:prstGeom prst="triangle">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SwissReSans" pitchFamily="34" charset="0"/>
            </a:endParaRPr>
          </a:p>
        </p:txBody>
      </p:sp>
      <p:sp>
        <p:nvSpPr>
          <p:cNvPr id="8" name="Isosceles Triangle 7"/>
          <p:cNvSpPr/>
          <p:nvPr/>
        </p:nvSpPr>
        <p:spPr>
          <a:xfrm rot="5400000">
            <a:off x="4481991" y="4311099"/>
            <a:ext cx="1224135" cy="468051"/>
          </a:xfrm>
          <a:prstGeom prst="triangle">
            <a:avLst/>
          </a:prstGeom>
          <a:solidFill>
            <a:schemeClr val="tx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SwissReSans" pitchFamily="34" charset="0"/>
            </a:endParaRPr>
          </a:p>
        </p:txBody>
      </p:sp>
      <p:sp>
        <p:nvSpPr>
          <p:cNvPr id="10" name="TextBox 9"/>
          <p:cNvSpPr txBox="1"/>
          <p:nvPr/>
        </p:nvSpPr>
        <p:spPr>
          <a:xfrm>
            <a:off x="5436096" y="2277740"/>
            <a:ext cx="3456384" cy="646331"/>
          </a:xfrm>
          <a:prstGeom prst="rect">
            <a:avLst/>
          </a:prstGeom>
          <a:noFill/>
        </p:spPr>
        <p:txBody>
          <a:bodyPr wrap="square" rtlCol="0">
            <a:spAutoFit/>
          </a:bodyPr>
          <a:lstStyle/>
          <a:p>
            <a:r>
              <a:rPr lang="en-US" dirty="0" smtClean="0">
                <a:latin typeface="SwissReSans" pitchFamily="34" charset="0"/>
              </a:rPr>
              <a:t>Life insurance penetration = Premiums in % of GDP</a:t>
            </a:r>
          </a:p>
        </p:txBody>
      </p:sp>
      <p:sp>
        <p:nvSpPr>
          <p:cNvPr id="11" name="TextBox 10"/>
          <p:cNvSpPr txBox="1"/>
          <p:nvPr/>
        </p:nvSpPr>
        <p:spPr>
          <a:xfrm>
            <a:off x="5436096" y="4221957"/>
            <a:ext cx="3456384" cy="646331"/>
          </a:xfrm>
          <a:prstGeom prst="rect">
            <a:avLst/>
          </a:prstGeom>
          <a:noFill/>
        </p:spPr>
        <p:txBody>
          <a:bodyPr wrap="square" rtlCol="0">
            <a:spAutoFit/>
          </a:bodyPr>
          <a:lstStyle/>
          <a:p>
            <a:r>
              <a:rPr lang="en-US" dirty="0" smtClean="0">
                <a:latin typeface="SwissReSans" pitchFamily="34" charset="0"/>
              </a:rPr>
              <a:t>Life insurance density = </a:t>
            </a:r>
          </a:p>
          <a:p>
            <a:r>
              <a:rPr lang="en-US" dirty="0" smtClean="0">
                <a:latin typeface="SwissReSans" pitchFamily="34" charset="0"/>
              </a:rPr>
              <a:t>Premiums per capita</a:t>
            </a:r>
          </a:p>
        </p:txBody>
      </p:sp>
    </p:spTree>
    <p:extLst>
      <p:ext uri="{BB962C8B-B14F-4D97-AF65-F5344CB8AC3E}">
        <p14:creationId xmlns:p14="http://schemas.microsoft.com/office/powerpoint/2010/main" val="2844507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E9F59B9-8094-4618-B073-21DD649DF751}" type="slidenum">
              <a:rPr lang="en-US" smtClean="0"/>
              <a:pPr/>
              <a:t>37</a:t>
            </a:fld>
            <a:endParaRPr lang="en-US" dirty="0"/>
          </a:p>
        </p:txBody>
      </p:sp>
      <p:sp>
        <p:nvSpPr>
          <p:cNvPr id="3" name="Title 2"/>
          <p:cNvSpPr>
            <a:spLocks noGrp="1"/>
          </p:cNvSpPr>
          <p:nvPr>
            <p:ph type="title"/>
          </p:nvPr>
        </p:nvSpPr>
        <p:spPr/>
        <p:txBody>
          <a:bodyPr/>
          <a:lstStyle/>
          <a:p>
            <a:r>
              <a:rPr lang="en-US" dirty="0" smtClean="0"/>
              <a:t>Mortality protection gap per working person with dependents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412776"/>
            <a:ext cx="6510528" cy="4538472"/>
          </a:xfrm>
          <a:prstGeom prst="rect">
            <a:avLst/>
          </a:prstGeom>
        </p:spPr>
      </p:pic>
    </p:spTree>
    <p:extLst>
      <p:ext uri="{BB962C8B-B14F-4D97-AF65-F5344CB8AC3E}">
        <p14:creationId xmlns:p14="http://schemas.microsoft.com/office/powerpoint/2010/main" val="812013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a:t>Legal notice</a:t>
            </a:r>
          </a:p>
        </p:txBody>
      </p:sp>
      <p:sp>
        <p:nvSpPr>
          <p:cNvPr id="3" name="Slide Number Placeholder 2"/>
          <p:cNvSpPr>
            <a:spLocks noGrp="1"/>
          </p:cNvSpPr>
          <p:nvPr>
            <p:ph type="sldNum" sz="quarter" idx="12"/>
          </p:nvPr>
        </p:nvSpPr>
        <p:spPr/>
        <p:txBody>
          <a:bodyPr/>
          <a:lstStyle/>
          <a:p>
            <a:fld id="{5E4D2043-7E31-4A53-BD33-72A88E682172}" type="slidenum">
              <a:rPr lang="en-US" smtClean="0"/>
              <a:pPr/>
              <a:t>38</a:t>
            </a:fld>
            <a:endParaRPr lang="en-US" dirty="0"/>
          </a:p>
        </p:txBody>
      </p:sp>
      <p:sp>
        <p:nvSpPr>
          <p:cNvPr id="13" name="Text Placeholder 12"/>
          <p:cNvSpPr>
            <a:spLocks noGrp="1"/>
          </p:cNvSpPr>
          <p:nvPr>
            <p:ph type="body" sz="quarter" idx="13"/>
          </p:nvPr>
        </p:nvSpPr>
        <p:spPr/>
        <p:txBody>
          <a:bodyPr/>
          <a:lstStyle/>
          <a:p>
            <a:r>
              <a:rPr lang="en-US" smtClean="0"/>
              <a:t>©2017 </a:t>
            </a:r>
            <a:r>
              <a:rPr lang="en-US" dirty="0" smtClean="0"/>
              <a:t>Swiss Re. All rights reserved. You are not permitted to create any modifications </a:t>
            </a:r>
            <a:br>
              <a:rPr lang="en-US" dirty="0" smtClean="0"/>
            </a:br>
            <a:r>
              <a:rPr lang="en-US" dirty="0" smtClean="0"/>
              <a:t>or derivative works of this presentation or to use it for commercial or other public purposes </a:t>
            </a:r>
            <a:br>
              <a:rPr lang="en-US" dirty="0" smtClean="0"/>
            </a:br>
            <a:r>
              <a:rPr lang="en-US" dirty="0" smtClean="0"/>
              <a:t>without the prior written permission of Swiss Re.</a:t>
            </a:r>
          </a:p>
          <a:p>
            <a:r>
              <a:rPr lang="en-US" dirty="0" smtClean="0"/>
              <a:t>The information and opinions contained in the presentation are provided as at the date of </a:t>
            </a:r>
            <a:br>
              <a:rPr lang="en-US" dirty="0" smtClean="0"/>
            </a:br>
            <a:r>
              <a:rPr lang="en-US" dirty="0" smtClean="0"/>
              <a:t>the presentation and are subject to change without notice. Although the information used </a:t>
            </a:r>
            <a:br>
              <a:rPr lang="en-US" dirty="0" smtClean="0"/>
            </a:br>
            <a:r>
              <a:rPr lang="en-US" dirty="0" smtClean="0"/>
              <a:t>was taken from reliable sources, Swiss Re does not accept any responsibility for the accuracy </a:t>
            </a:r>
            <a:br>
              <a:rPr lang="en-US" dirty="0" smtClean="0"/>
            </a:br>
            <a:r>
              <a:rPr lang="en-US" dirty="0" smtClean="0"/>
              <a:t>or comprehensiveness of the details given. All liability for the accuracy and completeness </a:t>
            </a:r>
            <a:br>
              <a:rPr lang="en-US" dirty="0" smtClean="0"/>
            </a:br>
            <a:r>
              <a:rPr lang="en-US" dirty="0" smtClean="0"/>
              <a:t>thereof or for any damage or loss resulting from the use of the information contained in this </a:t>
            </a:r>
            <a:br>
              <a:rPr lang="en-US" dirty="0" smtClean="0"/>
            </a:br>
            <a:r>
              <a:rPr lang="en-US" dirty="0" smtClean="0"/>
              <a:t>presentation is expressly excluded. Under no circumstances shall Swiss Re or its Group </a:t>
            </a:r>
            <a:br>
              <a:rPr lang="en-US" dirty="0" smtClean="0"/>
            </a:br>
            <a:r>
              <a:rPr lang="en-US" dirty="0" smtClean="0"/>
              <a:t>companies be liable for any financial or consequential loss relating to this presentation.</a:t>
            </a:r>
            <a:endParaRPr lang="en-US" dirty="0"/>
          </a:p>
        </p:txBody>
      </p:sp>
    </p:spTree>
    <p:extLst>
      <p:ext uri="{BB962C8B-B14F-4D97-AF65-F5344CB8AC3E}">
        <p14:creationId xmlns:p14="http://schemas.microsoft.com/office/powerpoint/2010/main" val="1913186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D2043-7E31-4A53-BD33-72A88E682172}" type="slidenum">
              <a:rPr lang="en-US" smtClean="0"/>
              <a:pPr/>
              <a:t>4</a:t>
            </a:fld>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8" name="TocEntry1">
            <a:hlinkClick r:id="rId5" action="ppaction://hlinksldjump"/>
          </p:cNvPr>
          <p:cNvSpPr txBox="1"/>
          <p:nvPr>
            <p:custDataLst>
              <p:tags r:id="rId2"/>
            </p:custDataLst>
          </p:nvPr>
        </p:nvSpPr>
        <p:spPr>
          <a:xfrm>
            <a:off x="684213" y="1628774"/>
            <a:ext cx="5543550" cy="4391025"/>
          </a:xfrm>
          <a:prstGeom prst="rect">
            <a:avLst/>
          </a:prstGeom>
          <a:noFill/>
        </p:spPr>
        <p:txBody>
          <a:bodyPr vert="horz" wrap="square" lIns="0" tIns="0" rIns="0" bIns="0" rtlCol="0">
            <a:noAutofit/>
          </a:bodyPr>
          <a:lstStyle/>
          <a:p>
            <a:pPr marL="269875" indent="-269875">
              <a:buSzPct val="100000"/>
              <a:buFontTx/>
              <a:buChar char="•"/>
            </a:pPr>
            <a:r>
              <a:rPr lang="es-ES" sz="2000" b="1" dirty="0" smtClean="0">
                <a:solidFill>
                  <a:srgbClr val="283E36"/>
                </a:solidFill>
                <a:latin typeface="SwissReSans Light" panose="020B0504020202020204" pitchFamily="34" charset="0"/>
              </a:rPr>
              <a:t>Brecha de protección de daños:</a:t>
            </a:r>
          </a:p>
          <a:p>
            <a:pPr marL="727075" lvl="1" indent="-269875">
              <a:buSzPct val="100000"/>
              <a:buFontTx/>
              <a:buChar char="•"/>
            </a:pPr>
            <a:r>
              <a:rPr lang="es-ES" sz="2000" dirty="0" smtClean="0">
                <a:solidFill>
                  <a:srgbClr val="283E36"/>
                </a:solidFill>
                <a:latin typeface="SwissReSans Light" panose="020B0504020202020204" pitchFamily="34" charset="0"/>
              </a:rPr>
              <a:t>Definición</a:t>
            </a:r>
          </a:p>
          <a:p>
            <a:pPr marL="727075" lvl="1" indent="-269875">
              <a:buSzPct val="100000"/>
              <a:buFontTx/>
              <a:buChar char="•"/>
            </a:pPr>
            <a:r>
              <a:rPr lang="es-ES" sz="2000" dirty="0" smtClean="0">
                <a:solidFill>
                  <a:srgbClr val="283E36"/>
                </a:solidFill>
                <a:latin typeface="SwissReSans Light" panose="020B0504020202020204" pitchFamily="34" charset="0"/>
              </a:rPr>
              <a:t>Cuantificación</a:t>
            </a:r>
          </a:p>
          <a:p>
            <a:pPr marL="727075" lvl="1" indent="-269875">
              <a:buSzPct val="100000"/>
              <a:buFontTx/>
              <a:buChar char="•"/>
            </a:pPr>
            <a:r>
              <a:rPr lang="es-ES" sz="2000" dirty="0" smtClean="0">
                <a:solidFill>
                  <a:srgbClr val="283E36"/>
                </a:solidFill>
                <a:latin typeface="SwissReSans Light" panose="020B0504020202020204" pitchFamily="34" charset="0"/>
              </a:rPr>
              <a:t>Causas</a:t>
            </a:r>
          </a:p>
          <a:p>
            <a:pPr marL="727075" lvl="1" indent="-269875">
              <a:buSzPct val="100000"/>
              <a:buFontTx/>
              <a:buChar char="•"/>
            </a:pPr>
            <a:r>
              <a:rPr lang="es-ES" sz="2000" dirty="0" smtClean="0">
                <a:solidFill>
                  <a:srgbClr val="283E36"/>
                </a:solidFill>
                <a:latin typeface="SwissReSans Light" panose="020B0504020202020204" pitchFamily="34" charset="0"/>
              </a:rPr>
              <a:t>Recomendaciones</a:t>
            </a:r>
          </a:p>
          <a:p>
            <a:pPr marL="727075" lvl="1" indent="-269875">
              <a:buSzPct val="100000"/>
              <a:buFontTx/>
              <a:buChar char="•"/>
            </a:pPr>
            <a:endParaRPr lang="es-ES" sz="800" dirty="0">
              <a:solidFill>
                <a:srgbClr val="283E36"/>
              </a:solidFill>
              <a:latin typeface="SwissReSans Light" panose="020B0504020202020204" pitchFamily="34" charset="0"/>
            </a:endParaRPr>
          </a:p>
          <a:p>
            <a:pPr marL="269875" indent="-269875">
              <a:buSzPct val="100000"/>
              <a:buFontTx/>
              <a:buChar char="•"/>
            </a:pPr>
            <a:r>
              <a:rPr lang="es-ES" sz="2000" b="1" dirty="0">
                <a:solidFill>
                  <a:srgbClr val="283E36"/>
                </a:solidFill>
                <a:latin typeface="SwissReSans Light" panose="020B0504020202020204" pitchFamily="34" charset="0"/>
              </a:rPr>
              <a:t>Brecha de protección de </a:t>
            </a:r>
            <a:r>
              <a:rPr lang="es-ES" sz="2000" b="1" dirty="0" smtClean="0">
                <a:solidFill>
                  <a:srgbClr val="283E36"/>
                </a:solidFill>
                <a:latin typeface="SwissReSans Light" panose="020B0504020202020204" pitchFamily="34" charset="0"/>
              </a:rPr>
              <a:t>mortalidad:</a:t>
            </a:r>
            <a:endParaRPr lang="es-ES" sz="2000" b="1" dirty="0">
              <a:solidFill>
                <a:srgbClr val="283E36"/>
              </a:solidFill>
              <a:latin typeface="SwissReSans Light" panose="020B0504020202020204" pitchFamily="34" charset="0"/>
            </a:endParaRPr>
          </a:p>
          <a:p>
            <a:pPr marL="727075" lvl="1" indent="-269875">
              <a:buSzPct val="100000"/>
              <a:buFontTx/>
              <a:buChar char="•"/>
            </a:pPr>
            <a:r>
              <a:rPr lang="es-ES" sz="2000" dirty="0" smtClean="0">
                <a:solidFill>
                  <a:srgbClr val="283E36"/>
                </a:solidFill>
                <a:latin typeface="SwissReSans Light" panose="020B0504020202020204" pitchFamily="34" charset="0"/>
              </a:rPr>
              <a:t>Definición</a:t>
            </a:r>
            <a:endParaRPr lang="es-ES" sz="2000" dirty="0">
              <a:solidFill>
                <a:srgbClr val="283E36"/>
              </a:solidFill>
              <a:latin typeface="SwissReSans Light" panose="020B0504020202020204" pitchFamily="34" charset="0"/>
            </a:endParaRPr>
          </a:p>
          <a:p>
            <a:pPr marL="727075" lvl="1" indent="-269875">
              <a:buSzPct val="100000"/>
              <a:buFontTx/>
              <a:buChar char="•"/>
            </a:pPr>
            <a:r>
              <a:rPr lang="es-ES" sz="2000" dirty="0" smtClean="0">
                <a:solidFill>
                  <a:srgbClr val="283E36"/>
                </a:solidFill>
                <a:latin typeface="SwissReSans Light" panose="020B0504020202020204" pitchFamily="34" charset="0"/>
              </a:rPr>
              <a:t>Cuantificación</a:t>
            </a:r>
            <a:endParaRPr lang="es-ES" sz="2000" dirty="0">
              <a:solidFill>
                <a:srgbClr val="283E36"/>
              </a:solidFill>
              <a:latin typeface="SwissReSans Light" panose="020B0504020202020204" pitchFamily="34" charset="0"/>
            </a:endParaRPr>
          </a:p>
          <a:p>
            <a:pPr marL="727075" lvl="1" indent="-269875">
              <a:buSzPct val="100000"/>
              <a:buFontTx/>
              <a:buChar char="•"/>
            </a:pPr>
            <a:r>
              <a:rPr lang="es-ES" sz="2000" dirty="0">
                <a:solidFill>
                  <a:srgbClr val="283E36"/>
                </a:solidFill>
                <a:latin typeface="SwissReSans Light" panose="020B0504020202020204" pitchFamily="34" charset="0"/>
              </a:rPr>
              <a:t>Causas</a:t>
            </a:r>
          </a:p>
          <a:p>
            <a:pPr marL="727075" lvl="1" indent="-269875">
              <a:buSzPct val="100000"/>
              <a:buFontTx/>
              <a:buChar char="•"/>
            </a:pPr>
            <a:r>
              <a:rPr lang="es-ES" sz="2000" dirty="0" smtClean="0">
                <a:solidFill>
                  <a:srgbClr val="283E36"/>
                </a:solidFill>
                <a:latin typeface="SwissReSans Light" panose="020B0504020202020204" pitchFamily="34" charset="0"/>
              </a:rPr>
              <a:t>Recomendaciones</a:t>
            </a:r>
          </a:p>
          <a:p>
            <a:pPr marL="727075" lvl="1" indent="-269875">
              <a:buSzPct val="100000"/>
              <a:buFontTx/>
              <a:buChar char="•"/>
            </a:pPr>
            <a:endParaRPr lang="es-ES" sz="800" dirty="0">
              <a:solidFill>
                <a:srgbClr val="283E36"/>
              </a:solidFill>
              <a:latin typeface="SwissReSans Light" panose="020B0504020202020204" pitchFamily="34" charset="0"/>
            </a:endParaRPr>
          </a:p>
          <a:p>
            <a:pPr marL="269875" indent="-269875">
              <a:buSzPct val="100000"/>
              <a:buFontTx/>
              <a:buChar char="•"/>
            </a:pPr>
            <a:r>
              <a:rPr lang="es-ES" sz="2000" b="1" dirty="0" smtClean="0">
                <a:solidFill>
                  <a:srgbClr val="283E36"/>
                </a:solidFill>
                <a:latin typeface="SwissReSans Light" panose="020B0504020202020204" pitchFamily="34" charset="0"/>
              </a:rPr>
              <a:t>La curva S</a:t>
            </a:r>
          </a:p>
          <a:p>
            <a:pPr marL="269875" indent="-269875">
              <a:buSzPct val="100000"/>
              <a:buFontTx/>
              <a:buChar char="•"/>
            </a:pPr>
            <a:endParaRPr lang="es-ES" sz="800" dirty="0">
              <a:solidFill>
                <a:srgbClr val="283E36"/>
              </a:solidFill>
              <a:latin typeface="SwissReSans Light" panose="020B0504020202020204" pitchFamily="34" charset="0"/>
            </a:endParaRPr>
          </a:p>
          <a:p>
            <a:pPr marL="269875" indent="-269875">
              <a:buSzPct val="100000"/>
              <a:buFontTx/>
              <a:buChar char="•"/>
            </a:pPr>
            <a:r>
              <a:rPr lang="es-ES" sz="2000" b="1" dirty="0" smtClean="0">
                <a:solidFill>
                  <a:srgbClr val="283E36"/>
                </a:solidFill>
                <a:latin typeface="SwissReSans Light" panose="020B0504020202020204" pitchFamily="34" charset="0"/>
              </a:rPr>
              <a:t>Conclusión</a:t>
            </a:r>
            <a:endParaRPr lang="es-ES" sz="2000" b="1" dirty="0">
              <a:solidFill>
                <a:srgbClr val="283E36"/>
              </a:solidFill>
              <a:latin typeface="SwissReSans Light" panose="020B0504020202020204" pitchFamily="34" charset="0"/>
            </a:endParaRPr>
          </a:p>
          <a:p>
            <a:pPr marL="727075" lvl="1" indent="-269875">
              <a:buSzPct val="100000"/>
              <a:buFontTx/>
              <a:buChar char="•"/>
            </a:pPr>
            <a:endParaRPr lang="es-ES" sz="2000" dirty="0" smtClean="0">
              <a:solidFill>
                <a:srgbClr val="283E36"/>
              </a:solidFill>
              <a:latin typeface="SwissReSans Light" panose="020B0504020202020204" pitchFamily="34" charset="0"/>
            </a:endParaRPr>
          </a:p>
          <a:p>
            <a:pPr marL="269875" indent="-269875">
              <a:buSzPct val="100000"/>
              <a:buFontTx/>
              <a:buChar char="•"/>
            </a:pPr>
            <a:endParaRPr lang="en-US" sz="2000" dirty="0" err="1" smtClean="0">
              <a:solidFill>
                <a:srgbClr val="283E36"/>
              </a:solidFill>
              <a:latin typeface="SwissReSans Light" panose="020B0504020202020204" pitchFamily="34" charset="0"/>
            </a:endParaRPr>
          </a:p>
        </p:txBody>
      </p:sp>
    </p:spTree>
    <p:custDataLst>
      <p:tags r:id="rId1"/>
    </p:custDataLst>
    <p:extLst>
      <p:ext uri="{BB962C8B-B14F-4D97-AF65-F5344CB8AC3E}">
        <p14:creationId xmlns:p14="http://schemas.microsoft.com/office/powerpoint/2010/main" val="1142902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Brecha de protección de daños</a:t>
            </a:r>
            <a:endParaRPr lang="es-ES" dirty="0"/>
          </a:p>
        </p:txBody>
      </p:sp>
      <p:sp>
        <p:nvSpPr>
          <p:cNvPr id="5" name="Text Placeholder 4"/>
          <p:cNvSpPr>
            <a:spLocks noGrp="1"/>
          </p:cNvSpPr>
          <p:nvPr>
            <p:ph type="body" sz="quarter" idx="12"/>
          </p:nvPr>
        </p:nvSpPr>
        <p:spPr/>
        <p:txBody>
          <a:bodyPr/>
          <a:lstStyle/>
          <a:p>
            <a:endParaRPr lang="en-US" dirty="0"/>
          </a:p>
        </p:txBody>
      </p:sp>
      <p:sp>
        <p:nvSpPr>
          <p:cNvPr id="2" name="Slide Number Placeholder 1"/>
          <p:cNvSpPr>
            <a:spLocks noGrp="1"/>
          </p:cNvSpPr>
          <p:nvPr>
            <p:ph type="sldNum" sz="quarter" idx="15"/>
          </p:nvPr>
        </p:nvSpPr>
        <p:spPr/>
        <p:txBody>
          <a:bodyPr/>
          <a:lstStyle/>
          <a:p>
            <a:fld id="{5E4D2043-7E31-4A53-BD33-72A88E682172}" type="slidenum">
              <a:rPr lang="en-US" smtClean="0"/>
              <a:pPr/>
              <a:t>5</a:t>
            </a:fld>
            <a:endParaRPr lang="en-US" dirty="0"/>
          </a:p>
        </p:txBody>
      </p:sp>
    </p:spTree>
    <p:extLst>
      <p:ext uri="{BB962C8B-B14F-4D97-AF65-F5344CB8AC3E}">
        <p14:creationId xmlns:p14="http://schemas.microsoft.com/office/powerpoint/2010/main" val="18608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s-ES_tradnl" sz="1400" b="1" dirty="0"/>
              <a:t>Evento:</a:t>
            </a:r>
            <a:r>
              <a:rPr lang="es-ES_tradnl" sz="1400" dirty="0"/>
              <a:t> </a:t>
            </a:r>
            <a:r>
              <a:rPr lang="es-ES_tradnl" sz="1400" dirty="0" smtClean="0"/>
              <a:t>huracán Noel, categoría 1.</a:t>
            </a:r>
            <a:endParaRPr lang="es-ES_tradnl" sz="1400" dirty="0"/>
          </a:p>
          <a:p>
            <a:r>
              <a:rPr lang="es-ES_tradnl" sz="1400" b="1" dirty="0"/>
              <a:t>Fecha: </a:t>
            </a:r>
            <a:r>
              <a:rPr lang="es-ES_tradnl" sz="1400" dirty="0" smtClean="0"/>
              <a:t>29 </a:t>
            </a:r>
            <a:r>
              <a:rPr lang="es-ES_tradnl" sz="1400" dirty="0"/>
              <a:t>de </a:t>
            </a:r>
            <a:r>
              <a:rPr lang="es-ES_tradnl" sz="1400" dirty="0" smtClean="0"/>
              <a:t>octubre – 4 de noviembre, 2007</a:t>
            </a:r>
            <a:endParaRPr lang="es-ES_tradnl" sz="1400" dirty="0"/>
          </a:p>
          <a:p>
            <a:r>
              <a:rPr lang="es-ES_tradnl" sz="1400" b="1" dirty="0" smtClean="0"/>
              <a:t>Vientos (máx.):</a:t>
            </a:r>
            <a:r>
              <a:rPr lang="es-ES_tradnl" sz="1400" dirty="0" smtClean="0"/>
              <a:t> 130 km/h</a:t>
            </a:r>
            <a:endParaRPr lang="es-ES_tradnl" sz="1400" dirty="0"/>
          </a:p>
          <a:p>
            <a:r>
              <a:rPr lang="es-ES_tradnl" sz="1400" b="1" dirty="0"/>
              <a:t>Pérdidas </a:t>
            </a:r>
            <a:r>
              <a:rPr lang="es-ES_tradnl" sz="1400" b="1" dirty="0" smtClean="0"/>
              <a:t>totales (en RD):</a:t>
            </a:r>
            <a:r>
              <a:rPr lang="es-ES_tradnl" sz="1400" dirty="0" smtClean="0"/>
              <a:t> </a:t>
            </a:r>
            <a:r>
              <a:rPr lang="es-ES_tradnl" sz="1400" dirty="0"/>
              <a:t>USD </a:t>
            </a:r>
            <a:r>
              <a:rPr lang="es-ES_tradnl" sz="1400" dirty="0" smtClean="0"/>
              <a:t>260.0 </a:t>
            </a:r>
            <a:r>
              <a:rPr lang="es-ES_tradnl" sz="1400" dirty="0"/>
              <a:t>mn</a:t>
            </a:r>
          </a:p>
          <a:p>
            <a:pPr lvl="1"/>
            <a:r>
              <a:rPr lang="es-ES_tradnl" sz="1300" b="1" dirty="0"/>
              <a:t>Aseguradas:</a:t>
            </a:r>
            <a:r>
              <a:rPr lang="es-ES_tradnl" sz="1300" dirty="0"/>
              <a:t> USD </a:t>
            </a:r>
            <a:r>
              <a:rPr lang="es-ES_tradnl" sz="1300" dirty="0" smtClean="0"/>
              <a:t>18.0 </a:t>
            </a:r>
            <a:r>
              <a:rPr lang="es-ES_tradnl" sz="1300" dirty="0"/>
              <a:t>mn</a:t>
            </a:r>
          </a:p>
          <a:p>
            <a:pPr lvl="1"/>
            <a:r>
              <a:rPr lang="es-ES_tradnl" sz="1300" b="1" dirty="0"/>
              <a:t>No aseguradas: </a:t>
            </a:r>
            <a:r>
              <a:rPr lang="es-ES_tradnl" sz="1300" dirty="0"/>
              <a:t>USD </a:t>
            </a:r>
            <a:r>
              <a:rPr lang="es-ES_tradnl" sz="1300" dirty="0" smtClean="0"/>
              <a:t>242.0 </a:t>
            </a:r>
            <a:r>
              <a:rPr lang="es-ES_tradnl" sz="1300" dirty="0"/>
              <a:t>mn</a:t>
            </a:r>
          </a:p>
          <a:p>
            <a:r>
              <a:rPr lang="es-ES_tradnl" sz="1400" b="1" dirty="0"/>
              <a:t>Pérdidas totales (precios 2016):</a:t>
            </a:r>
            <a:r>
              <a:rPr lang="es-ES_tradnl" sz="1400" dirty="0"/>
              <a:t> USD </a:t>
            </a:r>
            <a:r>
              <a:rPr lang="es-ES_tradnl" sz="1400" dirty="0" smtClean="0"/>
              <a:t>300.9 </a:t>
            </a:r>
            <a:r>
              <a:rPr lang="es-ES_tradnl" sz="1400" dirty="0"/>
              <a:t>mn</a:t>
            </a:r>
          </a:p>
          <a:p>
            <a:pPr lvl="1"/>
            <a:r>
              <a:rPr lang="es-ES_tradnl" sz="1300" b="1" dirty="0"/>
              <a:t>Aseguradas (precios 2016):</a:t>
            </a:r>
            <a:r>
              <a:rPr lang="es-ES_tradnl" sz="1300" dirty="0"/>
              <a:t> USD </a:t>
            </a:r>
            <a:r>
              <a:rPr lang="es-ES_tradnl" sz="1300" dirty="0" smtClean="0"/>
              <a:t>20.8 </a:t>
            </a:r>
            <a:r>
              <a:rPr lang="es-ES_tradnl" sz="1300" dirty="0"/>
              <a:t>mn</a:t>
            </a:r>
          </a:p>
          <a:p>
            <a:pPr lvl="1"/>
            <a:r>
              <a:rPr lang="es-ES_tradnl" sz="1300" b="1" dirty="0"/>
              <a:t>No aseguradas (precios 2016):</a:t>
            </a:r>
            <a:r>
              <a:rPr lang="es-ES_tradnl" sz="1300" dirty="0"/>
              <a:t> USD </a:t>
            </a:r>
            <a:r>
              <a:rPr lang="es-ES_tradnl" sz="1300" dirty="0" smtClean="0"/>
              <a:t>280.1 mn</a:t>
            </a:r>
            <a:endParaRPr lang="es-ES_tradnl" sz="1300" dirty="0"/>
          </a:p>
          <a:p>
            <a:r>
              <a:rPr lang="es-ES_tradnl" sz="1400" b="1" dirty="0" smtClean="0"/>
              <a:t>Victimas:</a:t>
            </a:r>
            <a:r>
              <a:rPr lang="es-ES_tradnl" sz="1400" dirty="0" smtClean="0"/>
              <a:t> 179</a:t>
            </a:r>
          </a:p>
          <a:p>
            <a:r>
              <a:rPr lang="es-ES_tradnl" sz="1400" b="1" dirty="0" smtClean="0"/>
              <a:t>Porcentaje no asegurado:</a:t>
            </a:r>
            <a:r>
              <a:rPr lang="es-ES_tradnl" sz="1400" dirty="0" smtClean="0"/>
              <a:t> </a:t>
            </a:r>
            <a:r>
              <a:rPr lang="es-ES_tradnl" sz="1400" u="sng" dirty="0" smtClean="0"/>
              <a:t>93.1%</a:t>
            </a:r>
            <a:endParaRPr lang="es-ES_tradnl" sz="1400" dirty="0"/>
          </a:p>
          <a:p>
            <a:endParaRPr lang="es-ES_tradnl" sz="1400" dirty="0"/>
          </a:p>
          <a:p>
            <a:pPr marL="0" indent="0">
              <a:buNone/>
            </a:pPr>
            <a:r>
              <a:rPr lang="es-ES_tradnl" sz="1200" b="1" dirty="0"/>
              <a:t>Fuente:</a:t>
            </a:r>
            <a:r>
              <a:rPr lang="es-ES_tradnl" sz="1200" dirty="0"/>
              <a:t> base de datos de catástrofes naturales </a:t>
            </a:r>
            <a:r>
              <a:rPr lang="es-ES_tradnl" sz="1200" i="1" dirty="0"/>
              <a:t>sigma</a:t>
            </a:r>
            <a:r>
              <a:rPr lang="es-ES_tradnl" sz="1200" dirty="0"/>
              <a:t> (</a:t>
            </a:r>
            <a:r>
              <a:rPr lang="es-ES_tradnl" sz="1200" dirty="0">
                <a:solidFill>
                  <a:schemeClr val="accent3">
                    <a:lumMod val="60000"/>
                    <a:lumOff val="40000"/>
                  </a:schemeClr>
                </a:solidFill>
                <a:hlinkClick r:id="rId3"/>
              </a:rPr>
              <a:t>www.sigma-explorer.com</a:t>
            </a:r>
            <a:r>
              <a:rPr lang="es-ES_tradnl" sz="1200" dirty="0"/>
              <a:t>).</a:t>
            </a:r>
          </a:p>
          <a:p>
            <a:endParaRPr lang="en-US" dirty="0"/>
          </a:p>
        </p:txBody>
      </p:sp>
      <p:sp>
        <p:nvSpPr>
          <p:cNvPr id="4" name="Title 3"/>
          <p:cNvSpPr>
            <a:spLocks noGrp="1"/>
          </p:cNvSpPr>
          <p:nvPr>
            <p:ph type="title"/>
          </p:nvPr>
        </p:nvSpPr>
        <p:spPr/>
        <p:txBody>
          <a:bodyPr/>
          <a:lstStyle/>
          <a:p>
            <a:r>
              <a:rPr lang="es-ES_tradnl" dirty="0"/>
              <a:t>¿Qué es la brecha de protección de daños?</a:t>
            </a:r>
            <a:endParaRPr lang="en-US" dirty="0"/>
          </a:p>
        </p:txBody>
      </p:sp>
      <p:sp>
        <p:nvSpPr>
          <p:cNvPr id="2" name="Slide Number Placeholder 1"/>
          <p:cNvSpPr>
            <a:spLocks noGrp="1"/>
          </p:cNvSpPr>
          <p:nvPr>
            <p:ph type="sldNum" sz="quarter" idx="12"/>
          </p:nvPr>
        </p:nvSpPr>
        <p:spPr/>
        <p:txBody>
          <a:bodyPr/>
          <a:lstStyle/>
          <a:p>
            <a:fld id="{5E4D2043-7E31-4A53-BD33-72A88E682172}" type="slidenum">
              <a:rPr lang="en-US" smtClean="0"/>
              <a:pPr/>
              <a:t>6</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518705679"/>
              </p:ext>
            </p:extLst>
          </p:nvPr>
        </p:nvGraphicFramePr>
        <p:xfrm>
          <a:off x="4914900" y="1524000"/>
          <a:ext cx="3760788" cy="4395977"/>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Brace 2"/>
          <p:cNvSpPr/>
          <p:nvPr/>
        </p:nvSpPr>
        <p:spPr>
          <a:xfrm>
            <a:off x="7696200" y="2895600"/>
            <a:ext cx="152400" cy="2667000"/>
          </a:xfrm>
          <a:prstGeom prst="rightBrace">
            <a:avLst/>
          </a:prstGeom>
          <a:ln w="381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 name="TextBox 7"/>
          <p:cNvSpPr txBox="1"/>
          <p:nvPr/>
        </p:nvSpPr>
        <p:spPr>
          <a:xfrm>
            <a:off x="7804944" y="3814871"/>
            <a:ext cx="914400" cy="369332"/>
          </a:xfrm>
          <a:prstGeom prst="rect">
            <a:avLst/>
          </a:prstGeom>
          <a:noFill/>
        </p:spPr>
        <p:txBody>
          <a:bodyPr wrap="square" rtlCol="0">
            <a:spAutoFit/>
          </a:bodyPr>
          <a:lstStyle/>
          <a:p>
            <a:r>
              <a:rPr lang="en-US" dirty="0" smtClean="0">
                <a:latin typeface="SwissReSans" pitchFamily="34" charset="0"/>
              </a:rPr>
              <a:t>Brecha</a:t>
            </a:r>
          </a:p>
        </p:txBody>
      </p:sp>
    </p:spTree>
    <p:extLst>
      <p:ext uri="{BB962C8B-B14F-4D97-AF65-F5344CB8AC3E}">
        <p14:creationId xmlns:p14="http://schemas.microsoft.com/office/powerpoint/2010/main" val="3081627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a:t>Cuantificando la brecha – Datos históricos</a:t>
            </a:r>
            <a:endParaRPr lang="en-US" dirty="0"/>
          </a:p>
        </p:txBody>
      </p:sp>
      <p:sp>
        <p:nvSpPr>
          <p:cNvPr id="2" name="Slide Number Placeholder 1"/>
          <p:cNvSpPr>
            <a:spLocks noGrp="1"/>
          </p:cNvSpPr>
          <p:nvPr>
            <p:ph type="sldNum" sz="quarter" idx="12"/>
          </p:nvPr>
        </p:nvSpPr>
        <p:spPr/>
        <p:txBody>
          <a:bodyPr/>
          <a:lstStyle/>
          <a:p>
            <a:fld id="{5E4D2043-7E31-4A53-BD33-72A88E682172}" type="slidenum">
              <a:rPr lang="en-US" smtClean="0"/>
              <a:pPr/>
              <a:t>7</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243511431"/>
              </p:ext>
            </p:extLst>
          </p:nvPr>
        </p:nvGraphicFramePr>
        <p:xfrm>
          <a:off x="684214" y="1600201"/>
          <a:ext cx="7776218"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2094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a:t>Como % del PIB, las pérdidas han crecido esta década</a:t>
            </a:r>
            <a:endParaRPr lang="en-US" dirty="0"/>
          </a:p>
        </p:txBody>
      </p:sp>
      <p:sp>
        <p:nvSpPr>
          <p:cNvPr id="2" name="Slide Number Placeholder 1"/>
          <p:cNvSpPr>
            <a:spLocks noGrp="1"/>
          </p:cNvSpPr>
          <p:nvPr>
            <p:ph type="sldNum" sz="quarter" idx="12"/>
          </p:nvPr>
        </p:nvSpPr>
        <p:spPr/>
        <p:txBody>
          <a:bodyPr/>
          <a:lstStyle/>
          <a:p>
            <a:fld id="{5E4D2043-7E31-4A53-BD33-72A88E682172}" type="slidenum">
              <a:rPr lang="en-US" smtClean="0"/>
              <a:pPr/>
              <a:t>8</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397865137"/>
              </p:ext>
            </p:extLst>
          </p:nvPr>
        </p:nvGraphicFramePr>
        <p:xfrm>
          <a:off x="680894" y="1603005"/>
          <a:ext cx="7779538" cy="4492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4819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_tradnl" dirty="0"/>
              <a:t>Los terremotos están altamente infrasegurados</a:t>
            </a:r>
            <a:endParaRPr lang="en-U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9</a:t>
            </a:fld>
            <a:endParaRPr lang="en-US" dirty="0"/>
          </a:p>
        </p:txBody>
      </p:sp>
      <p:sp>
        <p:nvSpPr>
          <p:cNvPr id="6" name="TextBox 5"/>
          <p:cNvSpPr txBox="1"/>
          <p:nvPr/>
        </p:nvSpPr>
        <p:spPr>
          <a:xfrm>
            <a:off x="642650" y="1524000"/>
            <a:ext cx="6229934" cy="523220"/>
          </a:xfrm>
          <a:prstGeom prst="rect">
            <a:avLst/>
          </a:prstGeom>
          <a:noFill/>
        </p:spPr>
        <p:txBody>
          <a:bodyPr wrap="square" rtlCol="0">
            <a:spAutoFit/>
          </a:bodyPr>
          <a:lstStyle/>
          <a:p>
            <a:r>
              <a:rPr lang="es-ES_tradnl" sz="1600" b="1" dirty="0" smtClean="0">
                <a:latin typeface="SwissReSans" pitchFamily="34" charset="0"/>
              </a:rPr>
              <a:t>Pérdidas por peligro natural en Latinoamérica</a:t>
            </a:r>
          </a:p>
          <a:p>
            <a:r>
              <a:rPr lang="es-ES_tradnl" sz="1200" dirty="0" smtClean="0">
                <a:latin typeface="SwissReSans" pitchFamily="34" charset="0"/>
              </a:rPr>
              <a:t>Millones de USD a precios 2016, período 1970-2015.</a:t>
            </a:r>
          </a:p>
        </p:txBody>
      </p:sp>
      <p:graphicFrame>
        <p:nvGraphicFramePr>
          <p:cNvPr id="9" name="Object 8"/>
          <p:cNvGraphicFramePr>
            <a:graphicFrameLocks noChangeAspect="1"/>
          </p:cNvGraphicFramePr>
          <p:nvPr>
            <p:extLst>
              <p:ext uri="{D42A27DB-BD31-4B8C-83A1-F6EECF244321}">
                <p14:modId xmlns:p14="http://schemas.microsoft.com/office/powerpoint/2010/main" val="3203028089"/>
              </p:ext>
            </p:extLst>
          </p:nvPr>
        </p:nvGraphicFramePr>
        <p:xfrm>
          <a:off x="684213" y="2080491"/>
          <a:ext cx="7759700" cy="2676525"/>
        </p:xfrm>
        <a:graphic>
          <a:graphicData uri="http://schemas.openxmlformats.org/presentationml/2006/ole">
            <mc:AlternateContent xmlns:mc="http://schemas.openxmlformats.org/markup-compatibility/2006">
              <mc:Choice xmlns:v="urn:schemas-microsoft-com:vml" Requires="v">
                <p:oleObj spid="_x0000_s1060" name="Worksheet" r:id="rId5" imgW="7762994" imgH="2676551" progId="Excel.Sheet.12">
                  <p:embed/>
                </p:oleObj>
              </mc:Choice>
              <mc:Fallback>
                <p:oleObj name="Worksheet" r:id="rId5" imgW="7762994" imgH="2676551" progId="Excel.Sheet.12">
                  <p:embed/>
                  <p:pic>
                    <p:nvPicPr>
                      <p:cNvPr id="0" name=""/>
                      <p:cNvPicPr/>
                      <p:nvPr/>
                    </p:nvPicPr>
                    <p:blipFill>
                      <a:blip r:embed="rId6"/>
                      <a:stretch>
                        <a:fillRect/>
                      </a:stretch>
                    </p:blipFill>
                    <p:spPr>
                      <a:xfrm>
                        <a:off x="684213" y="2080491"/>
                        <a:ext cx="7759700" cy="2676525"/>
                      </a:xfrm>
                      <a:prstGeom prst="rect">
                        <a:avLst/>
                      </a:prstGeom>
                    </p:spPr>
                  </p:pic>
                </p:oleObj>
              </mc:Fallback>
            </mc:AlternateContent>
          </a:graphicData>
        </a:graphic>
      </p:graphicFrame>
      <p:graphicFrame>
        <p:nvGraphicFramePr>
          <p:cNvPr id="11" name="Chart 10"/>
          <p:cNvGraphicFramePr>
            <a:graphicFrameLocks/>
          </p:cNvGraphicFramePr>
          <p:nvPr>
            <p:extLst>
              <p:ext uri="{D42A27DB-BD31-4B8C-83A1-F6EECF244321}">
                <p14:modId xmlns:p14="http://schemas.microsoft.com/office/powerpoint/2010/main" val="3543674094"/>
              </p:ext>
            </p:extLst>
          </p:nvPr>
        </p:nvGraphicFramePr>
        <p:xfrm>
          <a:off x="642650" y="3962400"/>
          <a:ext cx="3853149" cy="2286000"/>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p:cNvSpPr txBox="1"/>
          <p:nvPr/>
        </p:nvSpPr>
        <p:spPr>
          <a:xfrm>
            <a:off x="4343400" y="4114800"/>
            <a:ext cx="3657600" cy="1815882"/>
          </a:xfrm>
          <a:prstGeom prst="rect">
            <a:avLst/>
          </a:prstGeom>
          <a:noFill/>
        </p:spPr>
        <p:txBody>
          <a:bodyPr wrap="square" rtlCol="0">
            <a:spAutoFit/>
          </a:bodyPr>
          <a:lstStyle/>
          <a:p>
            <a:pPr marL="285750" indent="-285750">
              <a:buFont typeface="Arial" panose="020B0604020202020204" pitchFamily="34" charset="0"/>
              <a:buChar char="•"/>
            </a:pPr>
            <a:r>
              <a:rPr lang="es-ES_tradnl" sz="1400" dirty="0">
                <a:latin typeface="SwissReSans" pitchFamily="34" charset="0"/>
              </a:rPr>
              <a:t>Las </a:t>
            </a:r>
            <a:r>
              <a:rPr lang="es-ES_tradnl" sz="1400" b="1" dirty="0" smtClean="0">
                <a:latin typeface="SwissReSans" pitchFamily="34" charset="0"/>
              </a:rPr>
              <a:t>inundaciones </a:t>
            </a:r>
            <a:r>
              <a:rPr lang="es-ES_tradnl" sz="1400" dirty="0" smtClean="0">
                <a:latin typeface="SwissReSans" pitchFamily="34" charset="0"/>
              </a:rPr>
              <a:t>han </a:t>
            </a:r>
            <a:r>
              <a:rPr lang="es-ES_tradnl" sz="1400" dirty="0">
                <a:latin typeface="SwissReSans" pitchFamily="34" charset="0"/>
              </a:rPr>
              <a:t>sido las catástrofes naturales más </a:t>
            </a:r>
            <a:r>
              <a:rPr lang="es-ES_tradnl" sz="1400" dirty="0" smtClean="0">
                <a:latin typeface="SwissReSans" pitchFamily="34" charset="0"/>
              </a:rPr>
              <a:t>frecuentes, mientras que los terremotos han sido las más costosas</a:t>
            </a:r>
            <a:endParaRPr lang="es-ES_tradnl" sz="1400" dirty="0">
              <a:latin typeface="SwissReSans" pitchFamily="34" charset="0"/>
            </a:endParaRPr>
          </a:p>
          <a:p>
            <a:pPr marL="285750" indent="-285750">
              <a:buFont typeface="Arial" panose="020B0604020202020204" pitchFamily="34" charset="0"/>
              <a:buChar char="•"/>
            </a:pPr>
            <a:endParaRPr lang="es-ES_tradnl" sz="1400" dirty="0">
              <a:latin typeface="SwissReSans" pitchFamily="34" charset="0"/>
            </a:endParaRPr>
          </a:p>
          <a:p>
            <a:pPr marL="285750" indent="-285750">
              <a:buFont typeface="Arial" panose="020B0604020202020204" pitchFamily="34" charset="0"/>
              <a:buChar char="•"/>
            </a:pPr>
            <a:r>
              <a:rPr lang="es-ES_tradnl" sz="1400" b="1" dirty="0" smtClean="0">
                <a:latin typeface="SwissReSans" pitchFamily="34" charset="0"/>
              </a:rPr>
              <a:t>82.6%</a:t>
            </a:r>
            <a:r>
              <a:rPr lang="es-ES_tradnl" sz="1400" dirty="0" smtClean="0">
                <a:latin typeface="SwissReSans" pitchFamily="34" charset="0"/>
              </a:rPr>
              <a:t> de las pérdidas económicas totales provenientes de catástrofes naturales no están aseguradas</a:t>
            </a:r>
            <a:endParaRPr lang="en-US" sz="1400" dirty="0" err="1" smtClean="0">
              <a:latin typeface="SwissReSans" pitchFamily="34" charset="0"/>
            </a:endParaRPr>
          </a:p>
        </p:txBody>
      </p:sp>
    </p:spTree>
    <p:extLst>
      <p:ext uri="{BB962C8B-B14F-4D97-AF65-F5344CB8AC3E}">
        <p14:creationId xmlns:p14="http://schemas.microsoft.com/office/powerpoint/2010/main" val="9364850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NFO" val="SR1103"/>
  <p:tag name="LANGUAGE" val="1033"/>
  <p:tag name="PRESENTATIONSTYLE" val="0"/>
  <p:tag name="COLORPAIR" val="0"/>
  <p:tag name="CLASSIFICATION" val="4"/>
</p:tagLst>
</file>

<file path=ppt/tags/tag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foot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7"/>
</p:tagLst>
</file>

<file path=ppt/tags/tag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xml><?xml version="1.0" encoding="utf-8"?>
<p:tagLst xmlns:a="http://schemas.openxmlformats.org/drawingml/2006/main" xmlns:r="http://schemas.openxmlformats.org/officeDocument/2006/relationships" xmlns:p="http://schemas.openxmlformats.org/presentationml/2006/main">
  <p:tag name="SHAPETYPE" val="footer"/>
</p:tagLst>
</file>

<file path=ppt/tags/tag1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7"/>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xml><?xml version="1.0" encoding="utf-8"?>
<p:tagLst xmlns:a="http://schemas.openxmlformats.org/drawingml/2006/main" xmlns:r="http://schemas.openxmlformats.org/officeDocument/2006/relationships" xmlns:p="http://schemas.openxmlformats.org/presentationml/2006/main">
  <p:tag name="SHAPETYPE" val="Background"/>
</p:tagLst>
</file>

<file path=ppt/tags/tag2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xml><?xml version="1.0" encoding="utf-8"?>
<p:tagLst xmlns:a="http://schemas.openxmlformats.org/drawingml/2006/main" xmlns:r="http://schemas.openxmlformats.org/officeDocument/2006/relationships" xmlns:p="http://schemas.openxmlformats.org/presentationml/2006/main">
  <p:tag name="SHAPETYPE" val="footer"/>
</p:tagLst>
</file>

<file path=ppt/tags/tag2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7"/>
</p:tagLst>
</file>

<file path=ppt/tags/tag3.xml><?xml version="1.0" encoding="utf-8"?>
<p:tagLst xmlns:a="http://schemas.openxmlformats.org/drawingml/2006/main" xmlns:r="http://schemas.openxmlformats.org/officeDocument/2006/relationships" xmlns:p="http://schemas.openxmlformats.org/presentationml/2006/main">
  <p:tag name="SHAPETYPE" val="footer"/>
</p:tagLst>
</file>

<file path=ppt/tags/tag30.xml><?xml version="1.0" encoding="utf-8"?>
<p:tagLst xmlns:a="http://schemas.openxmlformats.org/drawingml/2006/main" xmlns:r="http://schemas.openxmlformats.org/officeDocument/2006/relationships" xmlns:p="http://schemas.openxmlformats.org/presentationml/2006/main">
  <p:tag name="SHAPETYPE" val="Background"/>
  <p:tag name="LOGOCOLORTAG" val="W"/>
  <p:tag name="FOOTERCOLORTAG" val="W"/>
  <p:tag name="SLIDENUMBERCOLORTAG" val="W"/>
  <p:tag name="TITLECOLORTAG" val="W"/>
  <p:tag name="PRESENTATIONSTYLE" val="0"/>
  <p:tag name="COLORPAIR" val="0"/>
  <p:tag name="NAME" val="113_TropicStorm"/>
  <p:tag name="CATEGORY" val="03 - Risks &amp; Catastrophes"/>
</p:tagLst>
</file>

<file path=ppt/tags/tag31.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7"/>
</p:tagLst>
</file>

<file path=ppt/tags/tag32.xml><?xml version="1.0" encoding="utf-8"?>
<p:tagLst xmlns:a="http://schemas.openxmlformats.org/drawingml/2006/main" xmlns:r="http://schemas.openxmlformats.org/officeDocument/2006/relationships" xmlns:p="http://schemas.openxmlformats.org/presentationml/2006/main">
  <p:tag name="SHAPETYPE" val="Classification"/>
  <p:tag name="COLORTAG" val="w"/>
</p:tagLst>
</file>

<file path=ppt/tags/tag33.xml><?xml version="1.0" encoding="utf-8"?>
<p:tagLst xmlns:a="http://schemas.openxmlformats.org/drawingml/2006/main" xmlns:r="http://schemas.openxmlformats.org/officeDocument/2006/relationships" xmlns:p="http://schemas.openxmlformats.org/presentationml/2006/main">
  <p:tag name="SLIDETYPE" val="14"/>
</p:tagLst>
</file>

<file path=ppt/tags/tag34.xml><?xml version="1.0" encoding="utf-8"?>
<p:tagLst xmlns:a="http://schemas.openxmlformats.org/drawingml/2006/main" xmlns:r="http://schemas.openxmlformats.org/officeDocument/2006/relationships" xmlns:p="http://schemas.openxmlformats.org/presentationml/2006/main">
  <p:tag name="SLIDEID" val="270"/>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7"/>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7"/>
</p:tagLst>
</file>

<file path=ppt/tags/tag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xml><?xml version="1.0" encoding="utf-8"?>
<p:tagLst xmlns:a="http://schemas.openxmlformats.org/drawingml/2006/main" xmlns:r="http://schemas.openxmlformats.org/officeDocument/2006/relationships" xmlns:p="http://schemas.openxmlformats.org/presentationml/2006/main">
  <p:tag name="SHAPETYPE" val="Background"/>
</p:tagLst>
</file>

<file path=ppt/theme/theme1.xml><?xml version="1.0" encoding="utf-8"?>
<a:theme xmlns:a="http://schemas.openxmlformats.org/drawingml/2006/main" name="SwissRe">
  <a:themeElements>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43_20170302(1).potx" id="{66FE28D0-92E4-485B-AD25-8E08DD9F998A}" vid="{19F8CC93-8B33-4F05-900C-5DBDA7F9CE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0.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1.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2.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13.xml><?xml version="1.0" encoding="utf-8"?>
<a:themeOverride xmlns:a="http://schemas.openxmlformats.org/drawingml/2006/main">
  <a:clrScheme name="Swiss Re - SunsetChilli">
    <a:dk1>
      <a:srgbClr val="000000"/>
    </a:dk1>
    <a:lt1>
      <a:sysClr val="window" lastClr="FFFFFF"/>
    </a:lt1>
    <a:dk2>
      <a:srgbClr val="283E36"/>
    </a:dk2>
    <a:lt2>
      <a:srgbClr val="D0D8D6"/>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Swiss Re - SunsetChilli">
    <a:dk1>
      <a:srgbClr val="000000"/>
    </a:dk1>
    <a:lt1>
      <a:sysClr val="window" lastClr="FFFFFF"/>
    </a:lt1>
    <a:dk2>
      <a:srgbClr val="283E36"/>
    </a:dk2>
    <a:lt2>
      <a:srgbClr val="D0D8D6"/>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Swiss Re - SunsetChilli">
    <a:dk1>
      <a:srgbClr val="000000"/>
    </a:dk1>
    <a:lt1>
      <a:sysClr val="window" lastClr="FFFFFF"/>
    </a:lt1>
    <a:dk2>
      <a:srgbClr val="283E36"/>
    </a:dk2>
    <a:lt2>
      <a:srgbClr val="D0D8D6"/>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Swiss Re - SunsetChilli">
    <a:dk1>
      <a:srgbClr val="000000"/>
    </a:dk1>
    <a:lt1>
      <a:sysClr val="window" lastClr="FFFFFF"/>
    </a:lt1>
    <a:dk2>
      <a:srgbClr val="283E36"/>
    </a:dk2>
    <a:lt2>
      <a:srgbClr val="D0D8D6"/>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Swiss Re - SunsetChilli">
    <a:dk1>
      <a:srgbClr val="000000"/>
    </a:dk1>
    <a:lt1>
      <a:sysClr val="window" lastClr="FFFFFF"/>
    </a:lt1>
    <a:dk2>
      <a:srgbClr val="283E36"/>
    </a:dk2>
    <a:lt2>
      <a:srgbClr val="D0D8D6"/>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Swiss Re - SunsetChilli">
    <a:dk1>
      <a:srgbClr val="000000"/>
    </a:dk1>
    <a:lt1>
      <a:sysClr val="window" lastClr="FFFFFF"/>
    </a:lt1>
    <a:dk2>
      <a:srgbClr val="283E36"/>
    </a:dk2>
    <a:lt2>
      <a:srgbClr val="D0D8D6"/>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3.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4.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5.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6.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7.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8.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ppt/theme/themeOverride9.xml><?xml version="1.0" encoding="utf-8"?>
<a:themeOverride xmlns:a="http://schemas.openxmlformats.org/drawingml/2006/main">
  <a:clrScheme name="SR - SunsetChilli">
    <a:dk1>
      <a:srgbClr val="283E36"/>
    </a:dk1>
    <a:lt1>
      <a:sysClr val="window" lastClr="FFFFFF"/>
    </a:lt1>
    <a:dk2>
      <a:srgbClr val="E00034"/>
    </a:dk2>
    <a:lt2>
      <a:srgbClr val="F87A30"/>
    </a:lt2>
    <a:accent1>
      <a:srgbClr val="627D77"/>
    </a:accent1>
    <a:accent2>
      <a:srgbClr val="A1B1AD"/>
    </a:accent2>
    <a:accent3>
      <a:srgbClr val="E00034"/>
    </a:accent3>
    <a:accent4>
      <a:srgbClr val="EC6685"/>
    </a:accent4>
    <a:accent5>
      <a:srgbClr val="FFA02F"/>
    </a:accent5>
    <a:accent6>
      <a:srgbClr val="FFC682"/>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SwissRe_43</Template>
  <TotalTime>1005</TotalTime>
  <Words>4662</Words>
  <Application>Microsoft Office PowerPoint</Application>
  <PresentationFormat>On-screen Show (4:3)</PresentationFormat>
  <Paragraphs>398</Paragraphs>
  <Slides>38</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Times New Roman</vt:lpstr>
      <vt:lpstr>SwissReSans</vt:lpstr>
      <vt:lpstr>Courier New</vt:lpstr>
      <vt:lpstr>SwissReSans Light</vt:lpstr>
      <vt:lpstr>Wingdings</vt:lpstr>
      <vt:lpstr>Arial</vt:lpstr>
      <vt:lpstr>MS Mincho</vt:lpstr>
      <vt:lpstr>SwissRe</vt:lpstr>
      <vt:lpstr>Worksheet</vt:lpstr>
      <vt:lpstr>La brecha de protección de daños y de mortalidad en Latinoamérica</vt:lpstr>
      <vt:lpstr>sigma</vt:lpstr>
      <vt:lpstr>sigma – expertise publications</vt:lpstr>
      <vt:lpstr>Agenda</vt:lpstr>
      <vt:lpstr>Brecha de protección de daños</vt:lpstr>
      <vt:lpstr>¿Qué es la brecha de protección de daños?</vt:lpstr>
      <vt:lpstr>Cuantificando la brecha – Datos históricos</vt:lpstr>
      <vt:lpstr>Como % del PIB, las pérdidas han crecido esta década</vt:lpstr>
      <vt:lpstr>Los terremotos están altamente infrasegurados</vt:lpstr>
      <vt:lpstr>Cuantificando la brecha – Enfoque modelizado</vt:lpstr>
      <vt:lpstr>El infraseguro</vt:lpstr>
      <vt:lpstr>Cerrando la brecha – Sector público y privado</vt:lpstr>
      <vt:lpstr>Cerrando la brecha – Sector público y privado</vt:lpstr>
      <vt:lpstr>Cerrando la brecha – Sector público y privado</vt:lpstr>
      <vt:lpstr>Brecha de protección de mortalidad</vt:lpstr>
      <vt:lpstr>¿Qué es la brecha de protección de mortalidad?</vt:lpstr>
      <vt:lpstr>Factores que afectan la cobertura requerida y disponible</vt:lpstr>
      <vt:lpstr>Una brecha cuantiosa en nuestra muestra* de países </vt:lpstr>
      <vt:lpstr>USD 100</vt:lpstr>
      <vt:lpstr>USD 10,000 (diez mil)</vt:lpstr>
      <vt:lpstr>USD 1,000,000 (millón)</vt:lpstr>
      <vt:lpstr>USD 100,000,000 (cien millones)</vt:lpstr>
      <vt:lpstr>USD 1,000,000,000 (mil millones)</vt:lpstr>
      <vt:lpstr>USD 1,000,000,000,000 (billón)</vt:lpstr>
      <vt:lpstr>USD 7,200,000,000,000 (7.2 billones)</vt:lpstr>
      <vt:lpstr>En términos de la brecha por trabajador…</vt:lpstr>
      <vt:lpstr>En general, la protección ha crecido en términos relativos</vt:lpstr>
      <vt:lpstr>¿Cómo cerrar la brecha de protección de mortalidad y capitalizar sobre esas oportunidades?</vt:lpstr>
      <vt:lpstr>La curva S y el potencial de crecimiento en la región</vt:lpstr>
      <vt:lpstr>La penetración en países de la región están por debajo de su potencial, y la región se aproxima a un punto óptimo</vt:lpstr>
      <vt:lpstr>Conclusión</vt:lpstr>
      <vt:lpstr>PowerPoint Presentation</vt:lpstr>
      <vt:lpstr>Back-up</vt:lpstr>
      <vt:lpstr>Protection gap in various markets (I/II)</vt:lpstr>
      <vt:lpstr>Protection gap in various markets (II/II)</vt:lpstr>
      <vt:lpstr>Even though general improvement of life insurance penetration and density</vt:lpstr>
      <vt:lpstr>Mortality protection gap per working person with dependents</vt:lpstr>
      <vt:lpstr>Legal notice</vt:lpstr>
    </vt:vector>
  </TitlesOfParts>
  <Company>Swiss 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brecha de protección de daños y vida en Latinoamérica</dc:title>
  <dc:creator>S8CND6</dc:creator>
  <cp:lastModifiedBy>Fernando Casanova Aizpun</cp:lastModifiedBy>
  <cp:revision>77</cp:revision>
  <dcterms:created xsi:type="dcterms:W3CDTF">2017-10-12T18:01:30Z</dcterms:created>
  <dcterms:modified xsi:type="dcterms:W3CDTF">2017-10-19T01:54:12Z</dcterms:modified>
</cp:coreProperties>
</file>