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8" r:id="rId2"/>
    <p:sldId id="348" r:id="rId3"/>
    <p:sldId id="278" r:id="rId4"/>
    <p:sldId id="319" r:id="rId5"/>
    <p:sldId id="321" r:id="rId6"/>
    <p:sldId id="322" r:id="rId7"/>
    <p:sldId id="323" r:id="rId8"/>
    <p:sldId id="310" r:id="rId9"/>
    <p:sldId id="324" r:id="rId10"/>
    <p:sldId id="326" r:id="rId11"/>
    <p:sldId id="325" r:id="rId12"/>
    <p:sldId id="293" r:id="rId13"/>
    <p:sldId id="342" r:id="rId14"/>
    <p:sldId id="338" r:id="rId15"/>
    <p:sldId id="335" r:id="rId16"/>
    <p:sldId id="336" r:id="rId17"/>
    <p:sldId id="337" r:id="rId18"/>
    <p:sldId id="346" r:id="rId19"/>
    <p:sldId id="345" r:id="rId20"/>
    <p:sldId id="347" r:id="rId21"/>
  </p:sldIdLst>
  <p:sldSz cx="9720263" cy="6480175"/>
  <p:notesSz cx="6791325" cy="98663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F7BB7689-4FF9-487A-B10C-25775F4C52CB}">
          <p14:sldIdLst>
            <p14:sldId id="288"/>
            <p14:sldId id="348"/>
            <p14:sldId id="278"/>
            <p14:sldId id="319"/>
            <p14:sldId id="321"/>
            <p14:sldId id="322"/>
            <p14:sldId id="323"/>
            <p14:sldId id="310"/>
            <p14:sldId id="324"/>
            <p14:sldId id="326"/>
            <p14:sldId id="325"/>
            <p14:sldId id="293"/>
            <p14:sldId id="342"/>
            <p14:sldId id="338"/>
            <p14:sldId id="335"/>
            <p14:sldId id="336"/>
            <p14:sldId id="337"/>
            <p14:sldId id="346"/>
            <p14:sldId id="345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2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C4D"/>
    <a:srgbClr val="891B30"/>
    <a:srgbClr val="DF5B74"/>
    <a:srgbClr val="E7B3BA"/>
    <a:srgbClr val="CE6473"/>
    <a:srgbClr val="B0223D"/>
    <a:srgbClr val="D7F6A4"/>
    <a:srgbClr val="961E35"/>
    <a:srgbClr val="848484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5" d="100"/>
          <a:sy n="75" d="100"/>
        </p:scale>
        <p:origin x="54" y="528"/>
      </p:cViewPr>
      <p:guideLst>
        <p:guide orient="horz" pos="2132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8" y="-90"/>
      </p:cViewPr>
      <p:guideLst>
        <p:guide orient="horz" pos="286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2749" cy="493948"/>
          </a:xfrm>
          <a:prstGeom prst="rect">
            <a:avLst/>
          </a:prstGeom>
        </p:spPr>
        <p:txBody>
          <a:bodyPr vert="horz" lIns="91075" tIns="45538" rIns="91075" bIns="4553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6991" y="1"/>
            <a:ext cx="2942748" cy="493948"/>
          </a:xfrm>
          <a:prstGeom prst="rect">
            <a:avLst/>
          </a:prstGeom>
        </p:spPr>
        <p:txBody>
          <a:bodyPr vert="horz" lIns="91075" tIns="45538" rIns="91075" bIns="45538" rtlCol="0"/>
          <a:lstStyle>
            <a:lvl1pPr algn="r">
              <a:defRPr sz="1200"/>
            </a:lvl1pPr>
          </a:lstStyle>
          <a:p>
            <a:fld id="{D857CF1F-B8BD-4B46-8BDD-F77296D8C1C4}" type="datetimeFigureOut">
              <a:rPr lang="es-ES" smtClean="0"/>
              <a:pPr/>
              <a:t>27/07/2017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9370788"/>
            <a:ext cx="2942749" cy="493948"/>
          </a:xfrm>
          <a:prstGeom prst="rect">
            <a:avLst/>
          </a:prstGeom>
        </p:spPr>
        <p:txBody>
          <a:bodyPr vert="horz" lIns="91075" tIns="45538" rIns="91075" bIns="4553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6991" y="9370788"/>
            <a:ext cx="2942748" cy="493948"/>
          </a:xfrm>
          <a:prstGeom prst="rect">
            <a:avLst/>
          </a:prstGeom>
        </p:spPr>
        <p:txBody>
          <a:bodyPr vert="horz" lIns="91075" tIns="45538" rIns="91075" bIns="45538" rtlCol="0" anchor="b"/>
          <a:lstStyle>
            <a:lvl1pPr algn="r">
              <a:defRPr sz="1200"/>
            </a:lvl1pPr>
          </a:lstStyle>
          <a:p>
            <a:fld id="{0C8DC2DE-2D4C-4C74-8257-E3A190EC9C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99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1325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075" tIns="45538" rIns="91075" bIns="45538" anchor="ctr"/>
          <a:lstStyle/>
          <a:p>
            <a:endParaRPr lang="es-E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1"/>
            <a:ext cx="6792910" cy="9867891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075" tIns="45538" rIns="91075" bIns="45538" anchor="ctr"/>
          <a:lstStyle/>
          <a:p>
            <a:endParaRPr lang="es-E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1"/>
            <a:ext cx="6792910" cy="9867891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1075" tIns="45538" rIns="91075" bIns="45538" anchor="ctr"/>
          <a:lstStyle/>
          <a:p>
            <a:endParaRPr lang="es-E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22300" y="749300"/>
            <a:ext cx="5541963" cy="3694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8975" y="4686973"/>
            <a:ext cx="5428618" cy="44344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" y="0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075" tIns="45538" rIns="91075" bIns="45538" anchor="ctr"/>
          <a:lstStyle/>
          <a:p>
            <a:endParaRPr lang="es-E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43818" y="0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075" tIns="45538" rIns="91075" bIns="45538" anchor="ctr"/>
          <a:lstStyle/>
          <a:p>
            <a:endParaRPr lang="es-E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" y="9373944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1075" tIns="45538" rIns="91075" bIns="45538" anchor="ctr"/>
          <a:lstStyle/>
          <a:p>
            <a:endParaRPr lang="es-E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3817" y="9373945"/>
            <a:ext cx="2942748" cy="4876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5885" algn="l"/>
                <a:tab pos="893352" algn="l"/>
                <a:tab pos="1340817" algn="l"/>
                <a:tab pos="1788283" algn="l"/>
                <a:tab pos="2235748" algn="l"/>
                <a:tab pos="2683214" algn="l"/>
                <a:tab pos="3130680" algn="l"/>
                <a:tab pos="3578146" algn="l"/>
                <a:tab pos="4025612" algn="l"/>
                <a:tab pos="4473078" algn="l"/>
                <a:tab pos="4920544" algn="l"/>
                <a:tab pos="5368011" algn="l"/>
                <a:tab pos="5815476" algn="l"/>
                <a:tab pos="6262943" algn="l"/>
                <a:tab pos="6710408" algn="l"/>
                <a:tab pos="7157875" algn="l"/>
                <a:tab pos="7605340" algn="l"/>
                <a:tab pos="8052807" algn="l"/>
                <a:tab pos="8500272" algn="l"/>
                <a:tab pos="89477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defRPr>
            </a:lvl1pPr>
          </a:lstStyle>
          <a:p>
            <a:fld id="{75D5EAE1-2541-49B6-B533-059B5E0C5F8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51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ADFA7-8C38-4D66-9B2C-D6AB4344FE4B}" type="slidenum">
              <a:rPr lang="es-ES"/>
              <a:pPr/>
              <a:t>1</a:t>
            </a:fld>
            <a:endParaRPr lang="es-E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43818" y="9373944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45885" algn="l"/>
                <a:tab pos="893352" algn="l"/>
                <a:tab pos="1340817" algn="l"/>
                <a:tab pos="1788283" algn="l"/>
                <a:tab pos="2235748" algn="l"/>
                <a:tab pos="2683214" algn="l"/>
                <a:tab pos="3130680" algn="l"/>
                <a:tab pos="3578146" algn="l"/>
                <a:tab pos="4025612" algn="l"/>
                <a:tab pos="4473078" algn="l"/>
                <a:tab pos="4920544" algn="l"/>
                <a:tab pos="5368011" algn="l"/>
                <a:tab pos="5815476" algn="l"/>
                <a:tab pos="6262943" algn="l"/>
                <a:tab pos="6710408" algn="l"/>
                <a:tab pos="7157875" algn="l"/>
                <a:tab pos="7605340" algn="l"/>
                <a:tab pos="8052807" algn="l"/>
                <a:tab pos="8500272" algn="l"/>
                <a:tab pos="8947737" algn="l"/>
              </a:tabLst>
            </a:pPr>
            <a:fld id="{F3251EAE-AA20-4A74-B305-2363B93A2C54}" type="slidenum">
              <a:rPr lang="es-ES" sz="13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buClrTx/>
                <a:tabLst>
                  <a:tab pos="0" algn="l"/>
                  <a:tab pos="445885" algn="l"/>
                  <a:tab pos="893352" algn="l"/>
                  <a:tab pos="1340817" algn="l"/>
                  <a:tab pos="1788283" algn="l"/>
                  <a:tab pos="2235748" algn="l"/>
                  <a:tab pos="2683214" algn="l"/>
                  <a:tab pos="3130680" algn="l"/>
                  <a:tab pos="3578146" algn="l"/>
                  <a:tab pos="4025612" algn="l"/>
                  <a:tab pos="4473078" algn="l"/>
                  <a:tab pos="4920544" algn="l"/>
                  <a:tab pos="5368011" algn="l"/>
                  <a:tab pos="5815476" algn="l"/>
                  <a:tab pos="6262943" algn="l"/>
                  <a:tab pos="6710408" algn="l"/>
                  <a:tab pos="7157875" algn="l"/>
                  <a:tab pos="7605340" algn="l"/>
                  <a:tab pos="8052807" algn="l"/>
                  <a:tab pos="8500272" algn="l"/>
                  <a:tab pos="8947737" algn="l"/>
                </a:tabLst>
              </a:pPr>
              <a:t>1</a:t>
            </a:fld>
            <a:endParaRPr lang="es-ES" sz="13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51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0713" y="749300"/>
            <a:ext cx="55499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975" y="4686974"/>
            <a:ext cx="5430204" cy="443605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67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ADFA7-8C38-4D66-9B2C-D6AB4344FE4B}" type="slidenum">
              <a:rPr lang="es-ES"/>
              <a:pPr/>
              <a:t>5</a:t>
            </a:fld>
            <a:endParaRPr lang="es-E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43818" y="9373944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45885" algn="l"/>
                <a:tab pos="893352" algn="l"/>
                <a:tab pos="1340817" algn="l"/>
                <a:tab pos="1788283" algn="l"/>
                <a:tab pos="2235748" algn="l"/>
                <a:tab pos="2683214" algn="l"/>
                <a:tab pos="3130680" algn="l"/>
                <a:tab pos="3578146" algn="l"/>
                <a:tab pos="4025612" algn="l"/>
                <a:tab pos="4473078" algn="l"/>
                <a:tab pos="4920544" algn="l"/>
                <a:tab pos="5368011" algn="l"/>
                <a:tab pos="5815476" algn="l"/>
                <a:tab pos="6262943" algn="l"/>
                <a:tab pos="6710408" algn="l"/>
                <a:tab pos="7157875" algn="l"/>
                <a:tab pos="7605340" algn="l"/>
                <a:tab pos="8052807" algn="l"/>
                <a:tab pos="8500272" algn="l"/>
                <a:tab pos="8947737" algn="l"/>
              </a:tabLst>
            </a:pPr>
            <a:fld id="{F3251EAE-AA20-4A74-B305-2363B93A2C54}" type="slidenum">
              <a:rPr lang="es-ES" sz="13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buClrTx/>
                <a:tabLst>
                  <a:tab pos="0" algn="l"/>
                  <a:tab pos="445885" algn="l"/>
                  <a:tab pos="893352" algn="l"/>
                  <a:tab pos="1340817" algn="l"/>
                  <a:tab pos="1788283" algn="l"/>
                  <a:tab pos="2235748" algn="l"/>
                  <a:tab pos="2683214" algn="l"/>
                  <a:tab pos="3130680" algn="l"/>
                  <a:tab pos="3578146" algn="l"/>
                  <a:tab pos="4025612" algn="l"/>
                  <a:tab pos="4473078" algn="l"/>
                  <a:tab pos="4920544" algn="l"/>
                  <a:tab pos="5368011" algn="l"/>
                  <a:tab pos="5815476" algn="l"/>
                  <a:tab pos="6262943" algn="l"/>
                  <a:tab pos="6710408" algn="l"/>
                  <a:tab pos="7157875" algn="l"/>
                  <a:tab pos="7605340" algn="l"/>
                  <a:tab pos="8052807" algn="l"/>
                  <a:tab pos="8500272" algn="l"/>
                  <a:tab pos="8947737" algn="l"/>
                </a:tabLst>
              </a:pPr>
              <a:t>5</a:t>
            </a:fld>
            <a:endParaRPr lang="es-ES" sz="13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51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0713" y="749300"/>
            <a:ext cx="55499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975" y="4686974"/>
            <a:ext cx="5430204" cy="443605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59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5D5EAE1-2541-49B6-B533-059B5E0C5F81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70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ADFA7-8C38-4D66-9B2C-D6AB4344FE4B}" type="slidenum">
              <a:rPr lang="es-ES"/>
              <a:pPr/>
              <a:t>11</a:t>
            </a:fld>
            <a:endParaRPr lang="es-E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43818" y="9373944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45885" algn="l"/>
                <a:tab pos="893352" algn="l"/>
                <a:tab pos="1340817" algn="l"/>
                <a:tab pos="1788283" algn="l"/>
                <a:tab pos="2235748" algn="l"/>
                <a:tab pos="2683214" algn="l"/>
                <a:tab pos="3130680" algn="l"/>
                <a:tab pos="3578146" algn="l"/>
                <a:tab pos="4025612" algn="l"/>
                <a:tab pos="4473078" algn="l"/>
                <a:tab pos="4920544" algn="l"/>
                <a:tab pos="5368011" algn="l"/>
                <a:tab pos="5815476" algn="l"/>
                <a:tab pos="6262943" algn="l"/>
                <a:tab pos="6710408" algn="l"/>
                <a:tab pos="7157875" algn="l"/>
                <a:tab pos="7605340" algn="l"/>
                <a:tab pos="8052807" algn="l"/>
                <a:tab pos="8500272" algn="l"/>
                <a:tab pos="8947737" algn="l"/>
              </a:tabLst>
            </a:pPr>
            <a:fld id="{F3251EAE-AA20-4A74-B305-2363B93A2C54}" type="slidenum">
              <a:rPr lang="es-ES" sz="13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buClrTx/>
                <a:tabLst>
                  <a:tab pos="0" algn="l"/>
                  <a:tab pos="445885" algn="l"/>
                  <a:tab pos="893352" algn="l"/>
                  <a:tab pos="1340817" algn="l"/>
                  <a:tab pos="1788283" algn="l"/>
                  <a:tab pos="2235748" algn="l"/>
                  <a:tab pos="2683214" algn="l"/>
                  <a:tab pos="3130680" algn="l"/>
                  <a:tab pos="3578146" algn="l"/>
                  <a:tab pos="4025612" algn="l"/>
                  <a:tab pos="4473078" algn="l"/>
                  <a:tab pos="4920544" algn="l"/>
                  <a:tab pos="5368011" algn="l"/>
                  <a:tab pos="5815476" algn="l"/>
                  <a:tab pos="6262943" algn="l"/>
                  <a:tab pos="6710408" algn="l"/>
                  <a:tab pos="7157875" algn="l"/>
                  <a:tab pos="7605340" algn="l"/>
                  <a:tab pos="8052807" algn="l"/>
                  <a:tab pos="8500272" algn="l"/>
                  <a:tab pos="8947737" algn="l"/>
                </a:tabLst>
              </a:pPr>
              <a:t>11</a:t>
            </a:fld>
            <a:endParaRPr lang="es-ES" sz="13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51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0713" y="749300"/>
            <a:ext cx="55499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975" y="4686974"/>
            <a:ext cx="5430204" cy="443605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47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ADFA7-8C38-4D66-9B2C-D6AB4344FE4B}" type="slidenum">
              <a:rPr lang="es-ES"/>
              <a:pPr/>
              <a:t>12</a:t>
            </a:fld>
            <a:endParaRPr lang="es-E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43818" y="9373944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45885" algn="l"/>
                <a:tab pos="893352" algn="l"/>
                <a:tab pos="1340817" algn="l"/>
                <a:tab pos="1788283" algn="l"/>
                <a:tab pos="2235748" algn="l"/>
                <a:tab pos="2683214" algn="l"/>
                <a:tab pos="3130680" algn="l"/>
                <a:tab pos="3578146" algn="l"/>
                <a:tab pos="4025612" algn="l"/>
                <a:tab pos="4473078" algn="l"/>
                <a:tab pos="4920544" algn="l"/>
                <a:tab pos="5368011" algn="l"/>
                <a:tab pos="5815476" algn="l"/>
                <a:tab pos="6262943" algn="l"/>
                <a:tab pos="6710408" algn="l"/>
                <a:tab pos="7157875" algn="l"/>
                <a:tab pos="7605340" algn="l"/>
                <a:tab pos="8052807" algn="l"/>
                <a:tab pos="8500272" algn="l"/>
                <a:tab pos="8947737" algn="l"/>
              </a:tabLst>
            </a:pPr>
            <a:fld id="{F3251EAE-AA20-4A74-B305-2363B93A2C54}" type="slidenum">
              <a:rPr lang="es-ES" sz="13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buClrTx/>
                <a:tabLst>
                  <a:tab pos="0" algn="l"/>
                  <a:tab pos="445885" algn="l"/>
                  <a:tab pos="893352" algn="l"/>
                  <a:tab pos="1340817" algn="l"/>
                  <a:tab pos="1788283" algn="l"/>
                  <a:tab pos="2235748" algn="l"/>
                  <a:tab pos="2683214" algn="l"/>
                  <a:tab pos="3130680" algn="l"/>
                  <a:tab pos="3578146" algn="l"/>
                  <a:tab pos="4025612" algn="l"/>
                  <a:tab pos="4473078" algn="l"/>
                  <a:tab pos="4920544" algn="l"/>
                  <a:tab pos="5368011" algn="l"/>
                  <a:tab pos="5815476" algn="l"/>
                  <a:tab pos="6262943" algn="l"/>
                  <a:tab pos="6710408" algn="l"/>
                  <a:tab pos="7157875" algn="l"/>
                  <a:tab pos="7605340" algn="l"/>
                  <a:tab pos="8052807" algn="l"/>
                  <a:tab pos="8500272" algn="l"/>
                  <a:tab pos="8947737" algn="l"/>
                </a:tabLst>
              </a:pPr>
              <a:t>12</a:t>
            </a:fld>
            <a:endParaRPr lang="es-ES" sz="13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51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0713" y="749300"/>
            <a:ext cx="55499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975" y="4686974"/>
            <a:ext cx="5430204" cy="443605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26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ADFA7-8C38-4D66-9B2C-D6AB4344FE4B}" type="slidenum">
              <a:rPr lang="es-ES"/>
              <a:pPr/>
              <a:t>13</a:t>
            </a:fld>
            <a:endParaRPr lang="es-ES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843818" y="9373944"/>
            <a:ext cx="2944334" cy="489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buClrTx/>
              <a:tabLst>
                <a:tab pos="0" algn="l"/>
                <a:tab pos="445885" algn="l"/>
                <a:tab pos="893352" algn="l"/>
                <a:tab pos="1340817" algn="l"/>
                <a:tab pos="1788283" algn="l"/>
                <a:tab pos="2235748" algn="l"/>
                <a:tab pos="2683214" algn="l"/>
                <a:tab pos="3130680" algn="l"/>
                <a:tab pos="3578146" algn="l"/>
                <a:tab pos="4025612" algn="l"/>
                <a:tab pos="4473078" algn="l"/>
                <a:tab pos="4920544" algn="l"/>
                <a:tab pos="5368011" algn="l"/>
                <a:tab pos="5815476" algn="l"/>
                <a:tab pos="6262943" algn="l"/>
                <a:tab pos="6710408" algn="l"/>
                <a:tab pos="7157875" algn="l"/>
                <a:tab pos="7605340" algn="l"/>
                <a:tab pos="8052807" algn="l"/>
                <a:tab pos="8500272" algn="l"/>
                <a:tab pos="8947737" algn="l"/>
              </a:tabLst>
            </a:pPr>
            <a:fld id="{F3251EAE-AA20-4A74-B305-2363B93A2C54}" type="slidenum">
              <a:rPr lang="es-ES" sz="13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buClrTx/>
                <a:tabLst>
                  <a:tab pos="0" algn="l"/>
                  <a:tab pos="445885" algn="l"/>
                  <a:tab pos="893352" algn="l"/>
                  <a:tab pos="1340817" algn="l"/>
                  <a:tab pos="1788283" algn="l"/>
                  <a:tab pos="2235748" algn="l"/>
                  <a:tab pos="2683214" algn="l"/>
                  <a:tab pos="3130680" algn="l"/>
                  <a:tab pos="3578146" algn="l"/>
                  <a:tab pos="4025612" algn="l"/>
                  <a:tab pos="4473078" algn="l"/>
                  <a:tab pos="4920544" algn="l"/>
                  <a:tab pos="5368011" algn="l"/>
                  <a:tab pos="5815476" algn="l"/>
                  <a:tab pos="6262943" algn="l"/>
                  <a:tab pos="6710408" algn="l"/>
                  <a:tab pos="7157875" algn="l"/>
                  <a:tab pos="7605340" algn="l"/>
                  <a:tab pos="8052807" algn="l"/>
                  <a:tab pos="8500272" algn="l"/>
                  <a:tab pos="8947737" algn="l"/>
                </a:tabLst>
              </a:pPr>
              <a:t>13</a:t>
            </a:fld>
            <a:endParaRPr lang="es-ES" sz="13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51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20713" y="749300"/>
            <a:ext cx="5549900" cy="3700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975" y="4686974"/>
            <a:ext cx="5430204" cy="443605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25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C2FFED-E364-4767-8354-25B4009569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DCF7E3-42E1-41B9-A618-4A5F0B04F7B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3E14CA-F458-4264-BEC5-5DB5AA97AD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2FED1E-1F83-4E3E-BBA2-E759EEB3352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2150" y="258763"/>
            <a:ext cx="2184400" cy="55276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3975" cy="5527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FFBA9C-E623-49D3-A6D5-FEA50B29FED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0775" cy="10747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>
          <a:xfrm>
            <a:off x="6969125" y="5903913"/>
            <a:ext cx="2257425" cy="439737"/>
          </a:xfrm>
        </p:spPr>
        <p:txBody>
          <a:bodyPr/>
          <a:lstStyle>
            <a:lvl1pPr>
              <a:defRPr/>
            </a:lvl1pPr>
          </a:lstStyle>
          <a:p>
            <a:fld id="{39673B2B-7E64-4296-9598-D3BB6873E4C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7DBD83-3801-4F4F-8DB8-87B5BFFC318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DCBF25-4CC0-4A65-9543-2FB3000B99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08819" y="1857488"/>
            <a:ext cx="3865560" cy="1795461"/>
          </a:xfrm>
        </p:spPr>
        <p:txBody>
          <a:bodyPr/>
          <a:lstStyle>
            <a:lvl1pPr marL="0" indent="0">
              <a:lnSpc>
                <a:spcPct val="93000"/>
              </a:lnSpc>
              <a:spcAft>
                <a:spcPts val="0"/>
              </a:spcAft>
              <a:buFont typeface="Arial" pitchFamily="34" charset="0"/>
              <a:buNone/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8760" y="1857487"/>
            <a:ext cx="3857652" cy="1795461"/>
          </a:xfrm>
        </p:spPr>
        <p:txBody>
          <a:bodyPr/>
          <a:lstStyle>
            <a:lvl1pPr marL="0" indent="0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C26BE8-39D7-4363-BD9B-23B6BD5C38A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792163" y="1092187"/>
            <a:ext cx="1496200" cy="360363"/>
          </a:xfrm>
          <a:prstGeom prst="parallelogram">
            <a:avLst>
              <a:gd name="adj" fmla="val 58513"/>
            </a:avLst>
          </a:prstGeom>
          <a:solidFill>
            <a:srgbClr val="B80047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dirty="0">
                <a:solidFill>
                  <a:srgbClr val="FFFFFF"/>
                </a:solidFill>
                <a:latin typeface="Franklin Gothic Book" pitchFamily="32" charset="0"/>
                <a:ea typeface="Microsoft YaHei" pitchFamily="32" charset="0"/>
                <a:cs typeface="Microsoft YaHei" pitchFamily="32" charset="0"/>
              </a:rPr>
              <a:t>Planificación</a:t>
            </a:r>
          </a:p>
        </p:txBody>
      </p:sp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612512" y="1094038"/>
            <a:ext cx="360363" cy="360362"/>
          </a:xfrm>
          <a:prstGeom prst="parallelogram">
            <a:avLst>
              <a:gd name="adj" fmla="val 59537"/>
            </a:avLst>
          </a:prstGeom>
          <a:solidFill>
            <a:srgbClr val="B80047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2 Marcador de contenido"/>
          <p:cNvSpPr>
            <a:spLocks noGrp="1"/>
          </p:cNvSpPr>
          <p:nvPr>
            <p:ph sz="half" idx="11"/>
          </p:nvPr>
        </p:nvSpPr>
        <p:spPr>
          <a:xfrm>
            <a:off x="716727" y="4000628"/>
            <a:ext cx="3865560" cy="1866899"/>
          </a:xfrm>
        </p:spPr>
        <p:txBody>
          <a:bodyPr/>
          <a:lstStyle>
            <a:lvl1pPr marL="0" indent="0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2 Marcador de contenido"/>
          <p:cNvSpPr>
            <a:spLocks noGrp="1"/>
          </p:cNvSpPr>
          <p:nvPr>
            <p:ph sz="half" idx="12"/>
          </p:nvPr>
        </p:nvSpPr>
        <p:spPr>
          <a:xfrm>
            <a:off x="5288759" y="4000628"/>
            <a:ext cx="3865560" cy="1454037"/>
          </a:xfrm>
        </p:spPr>
        <p:txBody>
          <a:bodyPr/>
          <a:lstStyle>
            <a:lvl1pPr marL="0" indent="0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645289" y="1581247"/>
            <a:ext cx="1420582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>
                <a:solidFill>
                  <a:srgbClr val="C00000"/>
                </a:solidFill>
                <a:latin typeface="Franklin Gothic Demi" pitchFamily="34" charset="0"/>
              </a:rPr>
              <a:t>Comportamiento</a:t>
            </a: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645289" y="3724387"/>
            <a:ext cx="932050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>
                <a:solidFill>
                  <a:srgbClr val="C00000"/>
                </a:solidFill>
                <a:latin typeface="Franklin Gothic Demi" pitchFamily="34" charset="0"/>
              </a:rPr>
              <a:t>Recuerda!</a:t>
            </a:r>
          </a:p>
        </p:txBody>
      </p:sp>
      <p:sp>
        <p:nvSpPr>
          <p:cNvPr id="14" name="13 CuadroTexto"/>
          <p:cNvSpPr txBox="1"/>
          <p:nvPr userDrawn="1"/>
        </p:nvSpPr>
        <p:spPr>
          <a:xfrm>
            <a:off x="5191210" y="1581247"/>
            <a:ext cx="1026243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>
                <a:solidFill>
                  <a:srgbClr val="C00000"/>
                </a:solidFill>
                <a:latin typeface="Franklin Gothic Demi" pitchFamily="34" charset="0"/>
              </a:rPr>
              <a:t>Explicación</a:t>
            </a:r>
          </a:p>
        </p:txBody>
      </p:sp>
      <p:sp>
        <p:nvSpPr>
          <p:cNvPr id="15" name="14 CuadroTexto"/>
          <p:cNvSpPr txBox="1"/>
          <p:nvPr userDrawn="1"/>
        </p:nvSpPr>
        <p:spPr>
          <a:xfrm>
            <a:off x="5191210" y="3724387"/>
            <a:ext cx="663643" cy="278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>
                <a:solidFill>
                  <a:srgbClr val="C00000"/>
                </a:solidFill>
                <a:latin typeface="Franklin Gothic Demi" pitchFamily="34" charset="0"/>
              </a:rPr>
              <a:t>Claves</a:t>
            </a:r>
          </a:p>
        </p:txBody>
      </p:sp>
      <p:sp>
        <p:nvSpPr>
          <p:cNvPr id="17" name="AutoShape 4"/>
          <p:cNvSpPr>
            <a:spLocks noChangeArrowheads="1"/>
          </p:cNvSpPr>
          <p:nvPr userDrawn="1"/>
        </p:nvSpPr>
        <p:spPr bwMode="auto">
          <a:xfrm>
            <a:off x="2145487" y="1093774"/>
            <a:ext cx="1571636" cy="360363"/>
          </a:xfrm>
          <a:prstGeom prst="parallelogram">
            <a:avLst>
              <a:gd name="adj" fmla="val 58513"/>
            </a:avLst>
          </a:prstGeom>
          <a:solidFill>
            <a:srgbClr val="B80047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dirty="0">
                <a:solidFill>
                  <a:srgbClr val="FFFFFF"/>
                </a:solidFill>
                <a:latin typeface="Franklin Gothic Book" pitchFamily="32" charset="0"/>
                <a:ea typeface="Microsoft YaHei" pitchFamily="32" charset="0"/>
                <a:cs typeface="Microsoft YaHei" pitchFamily="32" charset="0"/>
              </a:rPr>
              <a:t>Presentación</a:t>
            </a:r>
          </a:p>
        </p:txBody>
      </p:sp>
      <p:sp>
        <p:nvSpPr>
          <p:cNvPr id="18" name="AutoShape 4"/>
          <p:cNvSpPr>
            <a:spLocks noChangeArrowheads="1"/>
          </p:cNvSpPr>
          <p:nvPr userDrawn="1"/>
        </p:nvSpPr>
        <p:spPr bwMode="auto">
          <a:xfrm>
            <a:off x="3574247" y="1096947"/>
            <a:ext cx="1714512" cy="360363"/>
          </a:xfrm>
          <a:prstGeom prst="parallelogram">
            <a:avLst>
              <a:gd name="adj" fmla="val 58513"/>
            </a:avLst>
          </a:prstGeom>
          <a:solidFill>
            <a:srgbClr val="B80047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dirty="0">
                <a:solidFill>
                  <a:srgbClr val="FFFFFF"/>
                </a:solidFill>
                <a:latin typeface="Franklin Gothic Book" pitchFamily="32" charset="0"/>
                <a:ea typeface="Microsoft YaHei" pitchFamily="32" charset="0"/>
                <a:cs typeface="Microsoft YaHei" pitchFamily="32" charset="0"/>
              </a:rPr>
              <a:t>Modelos Neg.</a:t>
            </a:r>
          </a:p>
        </p:txBody>
      </p:sp>
      <p:sp>
        <p:nvSpPr>
          <p:cNvPr id="19" name="AutoShape 4"/>
          <p:cNvSpPr>
            <a:spLocks noChangeArrowheads="1"/>
          </p:cNvSpPr>
          <p:nvPr userDrawn="1"/>
        </p:nvSpPr>
        <p:spPr bwMode="auto">
          <a:xfrm>
            <a:off x="5145883" y="1096947"/>
            <a:ext cx="1428760" cy="360363"/>
          </a:xfrm>
          <a:prstGeom prst="parallelogram">
            <a:avLst>
              <a:gd name="adj" fmla="val 58513"/>
            </a:avLst>
          </a:prstGeom>
          <a:solidFill>
            <a:srgbClr val="B80047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dirty="0">
                <a:solidFill>
                  <a:srgbClr val="FFFFFF"/>
                </a:solidFill>
                <a:latin typeface="Franklin Gothic Book" pitchFamily="32" charset="0"/>
                <a:ea typeface="Microsoft YaHei" pitchFamily="32" charset="0"/>
                <a:cs typeface="Microsoft YaHei" pitchFamily="32" charset="0"/>
              </a:rPr>
              <a:t>Diagnóstico</a:t>
            </a:r>
          </a:p>
        </p:txBody>
      </p:sp>
      <p:sp>
        <p:nvSpPr>
          <p:cNvPr id="20" name="AutoShape 4"/>
          <p:cNvSpPr>
            <a:spLocks noChangeArrowheads="1"/>
          </p:cNvSpPr>
          <p:nvPr userDrawn="1"/>
        </p:nvSpPr>
        <p:spPr bwMode="auto">
          <a:xfrm>
            <a:off x="6431767" y="1096947"/>
            <a:ext cx="1571636" cy="360363"/>
          </a:xfrm>
          <a:prstGeom prst="parallelogram">
            <a:avLst>
              <a:gd name="adj" fmla="val 58513"/>
            </a:avLst>
          </a:prstGeom>
          <a:solidFill>
            <a:srgbClr val="B80047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dirty="0">
                <a:solidFill>
                  <a:srgbClr val="FFFFFF"/>
                </a:solidFill>
                <a:latin typeface="Franklin Gothic Book" pitchFamily="32" charset="0"/>
                <a:ea typeface="Microsoft YaHei" pitchFamily="32" charset="0"/>
                <a:cs typeface="Microsoft YaHei" pitchFamily="32" charset="0"/>
              </a:rPr>
              <a:t>Def.</a:t>
            </a:r>
            <a:r>
              <a:rPr lang="es-ES" sz="1400" baseline="0" dirty="0">
                <a:solidFill>
                  <a:srgbClr val="FFFFFF"/>
                </a:solidFill>
                <a:latin typeface="Franklin Gothic Book" pitchFamily="32" charset="0"/>
                <a:ea typeface="Microsoft YaHei" pitchFamily="32" charset="0"/>
                <a:cs typeface="Microsoft YaHei" pitchFamily="32" charset="0"/>
              </a:rPr>
              <a:t> Objetivos</a:t>
            </a:r>
            <a:endParaRPr lang="es-ES" sz="1400" dirty="0">
              <a:solidFill>
                <a:srgbClr val="FFFFFF"/>
              </a:solidFill>
              <a:latin typeface="Franklin Gothic Book" pitchFamily="32" charset="0"/>
              <a:ea typeface="Microsoft YaHei" pitchFamily="32" charset="0"/>
              <a:cs typeface="Microsoft YaHei" pitchFamily="32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 userDrawn="1"/>
        </p:nvSpPr>
        <p:spPr bwMode="auto">
          <a:xfrm>
            <a:off x="7860527" y="1096947"/>
            <a:ext cx="1428760" cy="360363"/>
          </a:xfrm>
          <a:prstGeom prst="parallelogram">
            <a:avLst>
              <a:gd name="adj" fmla="val 58513"/>
            </a:avLst>
          </a:prstGeom>
          <a:solidFill>
            <a:srgbClr val="B80047">
              <a:alpha val="50000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dirty="0">
                <a:solidFill>
                  <a:srgbClr val="FFFFFF"/>
                </a:solidFill>
                <a:latin typeface="Franklin Gothic Book" pitchFamily="32" charset="0"/>
                <a:ea typeface="Microsoft YaHei" pitchFamily="32" charset="0"/>
                <a:cs typeface="Microsoft YaHei" pitchFamily="32" charset="0"/>
              </a:rPr>
              <a:t>Seguimiento</a:t>
            </a:r>
          </a:p>
        </p:txBody>
      </p:sp>
      <p:sp>
        <p:nvSpPr>
          <p:cNvPr id="23" name="2 Marcador de contenido"/>
          <p:cNvSpPr>
            <a:spLocks noGrp="1"/>
          </p:cNvSpPr>
          <p:nvPr>
            <p:ph sz="half" idx="13"/>
          </p:nvPr>
        </p:nvSpPr>
        <p:spPr>
          <a:xfrm>
            <a:off x="3859999" y="771289"/>
            <a:ext cx="5635719" cy="285752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2" name="2 Marcador de contenido"/>
          <p:cNvSpPr>
            <a:spLocks noGrp="1"/>
          </p:cNvSpPr>
          <p:nvPr>
            <p:ph sz="half" idx="14"/>
          </p:nvPr>
        </p:nvSpPr>
        <p:spPr>
          <a:xfrm>
            <a:off x="5288759" y="5597541"/>
            <a:ext cx="3865560" cy="269986"/>
          </a:xfrm>
        </p:spPr>
        <p:txBody>
          <a:bodyPr/>
          <a:lstStyle>
            <a:lvl1pPr marL="0" indent="0" algn="r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Medium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Introdu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3865560" cy="4143404"/>
          </a:xfrm>
        </p:spPr>
        <p:txBody>
          <a:bodyPr/>
          <a:lstStyle>
            <a:lvl1pPr marL="0" indent="0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8760" y="1525575"/>
            <a:ext cx="3857652" cy="4143404"/>
          </a:xfrm>
        </p:spPr>
        <p:txBody>
          <a:bodyPr/>
          <a:lstStyle>
            <a:lvl1pPr marL="0" indent="0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C26BE8-39D7-4363-BD9B-23B6BD5C38A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792163" y="1092187"/>
            <a:ext cx="3782216" cy="360363"/>
          </a:xfrm>
          <a:prstGeom prst="parallelogram">
            <a:avLst>
              <a:gd name="adj" fmla="val 58513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dirty="0">
              <a:solidFill>
                <a:srgbClr val="FFFFFF"/>
              </a:solidFill>
              <a:latin typeface="Franklin Gothic Book" pitchFamily="32" charset="0"/>
              <a:ea typeface="Microsoft YaHei" pitchFamily="32" charset="0"/>
              <a:cs typeface="Microsoft YaHei" pitchFamily="32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620395" y="1086155"/>
            <a:ext cx="360363" cy="360362"/>
          </a:xfrm>
          <a:prstGeom prst="parallelogram">
            <a:avLst>
              <a:gd name="adj" fmla="val 59537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AutoShape 4"/>
          <p:cNvSpPr>
            <a:spLocks noChangeArrowheads="1"/>
          </p:cNvSpPr>
          <p:nvPr userDrawn="1"/>
        </p:nvSpPr>
        <p:spPr bwMode="auto">
          <a:xfrm>
            <a:off x="5322411" y="1096947"/>
            <a:ext cx="3752561" cy="360363"/>
          </a:xfrm>
          <a:prstGeom prst="parallelogram">
            <a:avLst>
              <a:gd name="adj" fmla="val 58513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dirty="0">
              <a:solidFill>
                <a:srgbClr val="FFFFFF"/>
              </a:solidFill>
              <a:latin typeface="Franklin Gothic Book" pitchFamily="32" charset="0"/>
              <a:ea typeface="Microsoft YaHei" pitchFamily="32" charset="0"/>
              <a:cs typeface="Microsoft YaHei" pitchFamily="32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 userDrawn="1"/>
        </p:nvSpPr>
        <p:spPr bwMode="auto">
          <a:xfrm>
            <a:off x="5145883" y="1096947"/>
            <a:ext cx="360363" cy="360362"/>
          </a:xfrm>
          <a:prstGeom prst="parallelogram">
            <a:avLst>
              <a:gd name="adj" fmla="val 59537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2 Marcador de contenido"/>
          <p:cNvSpPr>
            <a:spLocks noGrp="1"/>
          </p:cNvSpPr>
          <p:nvPr>
            <p:ph sz="half" idx="11"/>
          </p:nvPr>
        </p:nvSpPr>
        <p:spPr>
          <a:xfrm>
            <a:off x="1304488" y="1162143"/>
            <a:ext cx="3865560" cy="27622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</a:t>
            </a:r>
          </a:p>
        </p:txBody>
      </p:sp>
      <p:sp>
        <p:nvSpPr>
          <p:cNvPr id="20" name="2 Marcador de contenido"/>
          <p:cNvSpPr>
            <a:spLocks noGrp="1"/>
          </p:cNvSpPr>
          <p:nvPr>
            <p:ph sz="half" idx="12"/>
          </p:nvPr>
        </p:nvSpPr>
        <p:spPr>
          <a:xfrm>
            <a:off x="5788825" y="1152619"/>
            <a:ext cx="3865560" cy="27622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 Introdu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3865560" cy="4143404"/>
          </a:xfrm>
        </p:spPr>
        <p:txBody>
          <a:bodyPr/>
          <a:lstStyle>
            <a:lvl1pPr marL="0" indent="0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8760" y="1525575"/>
            <a:ext cx="3857652" cy="4143404"/>
          </a:xfrm>
        </p:spPr>
        <p:txBody>
          <a:bodyPr/>
          <a:lstStyle>
            <a:lvl1pPr marL="0" indent="0">
              <a:spcAft>
                <a:spcPts val="0"/>
              </a:spcAft>
              <a:defRPr sz="130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C26BE8-39D7-4363-BD9B-23B6BD5C38A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>
            <a:off x="792163" y="1092187"/>
            <a:ext cx="2411784" cy="360363"/>
          </a:xfrm>
          <a:prstGeom prst="parallelogram">
            <a:avLst>
              <a:gd name="adj" fmla="val 58513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dirty="0">
              <a:solidFill>
                <a:srgbClr val="FFFFFF"/>
              </a:solidFill>
              <a:latin typeface="Franklin Gothic Book" pitchFamily="32" charset="0"/>
              <a:ea typeface="Microsoft YaHei" pitchFamily="32" charset="0"/>
              <a:cs typeface="Microsoft YaHei" pitchFamily="32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 userDrawn="1"/>
        </p:nvSpPr>
        <p:spPr bwMode="auto">
          <a:xfrm>
            <a:off x="620395" y="1086155"/>
            <a:ext cx="360363" cy="360362"/>
          </a:xfrm>
          <a:prstGeom prst="parallelogram">
            <a:avLst>
              <a:gd name="adj" fmla="val 59537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2 Marcador de contenido"/>
          <p:cNvSpPr>
            <a:spLocks noGrp="1"/>
          </p:cNvSpPr>
          <p:nvPr>
            <p:ph sz="half" idx="11"/>
          </p:nvPr>
        </p:nvSpPr>
        <p:spPr>
          <a:xfrm>
            <a:off x="1043708" y="1162143"/>
            <a:ext cx="1872208" cy="27622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</a:t>
            </a:r>
          </a:p>
        </p:txBody>
      </p:sp>
      <p:sp>
        <p:nvSpPr>
          <p:cNvPr id="17" name="2 Marcador de contenido"/>
          <p:cNvSpPr>
            <a:spLocks noGrp="1"/>
          </p:cNvSpPr>
          <p:nvPr userDrawn="1"/>
        </p:nvSpPr>
        <p:spPr bwMode="auto">
          <a:xfrm>
            <a:off x="3852019" y="1151855"/>
            <a:ext cx="1872208" cy="432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376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itchFamily="16" charset="0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975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38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488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50"/>
              </a:spcAft>
              <a:buClr>
                <a:srgbClr val="000000"/>
              </a:buClr>
              <a:buSzPct val="100000"/>
              <a:buFont typeface="Times New Roman" pitchFamily="16" charset="0"/>
              <a:defRPr sz="17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13"/>
              </a:spcAft>
              <a:buClr>
                <a:srgbClr val="000000"/>
              </a:buClr>
              <a:buSzPct val="100000"/>
              <a:buFont typeface="Times New Roman" pitchFamily="16" charset="0"/>
            </a:pPr>
            <a:r>
              <a:rPr lang="es-ES" sz="1400" dirty="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rPr>
              <a:t>Haga clic para modificar el estilo de</a:t>
            </a:r>
          </a:p>
        </p:txBody>
      </p:sp>
      <p:sp>
        <p:nvSpPr>
          <p:cNvPr id="18" name="AutoShape 4"/>
          <p:cNvSpPr>
            <a:spLocks noChangeArrowheads="1"/>
          </p:cNvSpPr>
          <p:nvPr userDrawn="1"/>
        </p:nvSpPr>
        <p:spPr bwMode="auto">
          <a:xfrm>
            <a:off x="3591739" y="1085879"/>
            <a:ext cx="3644656" cy="360363"/>
          </a:xfrm>
          <a:prstGeom prst="parallelogram">
            <a:avLst>
              <a:gd name="adj" fmla="val 58513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dirty="0">
              <a:solidFill>
                <a:srgbClr val="FFFFFF"/>
              </a:solidFill>
              <a:latin typeface="Franklin Gothic Book" pitchFamily="32" charset="0"/>
              <a:ea typeface="Microsoft YaHei" pitchFamily="32" charset="0"/>
              <a:cs typeface="Microsoft YaHei" pitchFamily="32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 userDrawn="1"/>
        </p:nvSpPr>
        <p:spPr bwMode="auto">
          <a:xfrm>
            <a:off x="3419971" y="1079847"/>
            <a:ext cx="360363" cy="360362"/>
          </a:xfrm>
          <a:prstGeom prst="parallelogram">
            <a:avLst>
              <a:gd name="adj" fmla="val 59537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AutoShape 4"/>
          <p:cNvSpPr>
            <a:spLocks noChangeArrowheads="1"/>
          </p:cNvSpPr>
          <p:nvPr userDrawn="1"/>
        </p:nvSpPr>
        <p:spPr bwMode="auto">
          <a:xfrm>
            <a:off x="7624187" y="1085879"/>
            <a:ext cx="1700440" cy="360363"/>
          </a:xfrm>
          <a:prstGeom prst="parallelogram">
            <a:avLst>
              <a:gd name="adj" fmla="val 58513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400" dirty="0">
              <a:solidFill>
                <a:srgbClr val="FFFFFF"/>
              </a:solidFill>
              <a:latin typeface="Franklin Gothic Book" pitchFamily="32" charset="0"/>
              <a:ea typeface="Microsoft YaHei" pitchFamily="32" charset="0"/>
              <a:cs typeface="Microsoft YaHei" pitchFamily="32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 userDrawn="1"/>
        </p:nvSpPr>
        <p:spPr bwMode="auto">
          <a:xfrm>
            <a:off x="7452419" y="1079847"/>
            <a:ext cx="360363" cy="360362"/>
          </a:xfrm>
          <a:prstGeom prst="parallelogram">
            <a:avLst>
              <a:gd name="adj" fmla="val 59537"/>
            </a:avLst>
          </a:prstGeom>
          <a:solidFill>
            <a:srgbClr val="B80047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2 Marcador de contenido"/>
          <p:cNvSpPr>
            <a:spLocks noGrp="1"/>
          </p:cNvSpPr>
          <p:nvPr>
            <p:ph sz="half" idx="12"/>
          </p:nvPr>
        </p:nvSpPr>
        <p:spPr>
          <a:xfrm>
            <a:off x="3843283" y="1163659"/>
            <a:ext cx="2961064" cy="27622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</a:t>
            </a:r>
          </a:p>
        </p:txBody>
      </p:sp>
      <p:sp>
        <p:nvSpPr>
          <p:cNvPr id="26" name="2 Marcador de contenido"/>
          <p:cNvSpPr>
            <a:spLocks noGrp="1"/>
          </p:cNvSpPr>
          <p:nvPr>
            <p:ph sz="half" idx="13"/>
          </p:nvPr>
        </p:nvSpPr>
        <p:spPr>
          <a:xfrm>
            <a:off x="7884467" y="1163659"/>
            <a:ext cx="1152128" cy="27622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  <a:lvl2pPr>
              <a:defRPr sz="1300">
                <a:latin typeface="Franklin Gothic Book" pitchFamily="34" charset="0"/>
              </a:defRPr>
            </a:lvl2pPr>
            <a:lvl3pPr>
              <a:defRPr sz="1300">
                <a:latin typeface="Franklin Gothic Demi" pitchFamily="34" charset="0"/>
              </a:defRPr>
            </a:lvl3pPr>
            <a:lvl4pPr>
              <a:defRPr sz="1300">
                <a:latin typeface="Franklin Gothic Demi" pitchFamily="34" charset="0"/>
              </a:defRPr>
            </a:lvl4pPr>
            <a:lvl5pPr>
              <a:defRPr sz="1300">
                <a:latin typeface="Franklin Gothic Dem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775" y="3740153"/>
            <a:ext cx="4295775" cy="20478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CE95854-4636-4056-A744-ABEF9E3E3962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3 Marcador de contenido"/>
          <p:cNvSpPr>
            <a:spLocks noGrp="1"/>
          </p:cNvSpPr>
          <p:nvPr>
            <p:ph sz="half" idx="11"/>
          </p:nvPr>
        </p:nvSpPr>
        <p:spPr>
          <a:xfrm>
            <a:off x="502413" y="2097079"/>
            <a:ext cx="4295775" cy="21907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151C1E-A747-4682-A5EC-A6F9E84B59C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332B97-C4D5-4482-A407-F4F65E7EED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0775" cy="1074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Pulse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el </a:t>
            </a:r>
            <a:r>
              <a:rPr lang="en-GB" dirty="0" err="1"/>
              <a:t>formato</a:t>
            </a:r>
            <a:r>
              <a:rPr lang="en-GB" dirty="0"/>
              <a:t> del </a:t>
            </a:r>
            <a:r>
              <a:rPr lang="en-GB" dirty="0" err="1"/>
              <a:t>texto</a:t>
            </a:r>
            <a:r>
              <a:rPr lang="en-GB" dirty="0"/>
              <a:t> de </a:t>
            </a:r>
            <a:r>
              <a:rPr lang="en-GB" dirty="0" err="1"/>
              <a:t>título</a:t>
            </a:r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0775" cy="427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37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85775" y="5903913"/>
            <a:ext cx="2259013" cy="441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324225" y="5903913"/>
            <a:ext cx="3076575" cy="441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57425" cy="43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fld id="{65CF20E6-0A52-4952-91CB-5BFEDBC18C37}" type="slidenum">
              <a:rPr lang="es-ES"/>
              <a:pPr/>
              <a:t>‹Nº›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0513" y="177800"/>
            <a:ext cx="573087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auto">
          <a:xfrm>
            <a:off x="7488238" y="84138"/>
            <a:ext cx="2054225" cy="54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B80047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Desarrollo del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B80047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Plan Estratégico</a:t>
            </a:r>
            <a:r>
              <a:rPr lang="es-ES" sz="1600" baseline="0" dirty="0">
                <a:solidFill>
                  <a:srgbClr val="B80047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 de la Mediación</a:t>
            </a:r>
            <a:endParaRPr lang="es-ES" sz="1600" dirty="0">
              <a:solidFill>
                <a:srgbClr val="B80047"/>
              </a:solidFill>
              <a:latin typeface="Franklin Gothic Medium" pitchFamily="32" charset="0"/>
              <a:ea typeface="Microsoft YaHei" pitchFamily="32" charset="0"/>
              <a:cs typeface="Microsoft YaHei" pitchFamily="3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 userDrawn="1"/>
        </p:nvSpPr>
        <p:spPr bwMode="auto">
          <a:xfrm>
            <a:off x="0" y="5940425"/>
            <a:ext cx="9720263" cy="539750"/>
          </a:xfrm>
          <a:prstGeom prst="parallelogram">
            <a:avLst>
              <a:gd name="adj" fmla="val 0"/>
            </a:avLst>
          </a:prstGeom>
          <a:solidFill>
            <a:srgbClr val="CCCCCC"/>
          </a:solidFill>
          <a:ln w="9525" cap="flat">
            <a:solidFill>
              <a:srgbClr val="808080">
                <a:alpha val="0"/>
              </a:srgbClr>
            </a:solidFill>
            <a:prstDash val="sysDot"/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s-ES" sz="1400">
                <a:solidFill>
                  <a:srgbClr val="FFFFFF"/>
                </a:solidFill>
                <a:latin typeface="Franklin Gothic Demi" pitchFamily="32" charset="0"/>
                <a:ea typeface="Microsoft YaHei" pitchFamily="32" charset="0"/>
                <a:cs typeface="Microsoft YaHei" pitchFamily="32" charset="0"/>
              </a:rPr>
              <a:t>Plan Estratégico de la Mediación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0725" y="6038850"/>
            <a:ext cx="900113" cy="344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Line 1"/>
          <p:cNvSpPr>
            <a:spLocks noChangeShapeType="1"/>
          </p:cNvSpPr>
          <p:nvPr userDrawn="1"/>
        </p:nvSpPr>
        <p:spPr bwMode="auto">
          <a:xfrm>
            <a:off x="0" y="720725"/>
            <a:ext cx="9720263" cy="1588"/>
          </a:xfrm>
          <a:prstGeom prst="line">
            <a:avLst/>
          </a:prstGeom>
          <a:noFill/>
          <a:ln w="9525" cap="flat">
            <a:solidFill>
              <a:srgbClr val="B80047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00">
          <a:solidFill>
            <a:srgbClr val="000000"/>
          </a:solidFill>
          <a:latin typeface="Arial" charset="0"/>
          <a:ea typeface="Microsoft YaHei" pitchFamily="32" charset="0"/>
          <a:cs typeface="Microsoft YaHei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2833629"/>
            <a:ext cx="9720263" cy="24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 bwMode="auto">
          <a:xfrm>
            <a:off x="0" y="5286411"/>
            <a:ext cx="9720263" cy="1239824"/>
          </a:xfrm>
          <a:prstGeom prst="rect">
            <a:avLst/>
          </a:prstGeom>
          <a:solidFill>
            <a:srgbClr val="D71C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0" y="0"/>
            <a:ext cx="9720263" cy="3097211"/>
          </a:xfrm>
          <a:prstGeom prst="rect">
            <a:avLst/>
          </a:prstGeom>
          <a:solidFill>
            <a:srgbClr val="D71C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88950"/>
            <a:ext cx="1800225" cy="131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75463" y="612775"/>
            <a:ext cx="2289175" cy="600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FFFFFF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PEM 2017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FFFFFF"/>
                </a:solidFill>
                <a:latin typeface="Franklin Gothic Book" panose="020B0503020102020204" pitchFamily="34" charset="0"/>
                <a:ea typeface="Microsoft YaHei" pitchFamily="32" charset="0"/>
                <a:cs typeface="Microsoft YaHei" pitchFamily="32" charset="0"/>
              </a:rPr>
              <a:t>Presentación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856663" y="560388"/>
            <a:ext cx="215900" cy="1587"/>
          </a:xfrm>
          <a:prstGeom prst="line">
            <a:avLst/>
          </a:prstGeom>
          <a:noFill/>
          <a:ln w="381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1899" y="5454665"/>
            <a:ext cx="1786727" cy="7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04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8615808" cy="490376"/>
          </a:xfrm>
        </p:spPr>
        <p:txBody>
          <a:bodyPr/>
          <a:lstStyle/>
          <a:p>
            <a:r>
              <a:rPr lang="es-ES" dirty="0"/>
              <a:t>El Diagnóstico identifica las principales tendencias que afectan a la Mediación y para las que necesitará adaptarse y desarrollar estrategias concretas.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Diagnóstico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Rounded Rectangle 19"/>
          <p:cNvSpPr/>
          <p:nvPr/>
        </p:nvSpPr>
        <p:spPr>
          <a:xfrm>
            <a:off x="693816" y="2231975"/>
            <a:ext cx="972000" cy="396000"/>
          </a:xfrm>
          <a:prstGeom prst="roundRect">
            <a:avLst>
              <a:gd name="adj" fmla="val 10000"/>
            </a:avLst>
          </a:prstGeom>
          <a:solidFill>
            <a:srgbClr val="961E3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100" dirty="0">
                <a:latin typeface="Franklin Gothic Demi" pitchFamily="34" charset="0"/>
              </a:rPr>
              <a:t>Propuesta de Valor</a:t>
            </a:r>
            <a:endParaRPr lang="en-US" sz="1100" dirty="0">
              <a:latin typeface="Franklin Gothic Demi" pitchFamily="34" charset="0"/>
            </a:endParaRPr>
          </a:p>
        </p:txBody>
      </p:sp>
      <p:sp>
        <p:nvSpPr>
          <p:cNvPr id="8" name="Rounded Rectangle 21"/>
          <p:cNvSpPr/>
          <p:nvPr/>
        </p:nvSpPr>
        <p:spPr>
          <a:xfrm>
            <a:off x="683667" y="3330134"/>
            <a:ext cx="972000" cy="396000"/>
          </a:xfrm>
          <a:prstGeom prst="roundRect">
            <a:avLst>
              <a:gd name="adj" fmla="val 10000"/>
            </a:avLst>
          </a:prstGeom>
          <a:solidFill>
            <a:srgbClr val="B0223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173558"/>
              <a:satOff val="-16102"/>
              <a:lumOff val="9482"/>
              <a:alphaOff val="0"/>
            </a:schemeClr>
          </a:fillRef>
          <a:effectRef idx="0">
            <a:schemeClr val="accent2">
              <a:shade val="80000"/>
              <a:hueOff val="173558"/>
              <a:satOff val="-16102"/>
              <a:lumOff val="9482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 anchorCtr="0"/>
          <a:lstStyle/>
          <a:p>
            <a:pPr algn="ctr"/>
            <a:r>
              <a:rPr lang="es-ES_tradnl" sz="1100" dirty="0">
                <a:latin typeface="Franklin Gothic Demi" pitchFamily="34" charset="0"/>
              </a:rPr>
              <a:t>Organización</a:t>
            </a:r>
            <a:endParaRPr lang="en-US" sz="1100" dirty="0">
              <a:latin typeface="Franklin Gothic Demi" pitchFamily="34" charset="0"/>
            </a:endParaRPr>
          </a:p>
        </p:txBody>
      </p:sp>
      <p:sp>
        <p:nvSpPr>
          <p:cNvPr id="12" name="Rounded Rectangle 32"/>
          <p:cNvSpPr/>
          <p:nvPr/>
        </p:nvSpPr>
        <p:spPr>
          <a:xfrm>
            <a:off x="1728115" y="2214000"/>
            <a:ext cx="2988000" cy="504008"/>
          </a:xfrm>
          <a:prstGeom prst="roundRect">
            <a:avLst>
              <a:gd name="adj" fmla="val 10367"/>
            </a:avLst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Desconocimiento generalizado del valor añadido de la mediación del público en general</a:t>
            </a:r>
          </a:p>
        </p:txBody>
      </p:sp>
      <p:sp>
        <p:nvSpPr>
          <p:cNvPr id="13" name="Rounded Rectangle 33"/>
          <p:cNvSpPr/>
          <p:nvPr/>
        </p:nvSpPr>
        <p:spPr>
          <a:xfrm>
            <a:off x="1728115" y="2952055"/>
            <a:ext cx="2988000" cy="1151760"/>
          </a:xfrm>
          <a:prstGeom prst="roundRect">
            <a:avLst>
              <a:gd name="adj" fmla="val 10389"/>
            </a:avLst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Incremento de la carga administrativa 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Reducción de la rentabilidad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Escaso uso de medios y herramientas tecnológicas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Dificultad en la conectividad de los sistemas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Complejidad en la definición del modelo de negocio futuro </a:t>
            </a:r>
            <a:endParaRPr lang="en-US" sz="1100" dirty="0">
              <a:solidFill>
                <a:schemeClr val="bg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30" name="Rounded Rectangle 23"/>
          <p:cNvSpPr/>
          <p:nvPr/>
        </p:nvSpPr>
        <p:spPr>
          <a:xfrm>
            <a:off x="683872" y="4860311"/>
            <a:ext cx="972000" cy="396000"/>
          </a:xfrm>
          <a:prstGeom prst="roundRect">
            <a:avLst>
              <a:gd name="adj" fmla="val 10000"/>
            </a:avLst>
          </a:prstGeom>
          <a:solidFill>
            <a:srgbClr val="D62B4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173558"/>
              <a:satOff val="-16102"/>
              <a:lumOff val="9482"/>
              <a:alphaOff val="0"/>
            </a:schemeClr>
          </a:fillRef>
          <a:effectRef idx="0">
            <a:schemeClr val="accent2">
              <a:shade val="80000"/>
              <a:hueOff val="173558"/>
              <a:satOff val="-16102"/>
              <a:lumOff val="9482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100" dirty="0">
                <a:latin typeface="Franklin Gothic Demi" pitchFamily="34" charset="0"/>
              </a:rPr>
              <a:t>Cliente</a:t>
            </a:r>
            <a:endParaRPr lang="en-US" sz="1100" dirty="0">
              <a:latin typeface="Franklin Gothic Demi" pitchFamily="34" charset="0"/>
            </a:endParaRPr>
          </a:p>
        </p:txBody>
      </p:sp>
      <p:sp>
        <p:nvSpPr>
          <p:cNvPr id="32" name="Rounded Rectangle 34"/>
          <p:cNvSpPr/>
          <p:nvPr/>
        </p:nvSpPr>
        <p:spPr>
          <a:xfrm>
            <a:off x="1728115" y="4176191"/>
            <a:ext cx="2988000" cy="1872208"/>
          </a:xfrm>
          <a:prstGeom prst="roundRect">
            <a:avLst>
              <a:gd name="adj" fmla="val 10389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Escaso foco en segmentos específicos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Poca adaptación al entorno y al cliente cada vez más sensible al precio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Escasa identificación de los clientes tradicionales y oportunistas en la cartera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Recursos limitados en publicidad y marketing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Reducidas acciones para evaluar y potenciar la experiencia de cliente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Bajo grado de utilización de soluciones tecnológicas para acercarse al cliente</a:t>
            </a:r>
            <a:endParaRPr lang="en-US" sz="1100" dirty="0">
              <a:solidFill>
                <a:schemeClr val="bg2">
                  <a:lumMod val="75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33" name="Rounded Rectangle 35"/>
          <p:cNvSpPr/>
          <p:nvPr/>
        </p:nvSpPr>
        <p:spPr>
          <a:xfrm>
            <a:off x="5220171" y="2286051"/>
            <a:ext cx="972000" cy="396000"/>
          </a:xfrm>
          <a:prstGeom prst="roundRect">
            <a:avLst>
              <a:gd name="adj" fmla="val 10000"/>
            </a:avLst>
          </a:prstGeom>
          <a:solidFill>
            <a:srgbClr val="CE647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173558"/>
              <a:satOff val="-16102"/>
              <a:lumOff val="9482"/>
              <a:alphaOff val="0"/>
            </a:schemeClr>
          </a:fillRef>
          <a:effectRef idx="0">
            <a:schemeClr val="accent2">
              <a:shade val="80000"/>
              <a:hueOff val="173558"/>
              <a:satOff val="-16102"/>
              <a:lumOff val="9482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100" dirty="0">
                <a:latin typeface="Franklin Gothic Demi" pitchFamily="34" charset="0"/>
              </a:rPr>
              <a:t>Producto</a:t>
            </a:r>
            <a:endParaRPr lang="en-US" sz="1100" dirty="0">
              <a:latin typeface="Franklin Gothic Demi" pitchFamily="34" charset="0"/>
            </a:endParaRPr>
          </a:p>
        </p:txBody>
      </p:sp>
      <p:sp>
        <p:nvSpPr>
          <p:cNvPr id="35" name="Rounded Rectangle 39"/>
          <p:cNvSpPr/>
          <p:nvPr/>
        </p:nvSpPr>
        <p:spPr>
          <a:xfrm>
            <a:off x="6281992" y="2087959"/>
            <a:ext cx="2988000" cy="1386127"/>
          </a:xfrm>
          <a:prstGeom prst="roundRect">
            <a:avLst>
              <a:gd name="adj" fmla="val 8279"/>
            </a:avLst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La “</a:t>
            </a:r>
            <a:r>
              <a:rPr lang="es-ES" sz="1100" dirty="0" err="1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commoditización</a:t>
            </a: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”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Focalización limitada en el ramo de Vida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Escasa orientación a nichos concretos con productos personalizados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Escasa focalización en productos con mayor margen de rentabilidad</a:t>
            </a:r>
          </a:p>
        </p:txBody>
      </p:sp>
      <p:sp>
        <p:nvSpPr>
          <p:cNvPr id="36" name="Rounded Rectangle 37"/>
          <p:cNvSpPr/>
          <p:nvPr/>
        </p:nvSpPr>
        <p:spPr>
          <a:xfrm>
            <a:off x="5227273" y="4356255"/>
            <a:ext cx="972000" cy="396000"/>
          </a:xfrm>
          <a:prstGeom prst="roundRect">
            <a:avLst>
              <a:gd name="adj" fmla="val 10000"/>
            </a:avLst>
          </a:prstGeom>
          <a:solidFill>
            <a:srgbClr val="CD959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173558"/>
              <a:satOff val="-16102"/>
              <a:lumOff val="9482"/>
              <a:alphaOff val="0"/>
            </a:schemeClr>
          </a:fillRef>
          <a:effectRef idx="0">
            <a:schemeClr val="accent2">
              <a:shade val="80000"/>
              <a:hueOff val="173558"/>
              <a:satOff val="-16102"/>
              <a:lumOff val="9482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100" dirty="0">
                <a:latin typeface="Franklin Gothic Demi" pitchFamily="34" charset="0"/>
              </a:rPr>
              <a:t>Contexto externo</a:t>
            </a:r>
            <a:endParaRPr lang="en-US" sz="1100" dirty="0">
              <a:latin typeface="Franklin Gothic Demi" pitchFamily="34" charset="0"/>
            </a:endParaRPr>
          </a:p>
        </p:txBody>
      </p:sp>
      <p:sp>
        <p:nvSpPr>
          <p:cNvPr id="38" name="Rounded Rectangle 40"/>
          <p:cNvSpPr/>
          <p:nvPr/>
        </p:nvSpPr>
        <p:spPr>
          <a:xfrm>
            <a:off x="6300291" y="3744343"/>
            <a:ext cx="3024336" cy="2016024"/>
          </a:xfrm>
          <a:prstGeom prst="roundRect">
            <a:avLst>
              <a:gd name="adj" fmla="val 5523"/>
            </a:avLst>
          </a:prstGeom>
          <a:solidFill>
            <a:schemeClr val="bg1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Escasa definición de planes de acción para  afrontar el contexto y la competencia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Preparación tecnológica limitada para atender la multicanalidad del cliente 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Elevadas obligaciones derivadas de leyes cada vez más exigentes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Desigualdades legislativas respecto a otros canales de distribución</a:t>
            </a:r>
          </a:p>
          <a:p>
            <a:pPr marL="95250" indent="-95250">
              <a:buFont typeface="Arial" pitchFamily="34" charset="0"/>
              <a:buChar char="•"/>
            </a:pPr>
            <a:r>
              <a:rPr lang="es-ES" sz="1100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Menor calidad de servicio de Entidades Aseguradoras</a:t>
            </a:r>
          </a:p>
        </p:txBody>
      </p:sp>
      <p:sp>
        <p:nvSpPr>
          <p:cNvPr id="39" name="38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2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856663" y="560388"/>
            <a:ext cx="215900" cy="1587"/>
          </a:xfrm>
          <a:prstGeom prst="line">
            <a:avLst/>
          </a:prstGeom>
          <a:noFill/>
          <a:ln w="381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33629"/>
            <a:ext cx="9720263" cy="24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635000"/>
          </a:effec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3667" y="1397765"/>
            <a:ext cx="2289175" cy="15542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961E35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PLAN ESTRATÉGICO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961E35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DE LA MEDIACIÓN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dirty="0">
              <a:solidFill>
                <a:srgbClr val="961E35"/>
              </a:solidFill>
              <a:latin typeface="Franklin Gothic Medium" pitchFamily="32" charset="0"/>
              <a:ea typeface="Microsoft YaHei" pitchFamily="32" charset="0"/>
              <a:cs typeface="Microsoft YaHei" pitchFamily="32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961E35"/>
                </a:solidFill>
                <a:latin typeface="Franklin Gothic Book" panose="020B0503020102020204" pitchFamily="34" charset="0"/>
                <a:ea typeface="Microsoft YaHei" pitchFamily="32" charset="0"/>
                <a:cs typeface="Microsoft YaHei" pitchFamily="32" charset="0"/>
              </a:rPr>
              <a:t>Iniciativas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32656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71735"/>
            <a:ext cx="9720263" cy="11521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856663" y="560388"/>
            <a:ext cx="215900" cy="1587"/>
          </a:xfrm>
          <a:prstGeom prst="line">
            <a:avLst/>
          </a:prstGeom>
          <a:noFill/>
          <a:ln w="381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1619" y="66843"/>
            <a:ext cx="9073008" cy="5765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40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856663" y="560388"/>
            <a:ext cx="215900" cy="1587"/>
          </a:xfrm>
          <a:prstGeom prst="line">
            <a:avLst/>
          </a:prstGeom>
          <a:noFill/>
          <a:ln w="381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33629"/>
            <a:ext cx="9720263" cy="24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  <a:softEdge rad="635000"/>
          </a:effec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3667" y="1397765"/>
            <a:ext cx="2289175" cy="1986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961E35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PLAN ESTRATÉGICO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961E35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DE LA MEDIACIÓN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dirty="0">
              <a:solidFill>
                <a:srgbClr val="961E35"/>
              </a:solidFill>
              <a:latin typeface="Franklin Gothic Medium" pitchFamily="32" charset="0"/>
              <a:ea typeface="Microsoft YaHei" pitchFamily="32" charset="0"/>
              <a:cs typeface="Microsoft YaHei" pitchFamily="32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961E35"/>
                </a:solidFill>
                <a:latin typeface="Franklin Gothic Book" panose="020B0503020102020204" pitchFamily="34" charset="0"/>
                <a:ea typeface="Microsoft YaHei" pitchFamily="32" charset="0"/>
                <a:cs typeface="Microsoft YaHei" pitchFamily="32" charset="0"/>
              </a:rPr>
              <a:t>Proyectos realizados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1600" dirty="0">
              <a:solidFill>
                <a:srgbClr val="961E35"/>
              </a:solidFill>
              <a:latin typeface="Franklin Gothic Book" panose="020B0503020102020204" pitchFamily="34" charset="0"/>
              <a:ea typeface="Microsoft YaHei" pitchFamily="32" charset="0"/>
              <a:cs typeface="Microsoft YaHe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El Centro de Estudios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5298953" cy="4143404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El Centro de Estudios también propone iniciativas directas para el desarrollo del PEM, entre las destacan las Guías de Implementación:</a:t>
            </a:r>
          </a:p>
          <a:p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Las </a:t>
            </a:r>
            <a:r>
              <a:rPr lang="es-ES" dirty="0">
                <a:latin typeface="Franklin Gothic Demi" panose="020B0703020102020204" pitchFamily="34" charset="0"/>
              </a:rPr>
              <a:t>Guías de implementación</a:t>
            </a:r>
            <a:r>
              <a:rPr lang="es-ES" dirty="0"/>
              <a:t> son documentos en los que se describen los pasos necesarios para implementar las diferentes iniciativas estratégicas (IE) y planes de acción.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Estas guías se puede utilizar de forma individual o de forma colectiva en los equipos PEM.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350" y="3385091"/>
            <a:ext cx="1669816" cy="23999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013" b="2473"/>
          <a:stretch/>
        </p:blipFill>
        <p:spPr>
          <a:xfrm>
            <a:off x="6228283" y="1007840"/>
            <a:ext cx="323873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4007296" cy="4143404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El Centro de Estudios articula acuerdos e iniciativas con entidades propias de la mediación para el desarrollo de iniciativas estratégicas.</a:t>
            </a:r>
          </a:p>
          <a:p>
            <a:endParaRPr lang="es-ES" dirty="0"/>
          </a:p>
          <a:p>
            <a:r>
              <a:rPr lang="es-ES" dirty="0"/>
              <a:t>Una iniciativa destacable es el proyecto </a:t>
            </a:r>
            <a:r>
              <a:rPr lang="es-ES" dirty="0">
                <a:latin typeface="Franklin Gothic Demi" panose="020B0703020102020204" pitchFamily="34" charset="0"/>
              </a:rPr>
              <a:t>+SALUD +VIDA </a:t>
            </a:r>
            <a:r>
              <a:rPr lang="es-ES" dirty="0"/>
              <a:t>que bajo la </a:t>
            </a:r>
            <a:r>
              <a:rPr lang="es-ES" dirty="0">
                <a:latin typeface="Franklin Gothic Demi" panose="020B0703020102020204" pitchFamily="34" charset="0"/>
              </a:rPr>
              <a:t>IE13 Enfocarse en productos </a:t>
            </a:r>
            <a:r>
              <a:rPr lang="es-ES" dirty="0"/>
              <a:t>y modalidades de mayor potencial busca el desarrollo de los ramos de salud y vida.</a:t>
            </a:r>
          </a:p>
          <a:p>
            <a:endParaRPr lang="es-ES" dirty="0"/>
          </a:p>
          <a:p>
            <a:r>
              <a:rPr lang="es-ES" dirty="0"/>
              <a:t>El proyecto consta de tres iniciativas, un estudio de mercado, una formación experta y un plan de comunicación.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Para el conocimiento del cliente se ha desarrollado un estudio de mercado en el que han colaborado el Centro de Estudios, la </a:t>
            </a:r>
            <a:r>
              <a:rPr lang="es-ES" dirty="0">
                <a:latin typeface="Franklin Gothic Demi" panose="020B0703020102020204" pitchFamily="34" charset="0"/>
              </a:rPr>
              <a:t>Fundación </a:t>
            </a:r>
            <a:r>
              <a:rPr lang="es-ES" dirty="0" err="1">
                <a:latin typeface="Franklin Gothic Demi" panose="020B0703020102020204" pitchFamily="34" charset="0"/>
              </a:rPr>
              <a:t>Auditorium</a:t>
            </a:r>
            <a:r>
              <a:rPr lang="es-ES" dirty="0">
                <a:latin typeface="Franklin Gothic Demi" panose="020B0703020102020204" pitchFamily="34" charset="0"/>
              </a:rPr>
              <a:t> </a:t>
            </a:r>
            <a:r>
              <a:rPr lang="es-ES" dirty="0"/>
              <a:t>y la empresa </a:t>
            </a:r>
            <a:r>
              <a:rPr lang="es-ES" dirty="0" err="1">
                <a:latin typeface="Franklin Gothic Demi" panose="020B0703020102020204" pitchFamily="34" charset="0"/>
              </a:rPr>
              <a:t>Netquest</a:t>
            </a:r>
            <a:r>
              <a:rPr lang="es-ES" dirty="0"/>
              <a:t>. Los resultados se presentarán en octubre de 2014.</a:t>
            </a:r>
          </a:p>
          <a:p>
            <a:endParaRPr lang="es-ES" dirty="0"/>
          </a:p>
          <a:p>
            <a:endParaRPr lang="es-ES_tradn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34" y="1438371"/>
            <a:ext cx="4151230" cy="405096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15715" y="143743"/>
            <a:ext cx="48245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D71C4D"/>
                </a:solidFill>
              </a:rPr>
              <a:t>PROYECTO SALUD VIDA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+ SALUD +VIDA</a:t>
            </a:r>
          </a:p>
        </p:txBody>
      </p:sp>
    </p:spTree>
    <p:extLst>
      <p:ext uri="{BB962C8B-B14F-4D97-AF65-F5344CB8AC3E}">
        <p14:creationId xmlns:p14="http://schemas.microsoft.com/office/powerpoint/2010/main" val="14545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+ SALUD +VIDA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3647256" cy="4143404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Para el desarrollo del asesor de salud y vida se ha creado un curso de especialización en estos ramos llamado </a:t>
            </a:r>
            <a:r>
              <a:rPr lang="es-ES" dirty="0">
                <a:latin typeface="Franklin Gothic Demi" panose="020B0703020102020204" pitchFamily="34" charset="0"/>
              </a:rPr>
              <a:t>Curso Experto en Salud y Vida</a:t>
            </a:r>
            <a:r>
              <a:rPr lang="es-ES" dirty="0"/>
              <a:t> dirigido por el Centro de Estudios y en colaboración con el CNS. </a:t>
            </a:r>
          </a:p>
          <a:p>
            <a:endParaRPr lang="es-ES" dirty="0"/>
          </a:p>
          <a:p>
            <a:r>
              <a:rPr lang="es-ES" dirty="0"/>
              <a:t>Este curso es en modalidad on-line, tiene certificación universitaria y 180 horas de duración.</a:t>
            </a:r>
          </a:p>
          <a:p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015951"/>
            <a:ext cx="5047401" cy="3104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533912"/>
            <a:ext cx="4593469" cy="4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EFPA España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5504827" cy="2938649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El Centro de Estudios también incrementa su </a:t>
            </a:r>
            <a:r>
              <a:rPr lang="es-ES" dirty="0">
                <a:latin typeface="Franklin Gothic Demi" panose="020B0703020102020204" pitchFamily="34" charset="0"/>
              </a:rPr>
              <a:t>formación especializada </a:t>
            </a:r>
            <a:r>
              <a:rPr lang="es-ES" dirty="0"/>
              <a:t>con el curso de </a:t>
            </a:r>
            <a:r>
              <a:rPr lang="es-ES" dirty="0">
                <a:latin typeface="Franklin Gothic Demi" panose="020B0703020102020204" pitchFamily="34" charset="0"/>
              </a:rPr>
              <a:t>Asesor Financiero </a:t>
            </a:r>
            <a:r>
              <a:rPr lang="es-ES" dirty="0"/>
              <a:t>certificado por el EFPA:</a:t>
            </a:r>
          </a:p>
          <a:p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El </a:t>
            </a:r>
            <a:r>
              <a:rPr lang="es-ES" dirty="0">
                <a:latin typeface="Franklin Gothic Demi" panose="020B0703020102020204" pitchFamily="34" charset="0"/>
              </a:rPr>
              <a:t>EFPA</a:t>
            </a:r>
            <a:r>
              <a:rPr lang="es-ES" dirty="0"/>
              <a:t> es una entidad independiente, dedicada a promover el desarrollo de la profesión de asesor y planificador financiero en España y es el organismo de acreditación y certificación para la emisión de las certificaciones.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El curso de</a:t>
            </a:r>
            <a:r>
              <a:rPr lang="es-ES" dirty="0">
                <a:latin typeface="Franklin Gothic Demi" panose="020B0703020102020204" pitchFamily="34" charset="0"/>
              </a:rPr>
              <a:t> CECAS </a:t>
            </a:r>
            <a:r>
              <a:rPr lang="es-ES" dirty="0"/>
              <a:t>está diseñado para obtener la certificación de EFA (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Advisor</a:t>
            </a:r>
            <a:r>
              <a:rPr lang="es-ES" dirty="0"/>
              <a:t>) o Asesor Financiero Europeo: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1028700"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La formación es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semi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-presencial con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Franklin Gothic Demi" panose="020B0703020102020204" pitchFamily="34" charset="0"/>
              </a:rPr>
              <a:t>216 horas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de certificación.</a:t>
            </a:r>
          </a:p>
          <a:p>
            <a:pPr marL="1028700"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Contiene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Franklin Gothic Demi" panose="020B0703020102020204" pitchFamily="34" charset="0"/>
              </a:rPr>
              <a:t>10 módulos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lectivos</a:t>
            </a:r>
          </a:p>
          <a:p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2" y="1727919"/>
            <a:ext cx="2524125" cy="76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993" y="2489920"/>
            <a:ext cx="2929149" cy="197430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33" y="4536667"/>
            <a:ext cx="1803124" cy="1109615"/>
          </a:xfrm>
          <a:prstGeom prst="rect">
            <a:avLst/>
          </a:prstGeom>
        </p:spPr>
      </p:pic>
      <p:sp>
        <p:nvSpPr>
          <p:cNvPr id="9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4551429"/>
            <a:ext cx="5504827" cy="1094854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En estos momentos estamos optando a ser centro asociado de CISI para la obtención de diferentes certificados de cualificación internacional en conocimiento financiero.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8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CURSO EXPERTO EN TECNOLOGÍA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4007296" cy="4143404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El curso experto en tecnología se presenta bajo la metodología de la Escuela de Negocios del CECAS que desarrolla sus contenidos en tres módulos. </a:t>
            </a:r>
          </a:p>
          <a:p>
            <a:endParaRPr lang="es-ES" dirty="0"/>
          </a:p>
          <a:p>
            <a:r>
              <a:rPr lang="es-ES" dirty="0"/>
              <a:t>En el </a:t>
            </a:r>
            <a:r>
              <a:rPr lang="es-ES" dirty="0">
                <a:latin typeface="Franklin Gothic Medium" panose="020B0603020102020204" pitchFamily="34" charset="0"/>
              </a:rPr>
              <a:t>primer módulo </a:t>
            </a:r>
            <a:r>
              <a:rPr lang="es-ES" dirty="0"/>
              <a:t>se define un marco teórico general del entorno tecnológico en los que está inmerso el sector asegurador. Analítica de datos, comunicación digital y CRM son algunas de sus asignaturas. </a:t>
            </a:r>
          </a:p>
          <a:p>
            <a:endParaRPr lang="es-ES" dirty="0"/>
          </a:p>
          <a:p>
            <a:r>
              <a:rPr lang="es-ES" dirty="0"/>
              <a:t>El </a:t>
            </a:r>
            <a:r>
              <a:rPr lang="es-ES" dirty="0">
                <a:latin typeface="Franklin Gothic Medium" panose="020B0603020102020204" pitchFamily="34" charset="0"/>
              </a:rPr>
              <a:t>segundo módulo </a:t>
            </a:r>
            <a:r>
              <a:rPr lang="es-ES" dirty="0"/>
              <a:t>se presenta con aplicaciones concretas de este entorno. Así encontramos redes sociales, movilidad digital o modelos digitales. </a:t>
            </a:r>
          </a:p>
          <a:p>
            <a:endParaRPr lang="es-ES" dirty="0"/>
          </a:p>
          <a:p>
            <a:r>
              <a:rPr lang="es-ES" dirty="0"/>
              <a:t>También hay sitio para los diferentes proveedores especializados de la mediación, y este lugar es el </a:t>
            </a:r>
            <a:r>
              <a:rPr lang="es-ES" dirty="0">
                <a:latin typeface="Franklin Gothic Medium" panose="020B0603020102020204" pitchFamily="34" charset="0"/>
              </a:rPr>
              <a:t>tercer módulo.</a:t>
            </a:r>
          </a:p>
          <a:p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2864" b="39259"/>
          <a:stretch/>
        </p:blipFill>
        <p:spPr>
          <a:xfrm>
            <a:off x="5085307" y="1525575"/>
            <a:ext cx="4321050" cy="34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CURSO EXPERTO EN TECNOLOGÍA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4295328" cy="4143404"/>
          </a:xfrm>
        </p:spPr>
        <p:txBody>
          <a:bodyPr/>
          <a:lstStyle/>
          <a:p>
            <a:endParaRPr lang="es-ES" dirty="0"/>
          </a:p>
          <a:p>
            <a:r>
              <a:rPr lang="es-ES" dirty="0">
                <a:latin typeface="Franklin Gothic Demi Cond" panose="020B0706030402020204" pitchFamily="34" charset="0"/>
              </a:rPr>
              <a:t>MÓDULO   I</a:t>
            </a:r>
          </a:p>
          <a:p>
            <a:endParaRPr lang="es-ES" dirty="0">
              <a:latin typeface="Franklin Gothic Demi Cond" panose="020B07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/>
              <a:t>1. Marco digital del  mediador actual</a:t>
            </a:r>
          </a:p>
          <a:p>
            <a:pPr>
              <a:lnSpc>
                <a:spcPct val="150000"/>
              </a:lnSpc>
            </a:pPr>
            <a:r>
              <a:rPr lang="es-ES" dirty="0"/>
              <a:t>2. Hardware y dispositivos para el mediador de seguros </a:t>
            </a:r>
          </a:p>
          <a:p>
            <a:pPr>
              <a:lnSpc>
                <a:spcPct val="150000"/>
              </a:lnSpc>
            </a:pPr>
            <a:r>
              <a:rPr lang="es-ES" dirty="0"/>
              <a:t>3. Big data: análisis de datos </a:t>
            </a:r>
          </a:p>
          <a:p>
            <a:pPr>
              <a:lnSpc>
                <a:spcPct val="150000"/>
              </a:lnSpc>
            </a:pPr>
            <a:r>
              <a:rPr lang="es-ES" dirty="0"/>
              <a:t>4. Plataformas software para la mediación</a:t>
            </a:r>
          </a:p>
          <a:p>
            <a:pPr>
              <a:lnSpc>
                <a:spcPct val="150000"/>
              </a:lnSpc>
            </a:pPr>
            <a:r>
              <a:rPr lang="es-ES" dirty="0"/>
              <a:t>5. CRM: Gestión digital del cliente de seguros</a:t>
            </a:r>
          </a:p>
          <a:p>
            <a:pPr>
              <a:lnSpc>
                <a:spcPct val="150000"/>
              </a:lnSpc>
            </a:pPr>
            <a:r>
              <a:rPr lang="es-ES" dirty="0"/>
              <a:t>6. Conectividad en procesos y servicios</a:t>
            </a:r>
          </a:p>
          <a:p>
            <a:pPr>
              <a:lnSpc>
                <a:spcPct val="150000"/>
              </a:lnSpc>
            </a:pPr>
            <a:r>
              <a:rPr lang="es-ES" dirty="0"/>
              <a:t>7. Comunicación digital</a:t>
            </a:r>
          </a:p>
          <a:p>
            <a:pPr>
              <a:lnSpc>
                <a:spcPct val="150000"/>
              </a:lnSpc>
            </a:pPr>
            <a:r>
              <a:rPr lang="es-ES" dirty="0"/>
              <a:t>8. Contenidos digitales</a:t>
            </a:r>
          </a:p>
          <a:p>
            <a:endParaRPr lang="es-ES" sz="1200" dirty="0"/>
          </a:p>
          <a:p>
            <a:endParaRPr lang="es-ES_tradnl" dirty="0"/>
          </a:p>
        </p:txBody>
      </p:sp>
      <p:sp>
        <p:nvSpPr>
          <p:cNvPr id="10" name="Marcador de contenido 6"/>
          <p:cNvSpPr>
            <a:spLocks noGrp="1"/>
          </p:cNvSpPr>
          <p:nvPr>
            <p:ph sz="half" idx="1"/>
          </p:nvPr>
        </p:nvSpPr>
        <p:spPr>
          <a:xfrm>
            <a:off x="4957291" y="1544955"/>
            <a:ext cx="4295328" cy="4143404"/>
          </a:xfrm>
        </p:spPr>
        <p:txBody>
          <a:bodyPr/>
          <a:lstStyle/>
          <a:p>
            <a:endParaRPr lang="es-ES" dirty="0"/>
          </a:p>
          <a:p>
            <a:r>
              <a:rPr lang="es-ES" dirty="0">
                <a:latin typeface="Franklin Gothic Demi Cond" panose="020B0706030402020204" pitchFamily="34" charset="0"/>
              </a:rPr>
              <a:t>MÓDULO   II</a:t>
            </a:r>
          </a:p>
          <a:p>
            <a:endParaRPr lang="es-ES" dirty="0">
              <a:latin typeface="Franklin Gothic Demi Cond" panose="020B07060304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dirty="0"/>
              <a:t>1. Internet</a:t>
            </a:r>
          </a:p>
          <a:p>
            <a:pPr>
              <a:lnSpc>
                <a:spcPct val="150000"/>
              </a:lnSpc>
            </a:pPr>
            <a:r>
              <a:rPr lang="es-ES" dirty="0"/>
              <a:t>2. Redes Sociales</a:t>
            </a:r>
          </a:p>
          <a:p>
            <a:pPr>
              <a:lnSpc>
                <a:spcPct val="150000"/>
              </a:lnSpc>
            </a:pPr>
            <a:r>
              <a:rPr lang="es-ES" dirty="0"/>
              <a:t>3. Trasformación digital de contenidos</a:t>
            </a:r>
          </a:p>
          <a:p>
            <a:pPr>
              <a:lnSpc>
                <a:spcPct val="150000"/>
              </a:lnSpc>
            </a:pPr>
            <a:r>
              <a:rPr lang="es-ES" dirty="0"/>
              <a:t>4. Email Marketing</a:t>
            </a:r>
          </a:p>
          <a:p>
            <a:pPr>
              <a:lnSpc>
                <a:spcPct val="150000"/>
              </a:lnSpc>
            </a:pPr>
            <a:r>
              <a:rPr lang="es-ES" dirty="0"/>
              <a:t>5. Ofimática avanzada</a:t>
            </a:r>
          </a:p>
          <a:p>
            <a:pPr>
              <a:lnSpc>
                <a:spcPct val="150000"/>
              </a:lnSpc>
            </a:pPr>
            <a:r>
              <a:rPr lang="es-ES" dirty="0"/>
              <a:t>6. Bases de Datos: Tratamiento de datos</a:t>
            </a:r>
          </a:p>
          <a:p>
            <a:pPr>
              <a:lnSpc>
                <a:spcPct val="150000"/>
              </a:lnSpc>
            </a:pPr>
            <a:r>
              <a:rPr lang="es-ES" dirty="0"/>
              <a:t>7. Oficina Digital: Adiós al papel</a:t>
            </a:r>
          </a:p>
          <a:p>
            <a:pPr>
              <a:lnSpc>
                <a:spcPct val="150000"/>
              </a:lnSpc>
            </a:pPr>
            <a:r>
              <a:rPr lang="es-ES" dirty="0"/>
              <a:t>8.  Movilidad digital: tu correduría en móvil y Tablet</a:t>
            </a:r>
          </a:p>
          <a:p>
            <a:pPr>
              <a:lnSpc>
                <a:spcPct val="150000"/>
              </a:lnSpc>
            </a:pPr>
            <a:r>
              <a:rPr lang="es-ES" dirty="0"/>
              <a:t>9. Red comercial: </a:t>
            </a:r>
            <a:r>
              <a:rPr lang="es-ES" dirty="0" err="1"/>
              <a:t>Call</a:t>
            </a:r>
            <a:r>
              <a:rPr lang="es-ES" dirty="0"/>
              <a:t> center digital.</a:t>
            </a:r>
          </a:p>
          <a:p>
            <a:pPr>
              <a:lnSpc>
                <a:spcPct val="150000"/>
              </a:lnSpc>
            </a:pPr>
            <a:r>
              <a:rPr lang="es-ES" dirty="0"/>
              <a:t>10. Interacción digital externa</a:t>
            </a:r>
          </a:p>
          <a:p>
            <a:pPr>
              <a:lnSpc>
                <a:spcPct val="150000"/>
              </a:lnSpc>
            </a:pPr>
            <a:r>
              <a:rPr lang="es-ES" dirty="0"/>
              <a:t>11. Modelos digitales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2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3863181" cy="4143404"/>
          </a:xfrm>
        </p:spPr>
        <p:txBody>
          <a:bodyPr/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Cada vez son más evidentes los indicadores que sugieren que el canal de la </a:t>
            </a:r>
            <a:r>
              <a:rPr lang="es-ES" dirty="0">
                <a:latin typeface="Franklin Gothic Demi" panose="020B0703020102020204" pitchFamily="34" charset="0"/>
              </a:rPr>
              <a:t>mediación decrece</a:t>
            </a:r>
            <a:r>
              <a:rPr lang="es-ES" dirty="0"/>
              <a:t>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El </a:t>
            </a:r>
            <a:r>
              <a:rPr lang="es-ES" dirty="0">
                <a:latin typeface="Franklin Gothic Demi" panose="020B0703020102020204" pitchFamily="34" charset="0"/>
              </a:rPr>
              <a:t>aumento de la competencia </a:t>
            </a:r>
            <a:r>
              <a:rPr lang="es-ES" dirty="0"/>
              <a:t>y la caída de primas y márgenes suponen una nueva realidad no vista anteriormente.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El </a:t>
            </a:r>
            <a:r>
              <a:rPr lang="es-ES" dirty="0">
                <a:latin typeface="Franklin Gothic Demi" panose="020B0703020102020204" pitchFamily="34" charset="0"/>
              </a:rPr>
              <a:t>Consejos General </a:t>
            </a:r>
            <a:r>
              <a:rPr lang="es-ES" dirty="0"/>
              <a:t>decide diseñar alguna iniciativa para dar soluciones a la mediación para recuperar su competitividad como canal.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dirty="0"/>
              <a:t>Dirigido por el Centro de Estudios, patrocinado por Reale y ejecutado por la consultora CAPGEMINI deciden crear un </a:t>
            </a:r>
            <a:r>
              <a:rPr lang="es-ES" dirty="0">
                <a:latin typeface="Franklin Gothic Demi" panose="020B0703020102020204" pitchFamily="34" charset="0"/>
              </a:rPr>
              <a:t>PLAN ESTRATÉGICO DE LA MEDIACIÓN</a:t>
            </a:r>
            <a:r>
              <a:rPr lang="es-ES" dirty="0"/>
              <a:t>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¿Cómo surge el  PEM?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203" y="1706660"/>
            <a:ext cx="3649604" cy="34776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15715" y="143743"/>
            <a:ext cx="48245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D71C4D"/>
                </a:solidFill>
              </a:rPr>
              <a:t>PLAN ESTRATÉGICO</a:t>
            </a:r>
          </a:p>
        </p:txBody>
      </p:sp>
    </p:spTree>
    <p:extLst>
      <p:ext uri="{BB962C8B-B14F-4D97-AF65-F5344CB8AC3E}">
        <p14:creationId xmlns:p14="http://schemas.microsoft.com/office/powerpoint/2010/main" val="10190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>
          <a:xfrm>
            <a:off x="1259731" y="1162143"/>
            <a:ext cx="3865560" cy="276228"/>
          </a:xfrm>
        </p:spPr>
        <p:txBody>
          <a:bodyPr/>
          <a:lstStyle/>
          <a:p>
            <a:r>
              <a:rPr lang="es-ES" dirty="0"/>
              <a:t>JORNADA TECNOLOGÍA APLICADA AL PEM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4007296" cy="4143404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El OTM elabora para el 2016 un proyecto encaminado a desarrollar una serie de iniciativas estratégicas que requieren un importante conocimiento tecnológico por parte del mediador. </a:t>
            </a:r>
          </a:p>
          <a:p>
            <a:endParaRPr lang="es-ES" dirty="0"/>
          </a:p>
          <a:p>
            <a:r>
              <a:rPr lang="es-ES" dirty="0"/>
              <a:t>Este proyecto se concreta en una serie de</a:t>
            </a:r>
            <a:r>
              <a:rPr lang="es-ES" dirty="0">
                <a:latin typeface="Franklin Gothic Demi" panose="020B0703020102020204" pitchFamily="34" charset="0"/>
              </a:rPr>
              <a:t> acciones formativas y </a:t>
            </a:r>
            <a:r>
              <a:rPr lang="es-ES" dirty="0" err="1">
                <a:latin typeface="Franklin Gothic Demi" panose="020B0703020102020204" pitchFamily="34" charset="0"/>
              </a:rPr>
              <a:t>webinars</a:t>
            </a:r>
            <a:r>
              <a:rPr lang="es-ES" dirty="0"/>
              <a:t> a nivel nacional en los que se abordan las áreas más tecnológicas.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Jornada Tecnología aplicada al PEM. Realizada junto con </a:t>
            </a:r>
            <a:r>
              <a:rPr lang="es-ES" dirty="0" err="1"/>
              <a:t>Lagun</a:t>
            </a:r>
            <a:r>
              <a:rPr lang="es-ES" dirty="0"/>
              <a:t> Aro se llevará a cabo a lo lardo de junio en diferentes colegios.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/>
              <a:t>Webinar</a:t>
            </a:r>
            <a:r>
              <a:rPr lang="es-ES" dirty="0"/>
              <a:t> Redes Sociales. Realizado junto con </a:t>
            </a:r>
            <a:r>
              <a:rPr lang="es-ES" dirty="0" err="1"/>
              <a:t>Arag</a:t>
            </a:r>
            <a:r>
              <a:rPr lang="es-ES" dirty="0"/>
              <a:t> se llevará a cabo mediante formato de seminario digital abierto a toda la medición.</a:t>
            </a: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0368"/>
          <a:stretch/>
        </p:blipFill>
        <p:spPr>
          <a:xfrm>
            <a:off x="4860131" y="1655911"/>
            <a:ext cx="4722246" cy="33507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91" y="4960434"/>
            <a:ext cx="1543050" cy="5810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543" y="4844495"/>
            <a:ext cx="1100728" cy="8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15 Rectángulo redondeado"/>
          <p:cNvSpPr/>
          <p:nvPr/>
        </p:nvSpPr>
        <p:spPr>
          <a:xfrm>
            <a:off x="8100491" y="1238077"/>
            <a:ext cx="144956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14 Rectángulo redondeado"/>
          <p:cNvSpPr/>
          <p:nvPr/>
        </p:nvSpPr>
        <p:spPr>
          <a:xfrm>
            <a:off x="8100491" y="4406429"/>
            <a:ext cx="144956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3 Rectángulo redondeado"/>
          <p:cNvSpPr/>
          <p:nvPr/>
        </p:nvSpPr>
        <p:spPr>
          <a:xfrm>
            <a:off x="8100491" y="3326309"/>
            <a:ext cx="144956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2 Rectángulo redondeado"/>
          <p:cNvSpPr/>
          <p:nvPr/>
        </p:nvSpPr>
        <p:spPr>
          <a:xfrm>
            <a:off x="8091085" y="2275225"/>
            <a:ext cx="1449566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5 CuadroTexto"/>
          <p:cNvSpPr txBox="1"/>
          <p:nvPr/>
        </p:nvSpPr>
        <p:spPr bwMode="auto">
          <a:xfrm>
            <a:off x="8532539" y="1655911"/>
            <a:ext cx="1008112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16%</a:t>
            </a:r>
          </a:p>
          <a:p>
            <a:endParaRPr lang="es-ES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800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55%</a:t>
            </a:r>
          </a:p>
          <a:p>
            <a:endParaRPr lang="es-ES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900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800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27%</a:t>
            </a:r>
          </a:p>
          <a:p>
            <a:endParaRPr lang="es-ES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900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endParaRPr lang="es-ES" sz="1600" dirty="0">
              <a:solidFill>
                <a:srgbClr val="C0113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2%</a:t>
            </a:r>
          </a:p>
        </p:txBody>
      </p:sp>
      <p:sp>
        <p:nvSpPr>
          <p:cNvPr id="14" name="7 CuadroTexto"/>
          <p:cNvSpPr txBox="1"/>
          <p:nvPr/>
        </p:nvSpPr>
        <p:spPr bwMode="auto">
          <a:xfrm>
            <a:off x="8244507" y="2368719"/>
            <a:ext cx="1300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sz="1600" u="sng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Corredores</a:t>
            </a:r>
          </a:p>
        </p:txBody>
      </p:sp>
      <p:sp>
        <p:nvSpPr>
          <p:cNvPr id="15" name="8 CuadroTexto"/>
          <p:cNvSpPr txBox="1"/>
          <p:nvPr/>
        </p:nvSpPr>
        <p:spPr bwMode="auto">
          <a:xfrm>
            <a:off x="8383820" y="3398317"/>
            <a:ext cx="1300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sz="1600" u="sng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Agentes</a:t>
            </a:r>
          </a:p>
        </p:txBody>
      </p:sp>
      <p:sp>
        <p:nvSpPr>
          <p:cNvPr id="16" name="9 CuadroTexto"/>
          <p:cNvSpPr txBox="1"/>
          <p:nvPr/>
        </p:nvSpPr>
        <p:spPr bwMode="auto">
          <a:xfrm>
            <a:off x="7663740" y="4406429"/>
            <a:ext cx="2236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600" u="sng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Entidades</a:t>
            </a:r>
          </a:p>
          <a:p>
            <a:pPr algn="ctr"/>
            <a:r>
              <a:rPr lang="es-ES" sz="1600" u="sng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 Aseguradoras</a:t>
            </a:r>
          </a:p>
        </p:txBody>
      </p:sp>
      <p:sp>
        <p:nvSpPr>
          <p:cNvPr id="17" name="10 CuadroTexto"/>
          <p:cNvSpPr txBox="1"/>
          <p:nvPr/>
        </p:nvSpPr>
        <p:spPr bwMode="auto">
          <a:xfrm>
            <a:off x="8311812" y="1166069"/>
            <a:ext cx="1444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sz="1600" u="sng" dirty="0">
                <a:solidFill>
                  <a:srgbClr val="C0113B"/>
                </a:solidFill>
                <a:latin typeface="Calibri" pitchFamily="34" charset="0"/>
                <a:cs typeface="Calibri" pitchFamily="34" charset="0"/>
              </a:rPr>
              <a:t>Resumen ejecutivo</a:t>
            </a:r>
          </a:p>
        </p:txBody>
      </p:sp>
      <p:sp>
        <p:nvSpPr>
          <p:cNvPr id="18" name="20 Cheurón"/>
          <p:cNvSpPr/>
          <p:nvPr/>
        </p:nvSpPr>
        <p:spPr>
          <a:xfrm>
            <a:off x="7803053" y="1570824"/>
            <a:ext cx="220727" cy="3600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21 Cheurón"/>
          <p:cNvSpPr/>
          <p:nvPr/>
        </p:nvSpPr>
        <p:spPr>
          <a:xfrm>
            <a:off x="7803053" y="2534221"/>
            <a:ext cx="220727" cy="3600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22 Cheurón"/>
          <p:cNvSpPr/>
          <p:nvPr/>
        </p:nvSpPr>
        <p:spPr>
          <a:xfrm>
            <a:off x="7812459" y="3686349"/>
            <a:ext cx="220727" cy="3600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23 Cheurón"/>
          <p:cNvSpPr/>
          <p:nvPr/>
        </p:nvSpPr>
        <p:spPr>
          <a:xfrm>
            <a:off x="7812459" y="4694461"/>
            <a:ext cx="220727" cy="3600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ctr"/>
            <a:endParaRPr lang="es-E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96" y="811195"/>
            <a:ext cx="7575696" cy="49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18 CuadroTexto"/>
          <p:cNvSpPr txBox="1"/>
          <p:nvPr/>
        </p:nvSpPr>
        <p:spPr bwMode="auto">
          <a:xfrm>
            <a:off x="7668443" y="777602"/>
            <a:ext cx="2232248" cy="34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S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19.969</a:t>
            </a:r>
            <a:r>
              <a:rPr lang="es-ES" sz="160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Calibri" pitchFamily="34" charset="0"/>
              </a:rPr>
              <a:t> </a:t>
            </a:r>
            <a:r>
              <a:rPr lang="es-ES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descargas</a:t>
            </a:r>
            <a:r>
              <a:rPr lang="es-ES" sz="1600" dirty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rPr>
              <a:t>*</a:t>
            </a:r>
          </a:p>
        </p:txBody>
      </p:sp>
      <p:sp>
        <p:nvSpPr>
          <p:cNvPr id="2" name="Bocadillo: rectángulo 1"/>
          <p:cNvSpPr/>
          <p:nvPr/>
        </p:nvSpPr>
        <p:spPr bwMode="auto">
          <a:xfrm>
            <a:off x="5072628" y="117811"/>
            <a:ext cx="1944216" cy="864096"/>
          </a:xfrm>
          <a:prstGeom prst="wedgeRectCallout">
            <a:avLst>
              <a:gd name="adj1" fmla="val 81069"/>
              <a:gd name="adj2" fmla="val 47803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s-ES" dirty="0">
                <a:solidFill>
                  <a:srgbClr val="002060"/>
                </a:solidFill>
              </a:rPr>
              <a:t>Importante éxito de difusión</a:t>
            </a:r>
            <a:endParaRPr kumimoji="0" lang="es-E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auto">
          <a:xfrm>
            <a:off x="539651" y="935831"/>
            <a:ext cx="936104" cy="4856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15715" y="143743"/>
            <a:ext cx="48245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D71C4D"/>
                </a:solidFill>
              </a:rPr>
              <a:t>PLAN ESTRATÉGICO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41" y="863823"/>
            <a:ext cx="7704856" cy="49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856663" y="560388"/>
            <a:ext cx="215900" cy="1587"/>
          </a:xfrm>
          <a:prstGeom prst="line">
            <a:avLst/>
          </a:prstGeom>
          <a:noFill/>
          <a:ln w="38160" cap="flat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33629"/>
            <a:ext cx="9720263" cy="24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83667" y="1397765"/>
            <a:ext cx="2289175" cy="155429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961E35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PLAN ESTRATÉGICO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961E35"/>
                </a:solidFill>
                <a:latin typeface="Franklin Gothic Medium" pitchFamily="32" charset="0"/>
                <a:ea typeface="Microsoft YaHei" pitchFamily="32" charset="0"/>
                <a:cs typeface="Microsoft YaHei" pitchFamily="32" charset="0"/>
              </a:rPr>
              <a:t>DE LA MEDIACIÓN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dirty="0">
              <a:solidFill>
                <a:srgbClr val="961E35"/>
              </a:solidFill>
              <a:latin typeface="Franklin Gothic Medium" pitchFamily="32" charset="0"/>
              <a:ea typeface="Microsoft YaHei" pitchFamily="32" charset="0"/>
              <a:cs typeface="Microsoft YaHei" pitchFamily="32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dirty="0">
                <a:solidFill>
                  <a:srgbClr val="961E35"/>
                </a:solidFill>
                <a:latin typeface="Franklin Gothic Book" panose="020B0503020102020204" pitchFamily="34" charset="0"/>
                <a:ea typeface="Microsoft YaHei" pitchFamily="32" charset="0"/>
                <a:cs typeface="Microsoft YaHei" pitchFamily="32" charset="0"/>
              </a:rPr>
              <a:t>El análisis y diagnóstico</a:t>
            </a:r>
          </a:p>
        </p:txBody>
      </p:sp>
    </p:spTree>
    <p:extLst>
      <p:ext uri="{BB962C8B-B14F-4D97-AF65-F5344CB8AC3E}">
        <p14:creationId xmlns:p14="http://schemas.microsoft.com/office/powerpoint/2010/main" val="38102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708819" y="1525575"/>
            <a:ext cx="8471792" cy="4143404"/>
          </a:xfrm>
        </p:spPr>
        <p:txBody>
          <a:bodyPr/>
          <a:lstStyle/>
          <a:p>
            <a:r>
              <a:rPr lang="es-ES_tradnl" dirty="0"/>
              <a:t>El proyecto del Plan Estratégico de la Mediación se ha desarrollado en torno a 3 grandes fases donde se han definido las líneas estratégicas a desarrollar para </a:t>
            </a:r>
            <a:r>
              <a:rPr lang="es-ES" dirty="0"/>
              <a:t>reforzar el posicionamiento actual de la Mediación.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Estructura del Plan Estratégico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ounded Rectangle 86"/>
          <p:cNvSpPr/>
          <p:nvPr>
            <p:custDataLst>
              <p:tags r:id="rId1"/>
            </p:custDataLst>
          </p:nvPr>
        </p:nvSpPr>
        <p:spPr>
          <a:xfrm>
            <a:off x="1530043" y="2159967"/>
            <a:ext cx="1548000" cy="360000"/>
          </a:xfrm>
          <a:prstGeom prst="roundRect">
            <a:avLst/>
          </a:prstGeom>
          <a:solidFill>
            <a:srgbClr val="B0223D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marL="177800" indent="-177800" algn="ctr"/>
            <a:r>
              <a:rPr lang="es-ES_tradnl" sz="1300" dirty="0">
                <a:latin typeface="Franklin Gothic Demi" pitchFamily="34" charset="0"/>
              </a:rPr>
              <a:t>Análisis Externo</a:t>
            </a:r>
          </a:p>
        </p:txBody>
      </p:sp>
      <p:sp>
        <p:nvSpPr>
          <p:cNvPr id="10" name="Rounded Rectangle 87"/>
          <p:cNvSpPr/>
          <p:nvPr>
            <p:custDataLst>
              <p:tags r:id="rId2"/>
            </p:custDataLst>
          </p:nvPr>
        </p:nvSpPr>
        <p:spPr>
          <a:xfrm>
            <a:off x="1530043" y="4550663"/>
            <a:ext cx="1548000" cy="360000"/>
          </a:xfrm>
          <a:prstGeom prst="roundRect">
            <a:avLst/>
          </a:prstGeom>
          <a:solidFill>
            <a:srgbClr val="B0223D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marL="177800" indent="-177800" algn="ctr"/>
            <a:r>
              <a:rPr lang="es-ES_tradnl" sz="1300" dirty="0">
                <a:latin typeface="Franklin Gothic Demi" pitchFamily="34" charset="0"/>
              </a:rPr>
              <a:t>Análisis Interno</a:t>
            </a:r>
          </a:p>
        </p:txBody>
      </p:sp>
      <p:sp>
        <p:nvSpPr>
          <p:cNvPr id="11" name="Rounded Rectangle 88"/>
          <p:cNvSpPr/>
          <p:nvPr/>
        </p:nvSpPr>
        <p:spPr>
          <a:xfrm>
            <a:off x="6138555" y="3384103"/>
            <a:ext cx="1548000" cy="360000"/>
          </a:xfrm>
          <a:prstGeom prst="roundRect">
            <a:avLst/>
          </a:prstGeom>
          <a:solidFill>
            <a:srgbClr val="961E35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tIns="36000" rIns="36000" bIns="36000" anchor="ctr" anchorCtr="0"/>
          <a:lstStyle/>
          <a:p>
            <a:pPr marL="177800" indent="-177800" algn="ctr"/>
            <a:r>
              <a:rPr lang="es-ES_tradnl" sz="1300" dirty="0">
                <a:solidFill>
                  <a:schemeClr val="bg1"/>
                </a:solidFill>
                <a:latin typeface="Franklin Gothic Demi" pitchFamily="34" charset="0"/>
              </a:rPr>
              <a:t>Plan Estratégico</a:t>
            </a:r>
          </a:p>
        </p:txBody>
      </p:sp>
      <p:sp>
        <p:nvSpPr>
          <p:cNvPr id="25" name="2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6063" y="2519967"/>
            <a:ext cx="2340044" cy="1749840"/>
            <a:chOff x="1746063" y="2519967"/>
            <a:chExt cx="2340044" cy="1749840"/>
          </a:xfrm>
        </p:grpSpPr>
        <p:sp>
          <p:nvSpPr>
            <p:cNvPr id="14" name="Rounded Rectangle 94"/>
            <p:cNvSpPr/>
            <p:nvPr>
              <p:custDataLst>
                <p:tags r:id="rId7"/>
              </p:custDataLst>
            </p:nvPr>
          </p:nvSpPr>
          <p:spPr>
            <a:xfrm>
              <a:off x="2106107" y="2592015"/>
              <a:ext cx="1980000" cy="360000"/>
            </a:xfrm>
            <a:prstGeom prst="roundRect">
              <a:avLst/>
            </a:prstGeom>
            <a:solidFill>
              <a:srgbClr val="E7B3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Evolución del </a:t>
              </a:r>
            </a:p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contexto económico</a:t>
              </a:r>
            </a:p>
          </p:txBody>
        </p:sp>
        <p:sp>
          <p:nvSpPr>
            <p:cNvPr id="17" name="Rounded Rectangle 97"/>
            <p:cNvSpPr/>
            <p:nvPr>
              <p:custDataLst>
                <p:tags r:id="rId8"/>
              </p:custDataLst>
            </p:nvPr>
          </p:nvSpPr>
          <p:spPr>
            <a:xfrm>
              <a:off x="2106107" y="3031279"/>
              <a:ext cx="1980000" cy="360000"/>
            </a:xfrm>
            <a:prstGeom prst="roundRect">
              <a:avLst/>
            </a:prstGeom>
            <a:solidFill>
              <a:srgbClr val="E7B3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Tendencias del </a:t>
              </a:r>
            </a:p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mercado asegurador</a:t>
              </a:r>
            </a:p>
          </p:txBody>
        </p:sp>
        <p:sp>
          <p:nvSpPr>
            <p:cNvPr id="18" name="Rounded Rectangle 98"/>
            <p:cNvSpPr/>
            <p:nvPr>
              <p:custDataLst>
                <p:tags r:id="rId9"/>
              </p:custDataLst>
            </p:nvPr>
          </p:nvSpPr>
          <p:spPr>
            <a:xfrm>
              <a:off x="2106107" y="3470543"/>
              <a:ext cx="1980000" cy="360000"/>
            </a:xfrm>
            <a:prstGeom prst="roundRect">
              <a:avLst/>
            </a:prstGeom>
            <a:solidFill>
              <a:srgbClr val="E7B3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Comportamiento </a:t>
              </a:r>
            </a:p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del  Cliente</a:t>
              </a:r>
            </a:p>
          </p:txBody>
        </p:sp>
        <p:sp>
          <p:nvSpPr>
            <p:cNvPr id="19" name="Rounded Rectangle 99"/>
            <p:cNvSpPr/>
            <p:nvPr>
              <p:custDataLst>
                <p:tags r:id="rId10"/>
              </p:custDataLst>
            </p:nvPr>
          </p:nvSpPr>
          <p:spPr>
            <a:xfrm>
              <a:off x="2106107" y="3909807"/>
              <a:ext cx="1980000" cy="360000"/>
            </a:xfrm>
            <a:prstGeom prst="roundRect">
              <a:avLst/>
            </a:prstGeom>
            <a:solidFill>
              <a:srgbClr val="E7B3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Tendencia Internacional Benchmark</a:t>
              </a:r>
            </a:p>
          </p:txBody>
        </p:sp>
        <p:cxnSp>
          <p:nvCxnSpPr>
            <p:cNvPr id="6" name="Conector angular 5"/>
            <p:cNvCxnSpPr>
              <a:endCxn id="14" idx="1"/>
            </p:cNvCxnSpPr>
            <p:nvPr/>
          </p:nvCxnSpPr>
          <p:spPr bwMode="auto">
            <a:xfrm>
              <a:off x="1746067" y="2519967"/>
              <a:ext cx="360040" cy="252048"/>
            </a:xfrm>
            <a:prstGeom prst="bentConnector3">
              <a:avLst>
                <a:gd name="adj1" fmla="val -167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Conector angular 23"/>
            <p:cNvCxnSpPr/>
            <p:nvPr/>
          </p:nvCxnSpPr>
          <p:spPr bwMode="auto">
            <a:xfrm rot="16200000" flipH="1">
              <a:off x="1710019" y="2808015"/>
              <a:ext cx="432136" cy="360040"/>
            </a:xfrm>
            <a:prstGeom prst="bentConnector3">
              <a:avLst>
                <a:gd name="adj1" fmla="val 99634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Conector angular 28"/>
            <p:cNvCxnSpPr/>
            <p:nvPr/>
          </p:nvCxnSpPr>
          <p:spPr bwMode="auto">
            <a:xfrm rot="16200000" flipH="1">
              <a:off x="1668644" y="3234671"/>
              <a:ext cx="514884" cy="360043"/>
            </a:xfrm>
            <a:prstGeom prst="bentConnector3">
              <a:avLst>
                <a:gd name="adj1" fmla="val 100428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ector angular 29"/>
            <p:cNvCxnSpPr/>
            <p:nvPr/>
          </p:nvCxnSpPr>
          <p:spPr bwMode="auto">
            <a:xfrm rot="16200000" flipH="1">
              <a:off x="1710015" y="3687196"/>
              <a:ext cx="432136" cy="360040"/>
            </a:xfrm>
            <a:prstGeom prst="bentConnector3">
              <a:avLst>
                <a:gd name="adj1" fmla="val 99634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upo 6"/>
          <p:cNvGrpSpPr/>
          <p:nvPr/>
        </p:nvGrpSpPr>
        <p:grpSpPr>
          <a:xfrm>
            <a:off x="1741641" y="4909782"/>
            <a:ext cx="2340040" cy="922593"/>
            <a:chOff x="1741641" y="4909782"/>
            <a:chExt cx="2340040" cy="922593"/>
          </a:xfrm>
        </p:grpSpPr>
        <p:sp>
          <p:nvSpPr>
            <p:cNvPr id="15" name="Rounded Rectangle 95"/>
            <p:cNvSpPr/>
            <p:nvPr>
              <p:custDataLst>
                <p:tags r:id="rId5"/>
              </p:custDataLst>
            </p:nvPr>
          </p:nvSpPr>
          <p:spPr>
            <a:xfrm>
              <a:off x="2101681" y="5034360"/>
              <a:ext cx="1980000" cy="360000"/>
            </a:xfrm>
            <a:prstGeom prst="roundRect">
              <a:avLst/>
            </a:prstGeom>
            <a:solidFill>
              <a:srgbClr val="E7B3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Posicionamiento actual de la Mediación</a:t>
              </a:r>
            </a:p>
          </p:txBody>
        </p:sp>
        <p:sp>
          <p:nvSpPr>
            <p:cNvPr id="16" name="Rounded Rectangle 96"/>
            <p:cNvSpPr/>
            <p:nvPr>
              <p:custDataLst>
                <p:tags r:id="rId6"/>
              </p:custDataLst>
            </p:nvPr>
          </p:nvSpPr>
          <p:spPr>
            <a:xfrm>
              <a:off x="2101681" y="5472375"/>
              <a:ext cx="1980000" cy="360000"/>
            </a:xfrm>
            <a:prstGeom prst="roundRect">
              <a:avLst/>
            </a:prstGeom>
            <a:solidFill>
              <a:srgbClr val="E7B3B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Diagnóstico frente a las tendencias identificadas</a:t>
              </a:r>
            </a:p>
          </p:txBody>
        </p:sp>
        <p:cxnSp>
          <p:nvCxnSpPr>
            <p:cNvPr id="35" name="Conector angular 34"/>
            <p:cNvCxnSpPr/>
            <p:nvPr/>
          </p:nvCxnSpPr>
          <p:spPr bwMode="auto">
            <a:xfrm>
              <a:off x="1741641" y="4909782"/>
              <a:ext cx="360040" cy="252048"/>
            </a:xfrm>
            <a:prstGeom prst="bentConnector3">
              <a:avLst>
                <a:gd name="adj1" fmla="val -167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ector angular 35"/>
            <p:cNvCxnSpPr/>
            <p:nvPr/>
          </p:nvCxnSpPr>
          <p:spPr bwMode="auto">
            <a:xfrm rot="16200000" flipH="1">
              <a:off x="1705593" y="5197830"/>
              <a:ext cx="432136" cy="360040"/>
            </a:xfrm>
            <a:prstGeom prst="bentConnector3">
              <a:avLst>
                <a:gd name="adj1" fmla="val 99634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0" name="Conector angular 39"/>
          <p:cNvCxnSpPr>
            <a:stCxn id="9" idx="3"/>
            <a:endCxn id="11" idx="1"/>
          </p:cNvCxnSpPr>
          <p:nvPr/>
        </p:nvCxnSpPr>
        <p:spPr bwMode="auto">
          <a:xfrm>
            <a:off x="3078043" y="2339967"/>
            <a:ext cx="3060512" cy="122413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891B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ector angular 41"/>
          <p:cNvCxnSpPr>
            <a:stCxn id="10" idx="3"/>
            <a:endCxn id="11" idx="1"/>
          </p:cNvCxnSpPr>
          <p:nvPr/>
        </p:nvCxnSpPr>
        <p:spPr bwMode="auto">
          <a:xfrm flipV="1">
            <a:off x="3078043" y="3564103"/>
            <a:ext cx="3060512" cy="116656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rgbClr val="891B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upo 7"/>
          <p:cNvGrpSpPr/>
          <p:nvPr/>
        </p:nvGrpSpPr>
        <p:grpSpPr>
          <a:xfrm>
            <a:off x="6336515" y="3742906"/>
            <a:ext cx="2340040" cy="865333"/>
            <a:chOff x="6336515" y="3742906"/>
            <a:chExt cx="2340040" cy="865333"/>
          </a:xfrm>
        </p:grpSpPr>
        <p:sp>
          <p:nvSpPr>
            <p:cNvPr id="20" name="Rounded Rectangle 100"/>
            <p:cNvSpPr/>
            <p:nvPr>
              <p:custDataLst>
                <p:tags r:id="rId3"/>
              </p:custDataLst>
            </p:nvPr>
          </p:nvSpPr>
          <p:spPr>
            <a:xfrm>
              <a:off x="6696555" y="3816151"/>
              <a:ext cx="1980000" cy="360000"/>
            </a:xfrm>
            <a:prstGeom prst="roundRect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15 Ejes y objetivos estratégicos</a:t>
              </a:r>
            </a:p>
          </p:txBody>
        </p:sp>
        <p:sp>
          <p:nvSpPr>
            <p:cNvPr id="21" name="Rounded Rectangle 101"/>
            <p:cNvSpPr/>
            <p:nvPr>
              <p:custDataLst>
                <p:tags r:id="rId4"/>
              </p:custDataLst>
            </p:nvPr>
          </p:nvSpPr>
          <p:spPr>
            <a:xfrm>
              <a:off x="6696555" y="4248239"/>
              <a:ext cx="1980000" cy="360000"/>
            </a:xfrm>
            <a:prstGeom prst="roundRect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41 Planes de </a:t>
              </a:r>
            </a:p>
            <a:p>
              <a:pPr algn="ctr"/>
              <a:r>
                <a:rPr lang="es-ES_tradnl" sz="1300" dirty="0">
                  <a:solidFill>
                    <a:schemeClr val="bg1"/>
                  </a:solidFill>
                  <a:latin typeface="Franklin Gothic Book" panose="020B0503020102020204" pitchFamily="34" charset="0"/>
                  <a:cs typeface="Calibri" pitchFamily="34" charset="0"/>
                </a:rPr>
                <a:t>Acción detallados</a:t>
              </a:r>
            </a:p>
          </p:txBody>
        </p:sp>
        <p:cxnSp>
          <p:nvCxnSpPr>
            <p:cNvPr id="45" name="Conector angular 44"/>
            <p:cNvCxnSpPr/>
            <p:nvPr/>
          </p:nvCxnSpPr>
          <p:spPr bwMode="auto">
            <a:xfrm>
              <a:off x="6336515" y="3742906"/>
              <a:ext cx="360040" cy="252048"/>
            </a:xfrm>
            <a:prstGeom prst="bentConnector3">
              <a:avLst>
                <a:gd name="adj1" fmla="val -167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Conector angular 45"/>
            <p:cNvCxnSpPr/>
            <p:nvPr/>
          </p:nvCxnSpPr>
          <p:spPr bwMode="auto">
            <a:xfrm rot="16200000" flipH="1">
              <a:off x="6300467" y="4030954"/>
              <a:ext cx="432136" cy="360040"/>
            </a:xfrm>
            <a:prstGeom prst="bentConnector3">
              <a:avLst>
                <a:gd name="adj1" fmla="val 99634"/>
              </a:avLst>
            </a:prstGeom>
            <a:solidFill>
              <a:srgbClr val="00B8FF"/>
            </a:solidFill>
            <a:ln w="9525" cap="flat" cmpd="sng" algn="ctr">
              <a:solidFill>
                <a:srgbClr val="891B3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042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3" descr="http://www.wornham.com/img/competi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6902" y="3312095"/>
            <a:ext cx="2037085" cy="1529666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El mercado </a:t>
            </a:r>
            <a:r>
              <a:rPr lang="es-ES" dirty="0">
                <a:latin typeface="Franklin Gothic Demi" pitchFamily="34" charset="0"/>
              </a:rPr>
              <a:t>ha decrecido 5% en 2012 </a:t>
            </a:r>
            <a:r>
              <a:rPr lang="es-ES" dirty="0"/>
              <a:t>y se prevé un </a:t>
            </a:r>
            <a:r>
              <a:rPr lang="es-ES" dirty="0">
                <a:latin typeface="Franklin Gothic Demi" pitchFamily="34" charset="0"/>
              </a:rPr>
              <a:t>bajo crecimiento </a:t>
            </a:r>
            <a:r>
              <a:rPr lang="es-ES" dirty="0"/>
              <a:t>en los 5 próximos años</a:t>
            </a:r>
          </a:p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El sector seguros es cada vez </a:t>
            </a:r>
            <a:r>
              <a:rPr lang="es-ES" dirty="0">
                <a:latin typeface="Franklin Gothic Demi" pitchFamily="34" charset="0"/>
              </a:rPr>
              <a:t>más competitivo</a:t>
            </a:r>
            <a:r>
              <a:rPr lang="es-ES" dirty="0"/>
              <a:t>, con elevada </a:t>
            </a:r>
            <a:r>
              <a:rPr lang="es-ES" dirty="0">
                <a:latin typeface="Franklin Gothic Demi" pitchFamily="34" charset="0"/>
              </a:rPr>
              <a:t>inversión publicitaria </a:t>
            </a:r>
          </a:p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En algunas modalidades el sector evoluciona hacia un mercado de </a:t>
            </a:r>
            <a:r>
              <a:rPr lang="es-ES" dirty="0">
                <a:latin typeface="Franklin Gothic Demi" pitchFamily="34" charset="0"/>
              </a:rPr>
              <a:t>“</a:t>
            </a:r>
            <a:r>
              <a:rPr lang="es-ES" dirty="0" err="1">
                <a:latin typeface="Franklin Gothic Demi" pitchFamily="34" charset="0"/>
              </a:rPr>
              <a:t>commodities</a:t>
            </a:r>
            <a:r>
              <a:rPr lang="es-ES" dirty="0">
                <a:latin typeface="Franklin Gothic Demi" pitchFamily="34" charset="0"/>
              </a:rPr>
              <a:t>”</a:t>
            </a:r>
          </a:p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Los </a:t>
            </a:r>
            <a:r>
              <a:rPr lang="es-ES" dirty="0">
                <a:latin typeface="Franklin Gothic Demi" pitchFamily="34" charset="0"/>
              </a:rPr>
              <a:t>comparadores </a:t>
            </a:r>
            <a:r>
              <a:rPr lang="es-ES" dirty="0"/>
              <a:t>online son un </a:t>
            </a:r>
            <a:r>
              <a:rPr lang="es-ES" dirty="0">
                <a:latin typeface="Franklin Gothic Demi" pitchFamily="34" charset="0"/>
              </a:rPr>
              <a:t>nuevo actor </a:t>
            </a:r>
            <a:r>
              <a:rPr lang="es-ES" dirty="0"/>
              <a:t>en el sector asegurador, afectando al precio medio de la prima</a:t>
            </a:r>
          </a:p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La</a:t>
            </a:r>
            <a:r>
              <a:rPr lang="es-ES" dirty="0">
                <a:latin typeface="Franklin Gothic Demi" pitchFamily="34" charset="0"/>
              </a:rPr>
              <a:t> contracción del mercado </a:t>
            </a:r>
            <a:r>
              <a:rPr lang="es-ES" dirty="0"/>
              <a:t>está afectando a todas las modalidades salvo Salud y </a:t>
            </a:r>
            <a:r>
              <a:rPr lang="es-ES" dirty="0" err="1"/>
              <a:t>Multirriesgos</a:t>
            </a:r>
            <a:endParaRPr lang="es-ES" dirty="0"/>
          </a:p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>
                <a:latin typeface="Franklin Gothic Demi" pitchFamily="34" charset="0"/>
              </a:rPr>
              <a:t>Banca-Seguros </a:t>
            </a:r>
            <a:r>
              <a:rPr lang="es-ES" dirty="0"/>
              <a:t>se posiciona como el </a:t>
            </a:r>
            <a:r>
              <a:rPr lang="es-ES" dirty="0">
                <a:latin typeface="Franklin Gothic Demi" pitchFamily="34" charset="0"/>
              </a:rPr>
              <a:t>gran competidor</a:t>
            </a:r>
            <a:r>
              <a:rPr lang="es-ES" dirty="0"/>
              <a:t> para las entidades tradicionales </a:t>
            </a:r>
          </a:p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Las Entidades Aseguradoras están apostando por la </a:t>
            </a:r>
            <a:r>
              <a:rPr lang="es-ES" dirty="0" err="1">
                <a:latin typeface="Franklin Gothic Demi" pitchFamily="34" charset="0"/>
              </a:rPr>
              <a:t>multicanalidad</a:t>
            </a:r>
            <a:r>
              <a:rPr lang="es-ES" dirty="0">
                <a:latin typeface="Franklin Gothic Demi" pitchFamily="34" charset="0"/>
              </a:rPr>
              <a:t> </a:t>
            </a:r>
            <a:r>
              <a:rPr lang="es-ES" dirty="0"/>
              <a:t>y desarrollando el </a:t>
            </a:r>
            <a:r>
              <a:rPr lang="es-ES" dirty="0">
                <a:latin typeface="Franklin Gothic Demi" pitchFamily="34" charset="0"/>
              </a:rPr>
              <a:t>canal directo </a:t>
            </a:r>
            <a:r>
              <a:rPr lang="es-ES" dirty="0"/>
              <a:t>(Internet)</a:t>
            </a:r>
          </a:p>
          <a:p>
            <a:pPr marL="177800" indent="-177800">
              <a:lnSpc>
                <a:spcPct val="95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La </a:t>
            </a:r>
            <a:r>
              <a:rPr lang="es-ES" dirty="0">
                <a:latin typeface="Franklin Gothic Demi" pitchFamily="34" charset="0"/>
              </a:rPr>
              <a:t>normativa</a:t>
            </a:r>
            <a:r>
              <a:rPr lang="es-ES" dirty="0"/>
              <a:t> será cada vez </a:t>
            </a:r>
            <a:r>
              <a:rPr lang="es-ES" dirty="0">
                <a:latin typeface="Franklin Gothic Demi" pitchFamily="34" charset="0"/>
              </a:rPr>
              <a:t>más exigente </a:t>
            </a:r>
            <a:r>
              <a:rPr lang="es-ES" dirty="0"/>
              <a:t>en la relación con el consumidor y en la transparencia exigida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Mercado más competitivo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Title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708819" y="1525575"/>
            <a:ext cx="3865560" cy="4306800"/>
          </a:xfrm>
        </p:spPr>
        <p:txBody>
          <a:bodyPr/>
          <a:lstStyle/>
          <a:p>
            <a:r>
              <a:rPr lang="es-ES" dirty="0"/>
              <a:t>El mercado asegurador español mostrará una ligera recuperación en los próximos 5 años, y seguirá caracterizándose por su madurez y alto grado de competitividad.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algn="ctr"/>
            <a:endParaRPr lang="es-ES" sz="1200" dirty="0"/>
          </a:p>
          <a:p>
            <a:pPr algn="ctr"/>
            <a:endParaRPr lang="es-ES_tradnl" sz="1100" dirty="0"/>
          </a:p>
          <a:p>
            <a:pPr algn="ctr"/>
            <a:r>
              <a:rPr lang="es-ES_tradnl" sz="1200" dirty="0"/>
              <a:t>“Lo que preocupa no es que compita la Banca, </a:t>
            </a:r>
          </a:p>
          <a:p>
            <a:pPr algn="ctr"/>
            <a:r>
              <a:rPr lang="es-ES_tradnl" sz="1200" dirty="0"/>
              <a:t>sino cómo lo hace</a:t>
            </a:r>
            <a:r>
              <a:rPr lang="es-ES" sz="1200" dirty="0"/>
              <a:t>”</a:t>
            </a:r>
          </a:p>
          <a:p>
            <a:pPr algn="ctr"/>
            <a:endParaRPr lang="es-ES" sz="1200" dirty="0"/>
          </a:p>
          <a:p>
            <a:pPr algn="r"/>
            <a:r>
              <a:rPr lang="es-ES" sz="1000" dirty="0"/>
              <a:t>Análisis Interno –Mediador en </a:t>
            </a:r>
            <a:r>
              <a:rPr lang="es-ES" sz="1000" dirty="0" err="1"/>
              <a:t>Focus</a:t>
            </a:r>
            <a:r>
              <a:rPr lang="es-ES" sz="1000" dirty="0"/>
              <a:t> </a:t>
            </a:r>
            <a:r>
              <a:rPr lang="es-ES" sz="1000" dirty="0" err="1"/>
              <a:t>Group</a:t>
            </a:r>
            <a:endParaRPr lang="es-ES" sz="1000" dirty="0"/>
          </a:p>
          <a:p>
            <a:endParaRPr lang="es-ES_tradnl" dirty="0"/>
          </a:p>
        </p:txBody>
      </p:sp>
      <p:sp>
        <p:nvSpPr>
          <p:cNvPr id="32" name="Freeform 5"/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1367987" y="2447999"/>
            <a:ext cx="2196000" cy="900000"/>
          </a:xfrm>
          <a:custGeom>
            <a:avLst/>
            <a:gdLst>
              <a:gd name="T0" fmla="*/ 86 w 1153"/>
              <a:gd name="T1" fmla="*/ 312 h 324"/>
              <a:gd name="T2" fmla="*/ 75 w 1153"/>
              <a:gd name="T3" fmla="*/ 312 h 324"/>
              <a:gd name="T4" fmla="*/ 63 w 1153"/>
              <a:gd name="T5" fmla="*/ 312 h 324"/>
              <a:gd name="T6" fmla="*/ 55 w 1153"/>
              <a:gd name="T7" fmla="*/ 311 h 324"/>
              <a:gd name="T8" fmla="*/ 57 w 1153"/>
              <a:gd name="T9" fmla="*/ 229 h 324"/>
              <a:gd name="T10" fmla="*/ 43 w 1153"/>
              <a:gd name="T11" fmla="*/ 194 h 324"/>
              <a:gd name="T12" fmla="*/ 28 w 1153"/>
              <a:gd name="T13" fmla="*/ 163 h 324"/>
              <a:gd name="T14" fmla="*/ 21 w 1153"/>
              <a:gd name="T15" fmla="*/ 72 h 324"/>
              <a:gd name="T16" fmla="*/ 14 w 1153"/>
              <a:gd name="T17" fmla="*/ 38 h 324"/>
              <a:gd name="T18" fmla="*/ 45 w 1153"/>
              <a:gd name="T19" fmla="*/ 27 h 324"/>
              <a:gd name="T20" fmla="*/ 66 w 1153"/>
              <a:gd name="T21" fmla="*/ 37 h 324"/>
              <a:gd name="T22" fmla="*/ 110 w 1153"/>
              <a:gd name="T23" fmla="*/ 25 h 324"/>
              <a:gd name="T24" fmla="*/ 171 w 1153"/>
              <a:gd name="T25" fmla="*/ 26 h 324"/>
              <a:gd name="T26" fmla="*/ 195 w 1153"/>
              <a:gd name="T27" fmla="*/ 19 h 324"/>
              <a:gd name="T28" fmla="*/ 220 w 1153"/>
              <a:gd name="T29" fmla="*/ 23 h 324"/>
              <a:gd name="T30" fmla="*/ 273 w 1153"/>
              <a:gd name="T31" fmla="*/ 19 h 324"/>
              <a:gd name="T32" fmla="*/ 344 w 1153"/>
              <a:gd name="T33" fmla="*/ 22 h 324"/>
              <a:gd name="T34" fmla="*/ 379 w 1153"/>
              <a:gd name="T35" fmla="*/ 17 h 324"/>
              <a:gd name="T36" fmla="*/ 434 w 1153"/>
              <a:gd name="T37" fmla="*/ 28 h 324"/>
              <a:gd name="T38" fmla="*/ 510 w 1153"/>
              <a:gd name="T39" fmla="*/ 18 h 324"/>
              <a:gd name="T40" fmla="*/ 581 w 1153"/>
              <a:gd name="T41" fmla="*/ 20 h 324"/>
              <a:gd name="T42" fmla="*/ 606 w 1153"/>
              <a:gd name="T43" fmla="*/ 9 h 324"/>
              <a:gd name="T44" fmla="*/ 663 w 1153"/>
              <a:gd name="T45" fmla="*/ 12 h 324"/>
              <a:gd name="T46" fmla="*/ 700 w 1153"/>
              <a:gd name="T47" fmla="*/ 15 h 324"/>
              <a:gd name="T48" fmla="*/ 721 w 1153"/>
              <a:gd name="T49" fmla="*/ 10 h 324"/>
              <a:gd name="T50" fmla="*/ 871 w 1153"/>
              <a:gd name="T51" fmla="*/ 8 h 324"/>
              <a:gd name="T52" fmla="*/ 973 w 1153"/>
              <a:gd name="T53" fmla="*/ 8 h 324"/>
              <a:gd name="T54" fmla="*/ 967 w 1153"/>
              <a:gd name="T55" fmla="*/ 4 h 324"/>
              <a:gd name="T56" fmla="*/ 1057 w 1153"/>
              <a:gd name="T57" fmla="*/ 0 h 324"/>
              <a:gd name="T58" fmla="*/ 1144 w 1153"/>
              <a:gd name="T59" fmla="*/ 4 h 324"/>
              <a:gd name="T60" fmla="*/ 1123 w 1153"/>
              <a:gd name="T61" fmla="*/ 69 h 324"/>
              <a:gd name="T62" fmla="*/ 1134 w 1153"/>
              <a:gd name="T63" fmla="*/ 87 h 324"/>
              <a:gd name="T64" fmla="*/ 1124 w 1153"/>
              <a:gd name="T65" fmla="*/ 184 h 324"/>
              <a:gd name="T66" fmla="*/ 1098 w 1153"/>
              <a:gd name="T67" fmla="*/ 213 h 324"/>
              <a:gd name="T68" fmla="*/ 1131 w 1153"/>
              <a:gd name="T69" fmla="*/ 231 h 324"/>
              <a:gd name="T70" fmla="*/ 1141 w 1153"/>
              <a:gd name="T71" fmla="*/ 302 h 324"/>
              <a:gd name="T72" fmla="*/ 1120 w 1153"/>
              <a:gd name="T73" fmla="*/ 296 h 324"/>
              <a:gd name="T74" fmla="*/ 979 w 1153"/>
              <a:gd name="T75" fmla="*/ 302 h 324"/>
              <a:gd name="T76" fmla="*/ 917 w 1153"/>
              <a:gd name="T77" fmla="*/ 316 h 324"/>
              <a:gd name="T78" fmla="*/ 910 w 1153"/>
              <a:gd name="T79" fmla="*/ 306 h 324"/>
              <a:gd name="T80" fmla="*/ 879 w 1153"/>
              <a:gd name="T81" fmla="*/ 311 h 324"/>
              <a:gd name="T82" fmla="*/ 852 w 1153"/>
              <a:gd name="T83" fmla="*/ 311 h 324"/>
              <a:gd name="T84" fmla="*/ 829 w 1153"/>
              <a:gd name="T85" fmla="*/ 320 h 324"/>
              <a:gd name="T86" fmla="*/ 816 w 1153"/>
              <a:gd name="T87" fmla="*/ 312 h 324"/>
              <a:gd name="T88" fmla="*/ 806 w 1153"/>
              <a:gd name="T89" fmla="*/ 317 h 324"/>
              <a:gd name="T90" fmla="*/ 795 w 1153"/>
              <a:gd name="T91" fmla="*/ 311 h 324"/>
              <a:gd name="T92" fmla="*/ 720 w 1153"/>
              <a:gd name="T93" fmla="*/ 308 h 324"/>
              <a:gd name="T94" fmla="*/ 714 w 1153"/>
              <a:gd name="T95" fmla="*/ 313 h 324"/>
              <a:gd name="T96" fmla="*/ 685 w 1153"/>
              <a:gd name="T97" fmla="*/ 307 h 324"/>
              <a:gd name="T98" fmla="*/ 651 w 1153"/>
              <a:gd name="T99" fmla="*/ 298 h 324"/>
              <a:gd name="T100" fmla="*/ 499 w 1153"/>
              <a:gd name="T101" fmla="*/ 306 h 324"/>
              <a:gd name="T102" fmla="*/ 493 w 1153"/>
              <a:gd name="T103" fmla="*/ 300 h 324"/>
              <a:gd name="T104" fmla="*/ 486 w 1153"/>
              <a:gd name="T105" fmla="*/ 306 h 324"/>
              <a:gd name="T106" fmla="*/ 424 w 1153"/>
              <a:gd name="T107" fmla="*/ 301 h 324"/>
              <a:gd name="T108" fmla="*/ 371 w 1153"/>
              <a:gd name="T109" fmla="*/ 299 h 324"/>
              <a:gd name="T110" fmla="*/ 343 w 1153"/>
              <a:gd name="T111" fmla="*/ 312 h 324"/>
              <a:gd name="T112" fmla="*/ 319 w 1153"/>
              <a:gd name="T113" fmla="*/ 298 h 324"/>
              <a:gd name="T114" fmla="*/ 242 w 1153"/>
              <a:gd name="T115" fmla="*/ 304 h 324"/>
              <a:gd name="T116" fmla="*/ 86 w 1153"/>
              <a:gd name="T117" fmla="*/ 312 h 32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3"/>
              <a:gd name="T178" fmla="*/ 0 h 324"/>
              <a:gd name="T179" fmla="*/ 1153 w 1153"/>
              <a:gd name="T180" fmla="*/ 324 h 32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3" h="324">
                <a:moveTo>
                  <a:pt x="86" y="312"/>
                </a:moveTo>
                <a:cubicBezTo>
                  <a:pt x="82" y="312"/>
                  <a:pt x="78" y="312"/>
                  <a:pt x="75" y="312"/>
                </a:cubicBezTo>
                <a:cubicBezTo>
                  <a:pt x="77" y="305"/>
                  <a:pt x="55" y="306"/>
                  <a:pt x="63" y="312"/>
                </a:cubicBezTo>
                <a:cubicBezTo>
                  <a:pt x="60" y="311"/>
                  <a:pt x="58" y="311"/>
                  <a:pt x="55" y="311"/>
                </a:cubicBezTo>
                <a:cubicBezTo>
                  <a:pt x="49" y="283"/>
                  <a:pt x="62" y="250"/>
                  <a:pt x="57" y="229"/>
                </a:cubicBezTo>
                <a:cubicBezTo>
                  <a:pt x="51" y="227"/>
                  <a:pt x="44" y="201"/>
                  <a:pt x="43" y="194"/>
                </a:cubicBezTo>
                <a:cubicBezTo>
                  <a:pt x="37" y="195"/>
                  <a:pt x="30" y="175"/>
                  <a:pt x="28" y="163"/>
                </a:cubicBezTo>
                <a:cubicBezTo>
                  <a:pt x="0" y="151"/>
                  <a:pt x="21" y="100"/>
                  <a:pt x="21" y="72"/>
                </a:cubicBezTo>
                <a:cubicBezTo>
                  <a:pt x="20" y="61"/>
                  <a:pt x="10" y="48"/>
                  <a:pt x="14" y="38"/>
                </a:cubicBezTo>
                <a:cubicBezTo>
                  <a:pt x="17" y="29"/>
                  <a:pt x="32" y="25"/>
                  <a:pt x="45" y="27"/>
                </a:cubicBezTo>
                <a:cubicBezTo>
                  <a:pt x="53" y="28"/>
                  <a:pt x="59" y="37"/>
                  <a:pt x="66" y="37"/>
                </a:cubicBezTo>
                <a:cubicBezTo>
                  <a:pt x="77" y="38"/>
                  <a:pt x="91" y="26"/>
                  <a:pt x="110" y="25"/>
                </a:cubicBezTo>
                <a:cubicBezTo>
                  <a:pt x="131" y="23"/>
                  <a:pt x="155" y="28"/>
                  <a:pt x="171" y="26"/>
                </a:cubicBezTo>
                <a:cubicBezTo>
                  <a:pt x="179" y="25"/>
                  <a:pt x="187" y="19"/>
                  <a:pt x="195" y="19"/>
                </a:cubicBezTo>
                <a:cubicBezTo>
                  <a:pt x="203" y="18"/>
                  <a:pt x="211" y="23"/>
                  <a:pt x="220" y="23"/>
                </a:cubicBezTo>
                <a:cubicBezTo>
                  <a:pt x="236" y="25"/>
                  <a:pt x="255" y="20"/>
                  <a:pt x="273" y="19"/>
                </a:cubicBezTo>
                <a:cubicBezTo>
                  <a:pt x="297" y="17"/>
                  <a:pt x="327" y="22"/>
                  <a:pt x="344" y="22"/>
                </a:cubicBezTo>
                <a:cubicBezTo>
                  <a:pt x="355" y="23"/>
                  <a:pt x="367" y="17"/>
                  <a:pt x="379" y="17"/>
                </a:cubicBezTo>
                <a:cubicBezTo>
                  <a:pt x="397" y="18"/>
                  <a:pt x="417" y="26"/>
                  <a:pt x="434" y="28"/>
                </a:cubicBezTo>
                <a:cubicBezTo>
                  <a:pt x="467" y="32"/>
                  <a:pt x="487" y="22"/>
                  <a:pt x="510" y="18"/>
                </a:cubicBezTo>
                <a:cubicBezTo>
                  <a:pt x="535" y="15"/>
                  <a:pt x="559" y="26"/>
                  <a:pt x="581" y="20"/>
                </a:cubicBezTo>
                <a:cubicBezTo>
                  <a:pt x="586" y="14"/>
                  <a:pt x="598" y="14"/>
                  <a:pt x="606" y="9"/>
                </a:cubicBezTo>
                <a:cubicBezTo>
                  <a:pt x="623" y="26"/>
                  <a:pt x="643" y="14"/>
                  <a:pt x="663" y="12"/>
                </a:cubicBezTo>
                <a:cubicBezTo>
                  <a:pt x="675" y="11"/>
                  <a:pt x="687" y="16"/>
                  <a:pt x="700" y="15"/>
                </a:cubicBezTo>
                <a:cubicBezTo>
                  <a:pt x="707" y="15"/>
                  <a:pt x="713" y="11"/>
                  <a:pt x="721" y="10"/>
                </a:cubicBezTo>
                <a:cubicBezTo>
                  <a:pt x="776" y="2"/>
                  <a:pt x="831" y="6"/>
                  <a:pt x="871" y="8"/>
                </a:cubicBezTo>
                <a:cubicBezTo>
                  <a:pt x="909" y="9"/>
                  <a:pt x="939" y="7"/>
                  <a:pt x="973" y="8"/>
                </a:cubicBezTo>
                <a:cubicBezTo>
                  <a:pt x="970" y="8"/>
                  <a:pt x="966" y="8"/>
                  <a:pt x="967" y="4"/>
                </a:cubicBezTo>
                <a:cubicBezTo>
                  <a:pt x="1000" y="14"/>
                  <a:pt x="1025" y="8"/>
                  <a:pt x="1057" y="0"/>
                </a:cubicBezTo>
                <a:cubicBezTo>
                  <a:pt x="1086" y="11"/>
                  <a:pt x="1125" y="2"/>
                  <a:pt x="1144" y="4"/>
                </a:cubicBezTo>
                <a:cubicBezTo>
                  <a:pt x="1134" y="23"/>
                  <a:pt x="1135" y="53"/>
                  <a:pt x="1123" y="69"/>
                </a:cubicBezTo>
                <a:cubicBezTo>
                  <a:pt x="1137" y="69"/>
                  <a:pt x="1123" y="90"/>
                  <a:pt x="1134" y="87"/>
                </a:cubicBezTo>
                <a:cubicBezTo>
                  <a:pt x="1130" y="108"/>
                  <a:pt x="1130" y="154"/>
                  <a:pt x="1124" y="184"/>
                </a:cubicBezTo>
                <a:cubicBezTo>
                  <a:pt x="1115" y="193"/>
                  <a:pt x="1109" y="205"/>
                  <a:pt x="1098" y="213"/>
                </a:cubicBezTo>
                <a:cubicBezTo>
                  <a:pt x="1102" y="226"/>
                  <a:pt x="1117" y="227"/>
                  <a:pt x="1131" y="231"/>
                </a:cubicBezTo>
                <a:cubicBezTo>
                  <a:pt x="1139" y="249"/>
                  <a:pt x="1153" y="276"/>
                  <a:pt x="1141" y="302"/>
                </a:cubicBezTo>
                <a:cubicBezTo>
                  <a:pt x="1130" y="299"/>
                  <a:pt x="1129" y="299"/>
                  <a:pt x="1120" y="296"/>
                </a:cubicBezTo>
                <a:cubicBezTo>
                  <a:pt x="1077" y="313"/>
                  <a:pt x="1043" y="305"/>
                  <a:pt x="979" y="302"/>
                </a:cubicBezTo>
                <a:cubicBezTo>
                  <a:pt x="963" y="324"/>
                  <a:pt x="940" y="309"/>
                  <a:pt x="917" y="316"/>
                </a:cubicBezTo>
                <a:cubicBezTo>
                  <a:pt x="911" y="314"/>
                  <a:pt x="920" y="307"/>
                  <a:pt x="910" y="306"/>
                </a:cubicBezTo>
                <a:cubicBezTo>
                  <a:pt x="909" y="322"/>
                  <a:pt x="884" y="311"/>
                  <a:pt x="879" y="311"/>
                </a:cubicBezTo>
                <a:cubicBezTo>
                  <a:pt x="872" y="311"/>
                  <a:pt x="861" y="320"/>
                  <a:pt x="852" y="311"/>
                </a:cubicBezTo>
                <a:cubicBezTo>
                  <a:pt x="850" y="320"/>
                  <a:pt x="840" y="322"/>
                  <a:pt x="829" y="320"/>
                </a:cubicBezTo>
                <a:cubicBezTo>
                  <a:pt x="824" y="319"/>
                  <a:pt x="815" y="312"/>
                  <a:pt x="816" y="312"/>
                </a:cubicBezTo>
                <a:cubicBezTo>
                  <a:pt x="814" y="311"/>
                  <a:pt x="807" y="317"/>
                  <a:pt x="806" y="317"/>
                </a:cubicBezTo>
                <a:cubicBezTo>
                  <a:pt x="804" y="317"/>
                  <a:pt x="797" y="312"/>
                  <a:pt x="795" y="311"/>
                </a:cubicBezTo>
                <a:cubicBezTo>
                  <a:pt x="774" y="308"/>
                  <a:pt x="742" y="320"/>
                  <a:pt x="720" y="308"/>
                </a:cubicBezTo>
                <a:cubicBezTo>
                  <a:pt x="716" y="308"/>
                  <a:pt x="724" y="316"/>
                  <a:pt x="714" y="313"/>
                </a:cubicBezTo>
                <a:cubicBezTo>
                  <a:pt x="699" y="313"/>
                  <a:pt x="705" y="304"/>
                  <a:pt x="685" y="307"/>
                </a:cubicBezTo>
                <a:cubicBezTo>
                  <a:pt x="679" y="284"/>
                  <a:pt x="666" y="295"/>
                  <a:pt x="651" y="298"/>
                </a:cubicBezTo>
                <a:cubicBezTo>
                  <a:pt x="598" y="311"/>
                  <a:pt x="546" y="295"/>
                  <a:pt x="499" y="306"/>
                </a:cubicBezTo>
                <a:cubicBezTo>
                  <a:pt x="504" y="300"/>
                  <a:pt x="495" y="307"/>
                  <a:pt x="493" y="300"/>
                </a:cubicBezTo>
                <a:cubicBezTo>
                  <a:pt x="486" y="297"/>
                  <a:pt x="493" y="309"/>
                  <a:pt x="486" y="306"/>
                </a:cubicBezTo>
                <a:cubicBezTo>
                  <a:pt x="464" y="296"/>
                  <a:pt x="443" y="309"/>
                  <a:pt x="424" y="301"/>
                </a:cubicBezTo>
                <a:cubicBezTo>
                  <a:pt x="410" y="306"/>
                  <a:pt x="384" y="310"/>
                  <a:pt x="371" y="299"/>
                </a:cubicBezTo>
                <a:cubicBezTo>
                  <a:pt x="362" y="303"/>
                  <a:pt x="354" y="313"/>
                  <a:pt x="343" y="312"/>
                </a:cubicBezTo>
                <a:cubicBezTo>
                  <a:pt x="335" y="312"/>
                  <a:pt x="326" y="299"/>
                  <a:pt x="319" y="298"/>
                </a:cubicBezTo>
                <a:cubicBezTo>
                  <a:pt x="300" y="295"/>
                  <a:pt x="252" y="302"/>
                  <a:pt x="242" y="304"/>
                </a:cubicBezTo>
                <a:cubicBezTo>
                  <a:pt x="189" y="315"/>
                  <a:pt x="134" y="306"/>
                  <a:pt x="86" y="312"/>
                </a:cubicBezTo>
                <a:close/>
              </a:path>
            </a:pathLst>
          </a:custGeom>
          <a:solidFill>
            <a:srgbClr val="F9EFBD"/>
          </a:solidFill>
          <a:ln w="9525">
            <a:solidFill>
              <a:srgbClr val="F9EFBD"/>
            </a:solidFill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99404" rIns="199404" anchor="ctr" anchorCtr="1"/>
          <a:lstStyle/>
          <a:p>
            <a:pPr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es-ES_tradnl" sz="1200" dirty="0">
                <a:solidFill>
                  <a:srgbClr val="A0002E"/>
                </a:solidFill>
                <a:latin typeface="Franklin Gothic Demi" pitchFamily="34" charset="0"/>
              </a:rPr>
              <a:t>Mercado asegurador altamente competitivo</a:t>
            </a:r>
          </a:p>
        </p:txBody>
      </p:sp>
      <p:sp>
        <p:nvSpPr>
          <p:cNvPr id="35" name="34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067" y="95639"/>
            <a:ext cx="5188146" cy="53118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 bwMode="auto">
          <a:xfrm>
            <a:off x="6798120" y="769213"/>
            <a:ext cx="2907001" cy="4462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63" y="972602"/>
            <a:ext cx="5188146" cy="120101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 bwMode="auto">
          <a:xfrm>
            <a:off x="179611" y="826469"/>
            <a:ext cx="5184576" cy="12047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3" r="7848"/>
          <a:stretch/>
        </p:blipFill>
        <p:spPr bwMode="auto">
          <a:xfrm>
            <a:off x="539652" y="-1"/>
            <a:ext cx="9180612" cy="612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adroTexto 14"/>
          <p:cNvSpPr txBox="1"/>
          <p:nvPr/>
        </p:nvSpPr>
        <p:spPr>
          <a:xfrm>
            <a:off x="1" y="685022"/>
            <a:ext cx="9720264" cy="34996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231807" y="431775"/>
            <a:ext cx="1484142" cy="34996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8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611659" y="1525575"/>
            <a:ext cx="4079304" cy="4143404"/>
          </a:xfrm>
        </p:spPr>
        <p:txBody>
          <a:bodyPr/>
          <a:lstStyle/>
          <a:p>
            <a:r>
              <a:rPr lang="es-ES" dirty="0"/>
              <a:t>Con la tendencia actual, estimamos que la Mediación seguiría disminuyendo su cuota de mercado y volumen de primas</a:t>
            </a:r>
          </a:p>
          <a:p>
            <a:endParaRPr lang="es-ES" dirty="0"/>
          </a:p>
          <a:p>
            <a:pPr marL="177800" indent="-1778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/>
              <a:t>Se han estimado las </a:t>
            </a:r>
            <a:r>
              <a:rPr lang="es-ES" dirty="0">
                <a:latin typeface="Franklin Gothic Demi" pitchFamily="34" charset="0"/>
              </a:rPr>
              <a:t>proyecciones de la cuota de mercado</a:t>
            </a:r>
            <a:r>
              <a:rPr lang="es-ES" dirty="0"/>
              <a:t> y del volumen de primas de la Mediación para los próximos 5 años, en base a 3 escenarios:</a:t>
            </a:r>
          </a:p>
          <a:p>
            <a:pPr marL="446088" lvl="1" indent="-1809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Franklin Gothic Demi" pitchFamily="34" charset="0"/>
              </a:rPr>
              <a:t>Optimista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: sobre la hipótesis en el que el contexto actual tendrá menor impacto negativo en el sector y que el crecimiento de otros canales será moderado</a:t>
            </a:r>
          </a:p>
          <a:p>
            <a:pPr marL="446088" lvl="1" indent="-1809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Franklin Gothic Demi" pitchFamily="34" charset="0"/>
              </a:rPr>
              <a:t>Esperado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: basándose en la hipótesis en la que se mantienen las tendencias actuales y no se desarrollan acciones por parte de la Mediación</a:t>
            </a:r>
          </a:p>
          <a:p>
            <a:pPr marL="446088" lvl="1" indent="-1809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Franklin Gothic Demi" pitchFamily="34" charset="0"/>
              </a:rPr>
              <a:t>Pesimista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:  sobre la hipótesis de que la economía tendrá mayor impacto negativo en el sector y que otros canales tendrán mayor crecimiento</a:t>
            </a:r>
          </a:p>
          <a:p>
            <a:pPr marL="180975" lvl="1" indent="-1809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Con estas previsiones, en 2018 la Mediación se posicionaría con las siguientes cifras:</a:t>
            </a:r>
          </a:p>
          <a:p>
            <a:pPr marL="446088" lvl="2" indent="-1809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Cuota de mercado: entre 26% y 36%</a:t>
            </a:r>
          </a:p>
          <a:p>
            <a:pPr marL="446088" lvl="2" indent="-180975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Volumen de primas: entre 15.000 M€ y 23.000 M€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s-ES" dirty="0"/>
              <a:t>Proyección de la tendencia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 bwMode="auto">
          <a:xfrm>
            <a:off x="4931569" y="811195"/>
            <a:ext cx="4286280" cy="7143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 b="623"/>
          <a:stretch>
            <a:fillRect/>
          </a:stretch>
        </p:blipFill>
        <p:spPr bwMode="auto">
          <a:xfrm>
            <a:off x="4967874" y="1080391"/>
            <a:ext cx="4500769" cy="486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7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Nn5iHA_kmDzm1ei_56E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AV..hk60.vekPwrIhk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frUXwS3UqojW574qlR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fc1eAhoU267gWaalGl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yoMek.CEGCYWOINU56aQ"/>
</p:tagLst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1439</Words>
  <Application>Microsoft Office PowerPoint</Application>
  <PresentationFormat>Personalizado</PresentationFormat>
  <Paragraphs>227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Arial Unicode MS</vt:lpstr>
      <vt:lpstr>Microsoft YaHei</vt:lpstr>
      <vt:lpstr>Arial</vt:lpstr>
      <vt:lpstr>Arial Black</vt:lpstr>
      <vt:lpstr>Calibri</vt:lpstr>
      <vt:lpstr>Courier New</vt:lpstr>
      <vt:lpstr>Franklin Gothic Book</vt:lpstr>
      <vt:lpstr>Franklin Gothic Demi</vt:lpstr>
      <vt:lpstr>Franklin Gothic Demi Cond</vt:lpstr>
      <vt:lpstr>Franklin Gothic Medium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Josep Segarra</dc:creator>
  <cp:lastModifiedBy>Claudio Aros</cp:lastModifiedBy>
  <cp:revision>409</cp:revision>
  <cp:lastPrinted>2017-07-27T10:25:16Z</cp:lastPrinted>
  <dcterms:created xsi:type="dcterms:W3CDTF">2014-05-07T17:38:20Z</dcterms:created>
  <dcterms:modified xsi:type="dcterms:W3CDTF">2017-07-27T13:29:23Z</dcterms:modified>
</cp:coreProperties>
</file>