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27"/>
  </p:notesMasterIdLst>
  <p:sldIdLst>
    <p:sldId id="352" r:id="rId4"/>
    <p:sldId id="542" r:id="rId5"/>
    <p:sldId id="543" r:id="rId6"/>
    <p:sldId id="541" r:id="rId7"/>
    <p:sldId id="536" r:id="rId8"/>
    <p:sldId id="523" r:id="rId9"/>
    <p:sldId id="545" r:id="rId10"/>
    <p:sldId id="546" r:id="rId11"/>
    <p:sldId id="544" r:id="rId12"/>
    <p:sldId id="547" r:id="rId13"/>
    <p:sldId id="506" r:id="rId14"/>
    <p:sldId id="548" r:id="rId15"/>
    <p:sldId id="517" r:id="rId16"/>
    <p:sldId id="549" r:id="rId17"/>
    <p:sldId id="551" r:id="rId18"/>
    <p:sldId id="554" r:id="rId19"/>
    <p:sldId id="557" r:id="rId20"/>
    <p:sldId id="553" r:id="rId21"/>
    <p:sldId id="510" r:id="rId22"/>
    <p:sldId id="555" r:id="rId23"/>
    <p:sldId id="508" r:id="rId24"/>
    <p:sldId id="558" r:id="rId25"/>
    <p:sldId id="531" r:id="rId26"/>
  </p:sldIdLst>
  <p:sldSz cx="12190413" cy="6858000"/>
  <p:notesSz cx="7099300" cy="10234613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9F"/>
    <a:srgbClr val="00A8C8"/>
    <a:srgbClr val="00954D"/>
    <a:srgbClr val="0A5B78"/>
    <a:srgbClr val="007288"/>
    <a:srgbClr val="00A1DA"/>
    <a:srgbClr val="006BBC"/>
    <a:srgbClr val="0D0D0D"/>
    <a:srgbClr val="F030F0"/>
    <a:srgbClr val="009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8934" autoAdjust="0"/>
  </p:normalViewPr>
  <p:slideViewPr>
    <p:cSldViewPr>
      <p:cViewPr>
        <p:scale>
          <a:sx n="73" d="100"/>
          <a:sy n="73" d="100"/>
        </p:scale>
        <p:origin x="-647" y="-1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0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4A6F7A0-F731-4405-9283-F2491224CA2E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24F22A6-A80D-4014-9C26-04EC8A8C7F1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53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281" y="2130452"/>
            <a:ext cx="10361851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9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CB58-9AC7-4EB8-95E9-7288EFAEDF3D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D945-8188-455D-81A0-74AB5313CD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24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CB58-9AC7-4EB8-95E9-7288EFAEDF3D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D945-8188-455D-81A0-74AB5313CD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87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8056" y="274654"/>
            <a:ext cx="274284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532" y="274654"/>
            <a:ext cx="8025355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CB58-9AC7-4EB8-95E9-7288EFAEDF3D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D945-8188-455D-81A0-74AB5313CD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750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MC_CoverShape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2616200"/>
            <a:ext cx="12188397" cy="3657600"/>
            <a:chOff x="0" y="2616200"/>
            <a:chExt cx="9601201" cy="3657601"/>
          </a:xfrm>
        </p:grpSpPr>
        <p:sp>
          <p:nvSpPr>
            <p:cNvPr id="5" name="Freeform 1"/>
            <p:cNvSpPr/>
            <p:nvPr userDrawn="1"/>
          </p:nvSpPr>
          <p:spPr bwMode="auto">
            <a:xfrm>
              <a:off x="0" y="2616200"/>
              <a:ext cx="914400" cy="3657601"/>
            </a:xfrm>
            <a:custGeom>
              <a:avLst/>
              <a:gdLst/>
              <a:ahLst/>
              <a:cxnLst/>
              <a:rect l="0" t="0" r="0" b="0"/>
              <a:pathLst>
                <a:path w="914401" h="3657601">
                  <a:moveTo>
                    <a:pt x="0" y="0"/>
                  </a:moveTo>
                  <a:lnTo>
                    <a:pt x="914400" y="0"/>
                  </a:lnTo>
                  <a:lnTo>
                    <a:pt x="711200" y="3657600"/>
                  </a:lnTo>
                  <a:lnTo>
                    <a:pt x="0" y="3657600"/>
                  </a:lnTo>
                </a:path>
              </a:pathLst>
            </a:custGeom>
            <a:solidFill>
              <a:schemeClr val="folHlink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0" tIns="0" anchor="ctr"/>
            <a:lstStyle/>
            <a:p>
              <a:pPr algn="ctr" defTabSz="457200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" name="Freeform 2"/>
            <p:cNvSpPr/>
            <p:nvPr userDrawn="1"/>
          </p:nvSpPr>
          <p:spPr bwMode="auto">
            <a:xfrm>
              <a:off x="457200" y="2616200"/>
              <a:ext cx="8940801" cy="3657601"/>
            </a:xfrm>
            <a:custGeom>
              <a:avLst/>
              <a:gdLst/>
              <a:ahLst/>
              <a:cxnLst/>
              <a:rect l="0" t="0" r="0" b="0"/>
              <a:pathLst>
                <a:path w="8940801" h="3657601">
                  <a:moveTo>
                    <a:pt x="0" y="3657600"/>
                  </a:moveTo>
                  <a:lnTo>
                    <a:pt x="457200" y="0"/>
                  </a:lnTo>
                  <a:lnTo>
                    <a:pt x="8940800" y="3657600"/>
                  </a:lnTo>
                </a:path>
              </a:pathLst>
            </a:cu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0" tIns="0" anchor="ctr"/>
            <a:lstStyle/>
            <a:p>
              <a:pPr algn="ctr" defTabSz="457200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" name="Freeform 3"/>
            <p:cNvSpPr/>
            <p:nvPr userDrawn="1"/>
          </p:nvSpPr>
          <p:spPr bwMode="auto">
            <a:xfrm>
              <a:off x="914400" y="2616200"/>
              <a:ext cx="8686801" cy="3657601"/>
            </a:xfrm>
            <a:custGeom>
              <a:avLst/>
              <a:gdLst/>
              <a:ahLst/>
              <a:cxnLst/>
              <a:rect l="0" t="0" r="0" b="0"/>
              <a:pathLst>
                <a:path w="8686801" h="3657601">
                  <a:moveTo>
                    <a:pt x="8229600" y="3657600"/>
                  </a:moveTo>
                  <a:lnTo>
                    <a:pt x="0" y="0"/>
                  </a:lnTo>
                  <a:lnTo>
                    <a:pt x="8686800" y="1828800"/>
                  </a:lnTo>
                  <a:lnTo>
                    <a:pt x="8686800" y="36576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0" tIns="0" anchor="ctr"/>
            <a:lstStyle/>
            <a:p>
              <a:pPr algn="ctr" defTabSz="457200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pic>
        <p:nvPicPr>
          <p:cNvPr id="8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23" y="-7301"/>
            <a:ext cx="12204659" cy="686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PresentationTitle"/>
          <p:cNvSpPr>
            <a:spLocks noGrp="1" noChangeArrowheads="1"/>
          </p:cNvSpPr>
          <p:nvPr>
            <p:ph type="ctrTitle"/>
          </p:nvPr>
        </p:nvSpPr>
        <p:spPr>
          <a:xfrm>
            <a:off x="1138636" y="3243725"/>
            <a:ext cx="10453243" cy="476412"/>
          </a:xfrm>
        </p:spPr>
        <p:txBody>
          <a:bodyPr tIns="0" rIns="0" bIns="0">
            <a:spAutoFit/>
          </a:bodyPr>
          <a:lstStyle>
            <a:lvl1pPr>
              <a:lnSpc>
                <a:spcPct val="86000"/>
              </a:lnSpc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8388" name="Dat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8712" y="3999374"/>
            <a:ext cx="6160703" cy="228600"/>
          </a:xfrm>
          <a:extLst/>
        </p:spPr>
        <p:txBody>
          <a:bodyPr>
            <a:spAutoFit/>
          </a:bodyPr>
          <a:lstStyle>
            <a:lvl1pPr marL="0" indent="0">
              <a:lnSpc>
                <a:spcPct val="83000"/>
              </a:lnSpc>
              <a:spcBef>
                <a:spcPct val="0"/>
              </a:spcBef>
              <a:buFontTx/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747242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siness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06599" y="6534150"/>
            <a:ext cx="3667805" cy="10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b"/>
          <a:lstStyle/>
          <a:p>
            <a:pPr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7C848A"/>
                </a:solidFill>
                <a:latin typeface="Calibri" pitchFamily="34" charset="0"/>
              </a:rPr>
              <a:t>MARSH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FECC3-0A42-4A79-85CF-F58E117A8BC4}" type="slidenum">
              <a:rPr lang="en-GB" smtClean="0">
                <a:solidFill>
                  <a:srgbClr val="002C77"/>
                </a:solidFill>
              </a:rPr>
              <a:pPr>
                <a:defRPr/>
              </a:pPr>
              <a:t>‹Nº›</a:t>
            </a:fld>
            <a:endParaRPr lang="en-GB" dirty="0">
              <a:solidFill>
                <a:srgbClr val="002C7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79A73-D031-4E9F-A047-6D6AEE23FCB3}" type="datetime4">
              <a:rPr lang="en-GB" smtClean="0"/>
              <a:pPr>
                <a:defRPr/>
              </a:pPr>
              <a:t>16 October 2017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587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" y="0"/>
            <a:ext cx="121883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usiness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06599" y="6534150"/>
            <a:ext cx="3667805" cy="10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b"/>
          <a:lstStyle/>
          <a:p>
            <a:pPr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7C848A"/>
                </a:solidFill>
                <a:latin typeface="Calibri" pitchFamily="34" charset="0"/>
              </a:rPr>
              <a:t>MARSH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4212" y="382588"/>
            <a:ext cx="8421770" cy="69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212" y="1277944"/>
            <a:ext cx="842177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FECC3-0A42-4A79-85CF-F58E117A8BC4}" type="slidenum">
              <a:rPr lang="en-GB" smtClean="0">
                <a:solidFill>
                  <a:srgbClr val="002C77"/>
                </a:solidFill>
              </a:rPr>
              <a:pPr>
                <a:defRPr/>
              </a:pPr>
              <a:t>‹Nº›</a:t>
            </a:fld>
            <a:endParaRPr lang="en-GB" dirty="0">
              <a:solidFill>
                <a:srgbClr val="002C77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79A73-D031-4E9F-A047-6D6AEE23FCB3}" type="datetime4">
              <a:rPr lang="en-GB" smtClean="0"/>
              <a:pPr>
                <a:defRPr/>
              </a:pPr>
              <a:t>16 October 2017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91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19" y="4406936"/>
            <a:ext cx="10360541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054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Number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FECC3-0A42-4A79-85CF-F58E117A8BC4}" type="slidenum">
              <a:rPr lang="en-GB" smtClean="0">
                <a:solidFill>
                  <a:srgbClr val="002C77"/>
                </a:solidFill>
              </a:rPr>
              <a:pPr>
                <a:defRPr/>
              </a:pPr>
              <a:t>‹Nº›</a:t>
            </a:fld>
            <a:endParaRPr lang="en-GB" dirty="0">
              <a:solidFill>
                <a:srgbClr val="002C77"/>
              </a:solidFill>
            </a:endParaRPr>
          </a:p>
        </p:txBody>
      </p:sp>
      <p:sp>
        <p:nvSpPr>
          <p:cNvPr id="5" name="Date" hidden="1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79A73-D031-4E9F-A047-6D6AEE23FCB3}" type="datetime4">
              <a:rPr lang="en-GB" smtClean="0"/>
              <a:pPr>
                <a:defRPr/>
              </a:pPr>
              <a:t>16 October 2017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091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385" y="1277944"/>
            <a:ext cx="5417065" cy="498792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917" y="1277944"/>
            <a:ext cx="5417065" cy="498792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Number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FECC3-0A42-4A79-85CF-F58E117A8BC4}" type="slidenum">
              <a:rPr lang="en-GB" smtClean="0">
                <a:solidFill>
                  <a:srgbClr val="002C77"/>
                </a:solidFill>
              </a:rPr>
              <a:pPr>
                <a:defRPr/>
              </a:pPr>
              <a:t>‹Nº›</a:t>
            </a:fld>
            <a:endParaRPr lang="en-GB" dirty="0">
              <a:solidFill>
                <a:srgbClr val="002C77"/>
              </a:solidFill>
            </a:endParaRPr>
          </a:p>
        </p:txBody>
      </p:sp>
      <p:sp>
        <p:nvSpPr>
          <p:cNvPr id="6" name="Date" hidden="1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79A73-D031-4E9F-A047-6D6AEE23FCB3}" type="datetime4">
              <a:rPr lang="en-GB" smtClean="0"/>
              <a:pPr>
                <a:defRPr/>
              </a:pPr>
              <a:t>16 October 2017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362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16" y="274638"/>
            <a:ext cx="1097318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615" y="1535113"/>
            <a:ext cx="53868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615" y="2174875"/>
            <a:ext cx="53868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971" y="1535113"/>
            <a:ext cx="538885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971" y="2174875"/>
            <a:ext cx="538885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Number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FECC3-0A42-4A79-85CF-F58E117A8BC4}" type="slidenum">
              <a:rPr lang="en-GB" smtClean="0">
                <a:solidFill>
                  <a:srgbClr val="002C77"/>
                </a:solidFill>
              </a:rPr>
              <a:pPr>
                <a:defRPr/>
              </a:pPr>
              <a:t>‹Nº›</a:t>
            </a:fld>
            <a:endParaRPr lang="en-GB" dirty="0">
              <a:solidFill>
                <a:srgbClr val="002C77"/>
              </a:solidFill>
            </a:endParaRPr>
          </a:p>
        </p:txBody>
      </p:sp>
      <p:sp>
        <p:nvSpPr>
          <p:cNvPr id="8" name="Date" hidden="1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79A73-D031-4E9F-A047-6D6AEE23FCB3}" type="datetime4">
              <a:rPr lang="en-GB" smtClean="0"/>
              <a:pPr>
                <a:defRPr/>
              </a:pPr>
              <a:t>16 October 2017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717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Number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FECC3-0A42-4A79-85CF-F58E117A8BC4}" type="slidenum">
              <a:rPr lang="en-GB" smtClean="0">
                <a:solidFill>
                  <a:srgbClr val="002C77"/>
                </a:solidFill>
              </a:rPr>
              <a:pPr>
                <a:defRPr/>
              </a:pPr>
              <a:t>‹Nº›</a:t>
            </a:fld>
            <a:endParaRPr lang="en-GB" dirty="0">
              <a:solidFill>
                <a:srgbClr val="002C77"/>
              </a:solidFill>
            </a:endParaRPr>
          </a:p>
        </p:txBody>
      </p:sp>
      <p:sp>
        <p:nvSpPr>
          <p:cNvPr id="4" name="Date" hidden="1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79A73-D031-4E9F-A047-6D6AEE23FCB3}" type="datetime4">
              <a:rPr lang="en-GB" smtClean="0"/>
              <a:pPr>
                <a:defRPr/>
              </a:pPr>
              <a:t>16 October 2017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284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Number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FECC3-0A42-4A79-85CF-F58E117A8BC4}" type="slidenum">
              <a:rPr lang="en-GB" smtClean="0">
                <a:solidFill>
                  <a:srgbClr val="002C77"/>
                </a:solidFill>
              </a:rPr>
              <a:pPr>
                <a:defRPr/>
              </a:pPr>
              <a:t>‹Nº›</a:t>
            </a:fld>
            <a:endParaRPr lang="en-GB" dirty="0">
              <a:solidFill>
                <a:srgbClr val="002C77"/>
              </a:solidFill>
            </a:endParaRPr>
          </a:p>
        </p:txBody>
      </p:sp>
      <p:sp>
        <p:nvSpPr>
          <p:cNvPr id="3" name="Date" hidden="1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79A73-D031-4E9F-A047-6D6AEE23FCB3}" type="datetime4">
              <a:rPr lang="en-GB" smtClean="0"/>
              <a:pPr>
                <a:defRPr/>
              </a:pPr>
              <a:t>16 October 2017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73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CB58-9AC7-4EB8-95E9-7288EFAEDF3D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D945-8188-455D-81A0-74AB5313CD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856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29" y="273050"/>
            <a:ext cx="40124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35" y="27308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629" y="1435103"/>
            <a:ext cx="40124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Number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FECC3-0A42-4A79-85CF-F58E117A8BC4}" type="slidenum">
              <a:rPr lang="en-GB" smtClean="0">
                <a:solidFill>
                  <a:srgbClr val="002C77"/>
                </a:solidFill>
              </a:rPr>
              <a:pPr>
                <a:defRPr/>
              </a:pPr>
              <a:t>‹Nº›</a:t>
            </a:fld>
            <a:endParaRPr lang="en-GB" dirty="0">
              <a:solidFill>
                <a:srgbClr val="002C77"/>
              </a:solidFill>
            </a:endParaRPr>
          </a:p>
        </p:txBody>
      </p:sp>
      <p:sp>
        <p:nvSpPr>
          <p:cNvPr id="6" name="Date" hidden="1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79A73-D031-4E9F-A047-6D6AEE23FCB3}" type="datetime4">
              <a:rPr lang="en-GB" smtClean="0"/>
              <a:pPr>
                <a:defRPr/>
              </a:pPr>
              <a:t>16 October 2017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565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25" y="4800600"/>
            <a:ext cx="731344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25" y="612775"/>
            <a:ext cx="731344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25" y="5367338"/>
            <a:ext cx="731344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Number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FECC3-0A42-4A79-85CF-F58E117A8BC4}" type="slidenum">
              <a:rPr lang="en-GB" smtClean="0">
                <a:solidFill>
                  <a:srgbClr val="002C77"/>
                </a:solidFill>
              </a:rPr>
              <a:pPr>
                <a:defRPr/>
              </a:pPr>
              <a:t>‹Nº›</a:t>
            </a:fld>
            <a:endParaRPr lang="en-GB" dirty="0">
              <a:solidFill>
                <a:srgbClr val="002C77"/>
              </a:solidFill>
            </a:endParaRPr>
          </a:p>
        </p:txBody>
      </p:sp>
      <p:sp>
        <p:nvSpPr>
          <p:cNvPr id="6" name="Date" hidden="1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79A73-D031-4E9F-A047-6D6AEE23FCB3}" type="datetime4">
              <a:rPr lang="en-GB" smtClean="0"/>
              <a:pPr>
                <a:defRPr/>
              </a:pPr>
              <a:t>16 October 2017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311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Number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FECC3-0A42-4A79-85CF-F58E117A8BC4}" type="slidenum">
              <a:rPr lang="en-GB" smtClean="0">
                <a:solidFill>
                  <a:srgbClr val="002C77"/>
                </a:solidFill>
              </a:rPr>
              <a:pPr>
                <a:defRPr/>
              </a:pPr>
              <a:t>‹Nº›</a:t>
            </a:fld>
            <a:endParaRPr lang="en-GB" dirty="0">
              <a:solidFill>
                <a:srgbClr val="002C77"/>
              </a:solidFill>
            </a:endParaRPr>
          </a:p>
        </p:txBody>
      </p:sp>
      <p:sp>
        <p:nvSpPr>
          <p:cNvPr id="5" name="Date" hidden="1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79A73-D031-4E9F-A047-6D6AEE23FCB3}" type="datetime4">
              <a:rPr lang="en-GB" smtClean="0"/>
              <a:pPr>
                <a:defRPr/>
              </a:pPr>
              <a:t>16 October 2017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936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9089" y="382624"/>
            <a:ext cx="2756901" cy="5883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388" y="382624"/>
            <a:ext cx="8077231" cy="5883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Number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FECC3-0A42-4A79-85CF-F58E117A8BC4}" type="slidenum">
              <a:rPr lang="en-GB" smtClean="0">
                <a:solidFill>
                  <a:srgbClr val="002C77"/>
                </a:solidFill>
              </a:rPr>
              <a:pPr>
                <a:defRPr/>
              </a:pPr>
              <a:t>‹Nº›</a:t>
            </a:fld>
            <a:endParaRPr lang="en-GB" dirty="0">
              <a:solidFill>
                <a:srgbClr val="002C77"/>
              </a:solidFill>
            </a:endParaRPr>
          </a:p>
        </p:txBody>
      </p:sp>
      <p:sp>
        <p:nvSpPr>
          <p:cNvPr id="5" name="Date" hidden="1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79A73-D031-4E9F-A047-6D6AEE23FCB3}" type="datetime4">
              <a:rPr lang="en-GB" smtClean="0"/>
              <a:pPr>
                <a:defRPr/>
              </a:pPr>
              <a:t>16 October 2017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470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77552C5-9C5D-4259-8753-CF971EDAD8DD}" type="slidenum">
              <a:rPr lang="en-US" smtClean="0">
                <a:solidFill>
                  <a:srgbClr val="002C77"/>
                </a:solidFill>
                <a:latin typeface="Calibri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srgbClr val="002C77"/>
              </a:solidFill>
              <a:latin typeface="Calibri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457200" fontAlgn="base">
              <a:spcAft>
                <a:spcPct val="0"/>
              </a:spcAft>
              <a:defRPr/>
            </a:pPr>
            <a:fld id="{AC6056F2-E3BF-4686-8A03-6565660B107D}" type="datetime4">
              <a:rPr lang="en-US" smtClean="0">
                <a:latin typeface="Calibri" pitchFamily="34" charset="0"/>
              </a:rPr>
              <a:pPr defTabSz="457200" fontAlgn="base">
                <a:spcAft>
                  <a:spcPct val="0"/>
                </a:spcAft>
                <a:defRPr/>
              </a:pPr>
              <a:t>October 16, 2017</a:t>
            </a:fld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207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1613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281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03E-9F57-4BCC-A0C6-F048158AD487}" type="datetimeFigureOut">
              <a:rPr lang="es-CO" smtClean="0"/>
              <a:t>16/10/2017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0B93-2523-45BC-9ACA-A63FF1AE71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4694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03E-9F57-4BCC-A0C6-F048158AD487}" type="datetimeFigureOut">
              <a:rPr lang="es-CO" smtClean="0"/>
              <a:t>16/10/2017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0B93-2523-45BC-9ACA-A63FF1AE71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3670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16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16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03E-9F57-4BCC-A0C6-F048158AD487}" type="datetimeFigureOut">
              <a:rPr lang="es-CO" smtClean="0"/>
              <a:t>16/10/2017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0B93-2523-45BC-9ACA-A63FF1AE71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6480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03E-9F57-4BCC-A0C6-F048158AD487}" type="datetimeFigureOut">
              <a:rPr lang="es-CO" smtClean="0"/>
              <a:t>16/10/2017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0B93-2523-45BC-9ACA-A63FF1AE71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07122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03E-9F57-4BCC-A0C6-F048158AD487}" type="datetimeFigureOut">
              <a:rPr lang="es-CO" smtClean="0"/>
              <a:t>16/10/2017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0B93-2523-45BC-9ACA-A63FF1AE71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720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960" y="4406927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CB58-9AC7-4EB8-95E9-7288EFAEDF3D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D945-8188-455D-81A0-74AB5313CD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597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03E-9F57-4BCC-A0C6-F048158AD487}" type="datetimeFigureOut">
              <a:rPr lang="es-CO" smtClean="0"/>
              <a:t>16/10/2017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0B93-2523-45BC-9ACA-A63FF1AE71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7966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03E-9F57-4BCC-A0C6-F048158AD487}" type="datetimeFigureOut">
              <a:rPr lang="es-CO" smtClean="0"/>
              <a:t>16/10/2017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0B93-2523-45BC-9ACA-A63FF1AE71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67955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5675" y="273050"/>
            <a:ext cx="68151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03E-9F57-4BCC-A0C6-F048158AD487}" type="datetimeFigureOut">
              <a:rPr lang="es-CO" smtClean="0"/>
              <a:t>16/10/2017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0B93-2523-45BC-9ACA-A63FF1AE71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1669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03E-9F57-4BCC-A0C6-F048158AD487}" type="datetimeFigureOut">
              <a:rPr lang="es-CO" smtClean="0"/>
              <a:t>16/10/2017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0B93-2523-45BC-9ACA-A63FF1AE71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7621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03E-9F57-4BCC-A0C6-F048158AD487}" type="datetimeFigureOut">
              <a:rPr lang="es-CO" smtClean="0"/>
              <a:t>16/10/2017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0B93-2523-45BC-9ACA-A63FF1AE71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9854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161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03E-9F57-4BCC-A0C6-F048158AD487}" type="datetimeFigureOut">
              <a:rPr lang="es-CO" smtClean="0"/>
              <a:t>16/10/2017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0B93-2523-45BC-9ACA-A63FF1AE71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000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532" y="1600206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6800" y="1600206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CB58-9AC7-4EB8-95E9-7288EFAEDF3D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D945-8188-455D-81A0-74AB5313CD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29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2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522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CB58-9AC7-4EB8-95E9-7288EFAEDF3D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D945-8188-455D-81A0-74AB5313CD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30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CB58-9AC7-4EB8-95E9-7288EFAEDF3D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D945-8188-455D-81A0-74AB5313CD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62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CB58-9AC7-4EB8-95E9-7288EFAEDF3D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D945-8188-455D-81A0-74AB5313CD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0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7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119" y="273067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527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CB58-9AC7-4EB8-95E9-7288EFAEDF3D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D945-8188-455D-81A0-74AB5313CD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39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411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411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411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CB58-9AC7-4EB8-95E9-7288EFAEDF3D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D945-8188-455D-81A0-74AB5313CD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90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21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530" y="274638"/>
            <a:ext cx="1097137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30" y="1600206"/>
            <a:ext cx="1097137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522" y="6356377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6CB58-9AC7-4EB8-95E9-7288EFAEDF3D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065" y="6356377"/>
            <a:ext cx="38602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6467" y="6356377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1D945-8188-455D-81A0-74AB5313CD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88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016" y="0"/>
            <a:ext cx="121883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gray">
          <a:xfrm>
            <a:off x="578385" y="382588"/>
            <a:ext cx="1102759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BodyText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gray">
          <a:xfrm>
            <a:off x="578385" y="1277944"/>
            <a:ext cx="11027597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45" name="Copyright" hidden="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606616" y="6534150"/>
            <a:ext cx="3677880" cy="10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b"/>
          <a:lstStyle/>
          <a:p>
            <a:pPr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7C848A"/>
                </a:solidFill>
                <a:latin typeface="Calibri" pitchFamily="34" charset="0"/>
                <a:cs typeface="Arial" charset="0"/>
              </a:rPr>
              <a:t>© 2013 Marsh USA Inc.</a:t>
            </a:r>
            <a:endParaRPr lang="en-US" sz="700" dirty="0">
              <a:solidFill>
                <a:srgbClr val="7C848A"/>
              </a:solidFill>
              <a:latin typeface="Calibri" pitchFamily="34" charset="0"/>
            </a:endParaRPr>
          </a:p>
        </p:txBody>
      </p:sp>
      <p:sp>
        <p:nvSpPr>
          <p:cNvPr id="1049" name="SlideNumber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gray">
          <a:xfrm>
            <a:off x="11033663" y="6483386"/>
            <a:ext cx="568309" cy="168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defRPr sz="110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77552C5-9C5D-4259-8753-CF971EDAD8DD}" type="slidenum">
              <a:rPr lang="en-US">
                <a:solidFill>
                  <a:srgbClr val="002C77"/>
                </a:solidFill>
                <a:latin typeface="Calibri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srgbClr val="002C77"/>
              </a:solidFill>
              <a:latin typeface="Calibri" pitchFamily="34" charset="0"/>
            </a:endParaRPr>
          </a:p>
        </p:txBody>
      </p:sp>
      <p:sp>
        <p:nvSpPr>
          <p:cNvPr id="1052" name="Date" hidden="1"/>
          <p:cNvSpPr>
            <a:spLocks noGrp="1" noChangeArrowheads="1"/>
          </p:cNvSpPr>
          <p:nvPr>
            <p:ph type="dt" sz="half" idx="2"/>
            <p:custDataLst>
              <p:tags r:id="rId19"/>
            </p:custDataLst>
          </p:nvPr>
        </p:nvSpPr>
        <p:spPr bwMode="gray">
          <a:xfrm>
            <a:off x="5411022" y="6532563"/>
            <a:ext cx="1370389" cy="107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ct val="100000"/>
              </a:lnSpc>
              <a:spcBef>
                <a:spcPct val="50000"/>
              </a:spcBef>
              <a:defRPr sz="700">
                <a:solidFill>
                  <a:srgbClr val="7C848A"/>
                </a:solidFill>
                <a:ea typeface="+mn-ea"/>
                <a:cs typeface="Arial" charset="0"/>
              </a:defRPr>
            </a:lvl1pPr>
          </a:lstStyle>
          <a:p>
            <a:pPr defTabSz="457200" fontAlgn="base">
              <a:spcAft>
                <a:spcPct val="0"/>
              </a:spcAft>
              <a:defRPr/>
            </a:pPr>
            <a:fld id="{AC6056F2-E3BF-4686-8A03-6565660B107D}" type="datetime4">
              <a:rPr lang="en-US">
                <a:latin typeface="Calibri" pitchFamily="34" charset="0"/>
              </a:rPr>
              <a:pPr defTabSz="457200" fontAlgn="base">
                <a:spcAft>
                  <a:spcPct val="0"/>
                </a:spcAft>
                <a:defRPr/>
              </a:pPr>
              <a:t>October 16, 2017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1059" name="Business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606599" y="6534150"/>
            <a:ext cx="3667805" cy="10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b"/>
          <a:lstStyle/>
          <a:p>
            <a:pPr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7C848A"/>
                </a:solidFill>
                <a:latin typeface="Calibri" pitchFamily="34" charset="0"/>
              </a:rPr>
              <a:t>MARSH</a:t>
            </a:r>
          </a:p>
        </p:txBody>
      </p:sp>
      <p:sp>
        <p:nvSpPr>
          <p:cNvPr id="1060" name="Filepath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3151908" y="6527800"/>
            <a:ext cx="7643947" cy="107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/>
          <a:p>
            <a:pPr algn="r" defTabSz="45720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700" dirty="0">
              <a:solidFill>
                <a:srgbClr val="7C848A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33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</a:defRPr>
      </a:lvl9pPr>
    </p:titleStyle>
    <p:bodyStyle>
      <a:lvl1pPr marL="203200" indent="-203200" algn="l" rtl="0" eaLnBrk="1" fontAlgn="base" hangingPunct="1">
        <a:spcBef>
          <a:spcPct val="6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MS PGothic"/>
        </a:defRPr>
      </a:lvl1pPr>
      <a:lvl2pPr marL="508000" indent="-2794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MS PGothic"/>
        </a:defRPr>
      </a:lvl2pPr>
      <a:lvl3pPr marL="685800" indent="-1778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­"/>
        <a:defRPr sz="2000">
          <a:solidFill>
            <a:schemeClr val="tx1"/>
          </a:solidFill>
          <a:latin typeface="+mn-lt"/>
          <a:ea typeface="+mn-ea"/>
          <a:cs typeface="MS PGothic"/>
        </a:defRPr>
      </a:lvl3pPr>
      <a:lvl4pPr marL="863600" indent="-1778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­"/>
        <a:defRPr sz="2000">
          <a:solidFill>
            <a:schemeClr val="tx1"/>
          </a:solidFill>
          <a:latin typeface="+mn-lt"/>
          <a:ea typeface="+mn-ea"/>
          <a:cs typeface="MS PGothic"/>
        </a:defRPr>
      </a:lvl4pPr>
      <a:lvl5pPr marL="1041400" indent="-1778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  <a:cs typeface="MS PGothic"/>
        </a:defRPr>
      </a:lvl5pPr>
      <a:lvl6pPr marL="1498600" indent="-1778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6pPr>
      <a:lvl7pPr marL="1955800" indent="-1778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7pPr>
      <a:lvl8pPr marL="2413000" indent="-1778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8pPr>
      <a:lvl9pPr marL="2870200" indent="-1778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9803E-9F57-4BCC-A0C6-F048158AD487}" type="datetimeFigureOut">
              <a:rPr lang="es-CO" smtClean="0"/>
              <a:t>16/10/2017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70B93-2523-45BC-9ACA-A63FF1AE71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289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9.png"/><Relationship Id="rId2" Type="http://schemas.openxmlformats.org/officeDocument/2006/relationships/tags" Target="../tags/tag3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.emf"/><Relationship Id="rId117" Type="http://schemas.openxmlformats.org/officeDocument/2006/relationships/image" Target="../media/image139.emf"/><Relationship Id="rId21" Type="http://schemas.openxmlformats.org/officeDocument/2006/relationships/image" Target="../media/image43.emf"/><Relationship Id="rId42" Type="http://schemas.openxmlformats.org/officeDocument/2006/relationships/image" Target="../media/image64.emf"/><Relationship Id="rId47" Type="http://schemas.openxmlformats.org/officeDocument/2006/relationships/image" Target="../media/image69.emf"/><Relationship Id="rId63" Type="http://schemas.openxmlformats.org/officeDocument/2006/relationships/image" Target="../media/image85.emf"/><Relationship Id="rId68" Type="http://schemas.openxmlformats.org/officeDocument/2006/relationships/image" Target="../media/image90.emf"/><Relationship Id="rId84" Type="http://schemas.openxmlformats.org/officeDocument/2006/relationships/image" Target="../media/image106.emf"/><Relationship Id="rId89" Type="http://schemas.openxmlformats.org/officeDocument/2006/relationships/image" Target="../media/image111.emf"/><Relationship Id="rId112" Type="http://schemas.openxmlformats.org/officeDocument/2006/relationships/image" Target="../media/image134.emf"/><Relationship Id="rId133" Type="http://schemas.openxmlformats.org/officeDocument/2006/relationships/image" Target="../media/image155.emf"/><Relationship Id="rId138" Type="http://schemas.openxmlformats.org/officeDocument/2006/relationships/image" Target="../media/image160.emf"/><Relationship Id="rId154" Type="http://schemas.openxmlformats.org/officeDocument/2006/relationships/image" Target="../media/image176.emf"/><Relationship Id="rId159" Type="http://schemas.openxmlformats.org/officeDocument/2006/relationships/image" Target="../media/image181.emf"/><Relationship Id="rId175" Type="http://schemas.openxmlformats.org/officeDocument/2006/relationships/image" Target="../media/image197.emf"/><Relationship Id="rId170" Type="http://schemas.openxmlformats.org/officeDocument/2006/relationships/image" Target="../media/image192.emf"/><Relationship Id="rId16" Type="http://schemas.openxmlformats.org/officeDocument/2006/relationships/image" Target="../media/image38.emf"/><Relationship Id="rId107" Type="http://schemas.openxmlformats.org/officeDocument/2006/relationships/image" Target="../media/image129.emf"/><Relationship Id="rId11" Type="http://schemas.openxmlformats.org/officeDocument/2006/relationships/image" Target="../media/image33.emf"/><Relationship Id="rId32" Type="http://schemas.openxmlformats.org/officeDocument/2006/relationships/image" Target="../media/image54.emf"/><Relationship Id="rId37" Type="http://schemas.openxmlformats.org/officeDocument/2006/relationships/image" Target="../media/image59.emf"/><Relationship Id="rId53" Type="http://schemas.openxmlformats.org/officeDocument/2006/relationships/image" Target="../media/image75.emf"/><Relationship Id="rId58" Type="http://schemas.openxmlformats.org/officeDocument/2006/relationships/image" Target="../media/image80.emf"/><Relationship Id="rId74" Type="http://schemas.openxmlformats.org/officeDocument/2006/relationships/image" Target="../media/image96.emf"/><Relationship Id="rId79" Type="http://schemas.openxmlformats.org/officeDocument/2006/relationships/image" Target="../media/image101.emf"/><Relationship Id="rId102" Type="http://schemas.openxmlformats.org/officeDocument/2006/relationships/image" Target="../media/image124.emf"/><Relationship Id="rId123" Type="http://schemas.openxmlformats.org/officeDocument/2006/relationships/image" Target="../media/image145.emf"/><Relationship Id="rId128" Type="http://schemas.openxmlformats.org/officeDocument/2006/relationships/image" Target="../media/image150.emf"/><Relationship Id="rId144" Type="http://schemas.openxmlformats.org/officeDocument/2006/relationships/image" Target="../media/image166.emf"/><Relationship Id="rId149" Type="http://schemas.openxmlformats.org/officeDocument/2006/relationships/image" Target="../media/image171.emf"/><Relationship Id="rId5" Type="http://schemas.openxmlformats.org/officeDocument/2006/relationships/image" Target="../media/image27.emf"/><Relationship Id="rId90" Type="http://schemas.openxmlformats.org/officeDocument/2006/relationships/image" Target="../media/image112.emf"/><Relationship Id="rId95" Type="http://schemas.openxmlformats.org/officeDocument/2006/relationships/image" Target="../media/image117.emf"/><Relationship Id="rId160" Type="http://schemas.openxmlformats.org/officeDocument/2006/relationships/image" Target="../media/image182.emf"/><Relationship Id="rId165" Type="http://schemas.openxmlformats.org/officeDocument/2006/relationships/image" Target="../media/image187.emf"/><Relationship Id="rId181" Type="http://schemas.openxmlformats.org/officeDocument/2006/relationships/image" Target="../media/image203.emf"/><Relationship Id="rId186" Type="http://schemas.openxmlformats.org/officeDocument/2006/relationships/image" Target="../media/image208.emf"/><Relationship Id="rId22" Type="http://schemas.openxmlformats.org/officeDocument/2006/relationships/image" Target="../media/image44.emf"/><Relationship Id="rId27" Type="http://schemas.openxmlformats.org/officeDocument/2006/relationships/image" Target="../media/image49.emf"/><Relationship Id="rId43" Type="http://schemas.openxmlformats.org/officeDocument/2006/relationships/image" Target="../media/image65.emf"/><Relationship Id="rId48" Type="http://schemas.openxmlformats.org/officeDocument/2006/relationships/image" Target="../media/image70.emf"/><Relationship Id="rId64" Type="http://schemas.openxmlformats.org/officeDocument/2006/relationships/image" Target="../media/image86.emf"/><Relationship Id="rId69" Type="http://schemas.openxmlformats.org/officeDocument/2006/relationships/image" Target="../media/image91.emf"/><Relationship Id="rId113" Type="http://schemas.openxmlformats.org/officeDocument/2006/relationships/image" Target="../media/image135.emf"/><Relationship Id="rId118" Type="http://schemas.openxmlformats.org/officeDocument/2006/relationships/image" Target="../media/image140.emf"/><Relationship Id="rId134" Type="http://schemas.openxmlformats.org/officeDocument/2006/relationships/image" Target="../media/image156.emf"/><Relationship Id="rId139" Type="http://schemas.openxmlformats.org/officeDocument/2006/relationships/image" Target="../media/image161.emf"/><Relationship Id="rId80" Type="http://schemas.openxmlformats.org/officeDocument/2006/relationships/image" Target="../media/image102.emf"/><Relationship Id="rId85" Type="http://schemas.openxmlformats.org/officeDocument/2006/relationships/image" Target="../media/image107.emf"/><Relationship Id="rId150" Type="http://schemas.openxmlformats.org/officeDocument/2006/relationships/image" Target="../media/image172.emf"/><Relationship Id="rId155" Type="http://schemas.openxmlformats.org/officeDocument/2006/relationships/image" Target="../media/image177.emf"/><Relationship Id="rId171" Type="http://schemas.openxmlformats.org/officeDocument/2006/relationships/image" Target="../media/image193.emf"/><Relationship Id="rId176" Type="http://schemas.openxmlformats.org/officeDocument/2006/relationships/image" Target="../media/image198.emf"/><Relationship Id="rId12" Type="http://schemas.openxmlformats.org/officeDocument/2006/relationships/image" Target="../media/image34.emf"/><Relationship Id="rId17" Type="http://schemas.openxmlformats.org/officeDocument/2006/relationships/image" Target="../media/image39.emf"/><Relationship Id="rId33" Type="http://schemas.openxmlformats.org/officeDocument/2006/relationships/image" Target="../media/image55.emf"/><Relationship Id="rId38" Type="http://schemas.openxmlformats.org/officeDocument/2006/relationships/image" Target="../media/image60.emf"/><Relationship Id="rId59" Type="http://schemas.openxmlformats.org/officeDocument/2006/relationships/image" Target="../media/image81.emf"/><Relationship Id="rId103" Type="http://schemas.openxmlformats.org/officeDocument/2006/relationships/image" Target="../media/image125.emf"/><Relationship Id="rId108" Type="http://schemas.openxmlformats.org/officeDocument/2006/relationships/image" Target="../media/image130.emf"/><Relationship Id="rId124" Type="http://schemas.openxmlformats.org/officeDocument/2006/relationships/image" Target="../media/image146.emf"/><Relationship Id="rId129" Type="http://schemas.openxmlformats.org/officeDocument/2006/relationships/image" Target="../media/image151.emf"/><Relationship Id="rId54" Type="http://schemas.openxmlformats.org/officeDocument/2006/relationships/image" Target="../media/image76.emf"/><Relationship Id="rId70" Type="http://schemas.openxmlformats.org/officeDocument/2006/relationships/image" Target="../media/image92.emf"/><Relationship Id="rId75" Type="http://schemas.openxmlformats.org/officeDocument/2006/relationships/image" Target="../media/image97.emf"/><Relationship Id="rId91" Type="http://schemas.openxmlformats.org/officeDocument/2006/relationships/image" Target="../media/image113.emf"/><Relationship Id="rId96" Type="http://schemas.openxmlformats.org/officeDocument/2006/relationships/image" Target="../media/image118.emf"/><Relationship Id="rId140" Type="http://schemas.openxmlformats.org/officeDocument/2006/relationships/image" Target="../media/image162.emf"/><Relationship Id="rId145" Type="http://schemas.openxmlformats.org/officeDocument/2006/relationships/image" Target="../media/image167.emf"/><Relationship Id="rId161" Type="http://schemas.openxmlformats.org/officeDocument/2006/relationships/image" Target="../media/image183.emf"/><Relationship Id="rId166" Type="http://schemas.openxmlformats.org/officeDocument/2006/relationships/image" Target="../media/image188.emf"/><Relationship Id="rId182" Type="http://schemas.openxmlformats.org/officeDocument/2006/relationships/image" Target="../media/image204.emf"/><Relationship Id="rId187" Type="http://schemas.openxmlformats.org/officeDocument/2006/relationships/image" Target="../media/image20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emf"/><Relationship Id="rId23" Type="http://schemas.openxmlformats.org/officeDocument/2006/relationships/image" Target="../media/image45.emf"/><Relationship Id="rId28" Type="http://schemas.openxmlformats.org/officeDocument/2006/relationships/image" Target="../media/image50.emf"/><Relationship Id="rId49" Type="http://schemas.openxmlformats.org/officeDocument/2006/relationships/image" Target="../media/image71.emf"/><Relationship Id="rId114" Type="http://schemas.openxmlformats.org/officeDocument/2006/relationships/image" Target="../media/image136.emf"/><Relationship Id="rId119" Type="http://schemas.openxmlformats.org/officeDocument/2006/relationships/image" Target="../media/image141.emf"/><Relationship Id="rId44" Type="http://schemas.openxmlformats.org/officeDocument/2006/relationships/image" Target="../media/image66.emf"/><Relationship Id="rId60" Type="http://schemas.openxmlformats.org/officeDocument/2006/relationships/image" Target="../media/image82.emf"/><Relationship Id="rId65" Type="http://schemas.openxmlformats.org/officeDocument/2006/relationships/image" Target="../media/image87.emf"/><Relationship Id="rId81" Type="http://schemas.openxmlformats.org/officeDocument/2006/relationships/image" Target="../media/image103.emf"/><Relationship Id="rId86" Type="http://schemas.openxmlformats.org/officeDocument/2006/relationships/image" Target="../media/image108.emf"/><Relationship Id="rId130" Type="http://schemas.openxmlformats.org/officeDocument/2006/relationships/image" Target="../media/image152.emf"/><Relationship Id="rId135" Type="http://schemas.openxmlformats.org/officeDocument/2006/relationships/image" Target="../media/image157.emf"/><Relationship Id="rId151" Type="http://schemas.openxmlformats.org/officeDocument/2006/relationships/image" Target="../media/image173.emf"/><Relationship Id="rId156" Type="http://schemas.openxmlformats.org/officeDocument/2006/relationships/image" Target="../media/image178.emf"/><Relationship Id="rId177" Type="http://schemas.openxmlformats.org/officeDocument/2006/relationships/image" Target="../media/image199.emf"/><Relationship Id="rId172" Type="http://schemas.openxmlformats.org/officeDocument/2006/relationships/image" Target="../media/image194.emf"/><Relationship Id="rId13" Type="http://schemas.openxmlformats.org/officeDocument/2006/relationships/image" Target="../media/image35.emf"/><Relationship Id="rId18" Type="http://schemas.openxmlformats.org/officeDocument/2006/relationships/image" Target="../media/image40.emf"/><Relationship Id="rId39" Type="http://schemas.openxmlformats.org/officeDocument/2006/relationships/image" Target="../media/image61.emf"/><Relationship Id="rId109" Type="http://schemas.openxmlformats.org/officeDocument/2006/relationships/image" Target="../media/image131.emf"/><Relationship Id="rId34" Type="http://schemas.openxmlformats.org/officeDocument/2006/relationships/image" Target="../media/image56.emf"/><Relationship Id="rId50" Type="http://schemas.openxmlformats.org/officeDocument/2006/relationships/image" Target="../media/image72.emf"/><Relationship Id="rId55" Type="http://schemas.openxmlformats.org/officeDocument/2006/relationships/image" Target="../media/image77.emf"/><Relationship Id="rId76" Type="http://schemas.openxmlformats.org/officeDocument/2006/relationships/image" Target="../media/image98.emf"/><Relationship Id="rId97" Type="http://schemas.openxmlformats.org/officeDocument/2006/relationships/image" Target="../media/image119.emf"/><Relationship Id="rId104" Type="http://schemas.openxmlformats.org/officeDocument/2006/relationships/image" Target="../media/image126.emf"/><Relationship Id="rId120" Type="http://schemas.openxmlformats.org/officeDocument/2006/relationships/image" Target="../media/image142.emf"/><Relationship Id="rId125" Type="http://schemas.openxmlformats.org/officeDocument/2006/relationships/image" Target="../media/image147.emf"/><Relationship Id="rId141" Type="http://schemas.openxmlformats.org/officeDocument/2006/relationships/image" Target="../media/image163.emf"/><Relationship Id="rId146" Type="http://schemas.openxmlformats.org/officeDocument/2006/relationships/image" Target="../media/image168.emf"/><Relationship Id="rId167" Type="http://schemas.openxmlformats.org/officeDocument/2006/relationships/image" Target="../media/image189.emf"/><Relationship Id="rId188" Type="http://schemas.openxmlformats.org/officeDocument/2006/relationships/image" Target="../media/image210.emf"/><Relationship Id="rId7" Type="http://schemas.openxmlformats.org/officeDocument/2006/relationships/image" Target="../media/image29.emf"/><Relationship Id="rId71" Type="http://schemas.openxmlformats.org/officeDocument/2006/relationships/image" Target="../media/image93.emf"/><Relationship Id="rId92" Type="http://schemas.openxmlformats.org/officeDocument/2006/relationships/image" Target="../media/image114.emf"/><Relationship Id="rId162" Type="http://schemas.openxmlformats.org/officeDocument/2006/relationships/image" Target="../media/image184.emf"/><Relationship Id="rId183" Type="http://schemas.openxmlformats.org/officeDocument/2006/relationships/image" Target="../media/image205.emf"/><Relationship Id="rId2" Type="http://schemas.openxmlformats.org/officeDocument/2006/relationships/image" Target="../media/image24.emf"/><Relationship Id="rId29" Type="http://schemas.openxmlformats.org/officeDocument/2006/relationships/image" Target="../media/image51.emf"/><Relationship Id="rId24" Type="http://schemas.openxmlformats.org/officeDocument/2006/relationships/image" Target="../media/image46.emf"/><Relationship Id="rId40" Type="http://schemas.openxmlformats.org/officeDocument/2006/relationships/image" Target="../media/image62.emf"/><Relationship Id="rId45" Type="http://schemas.openxmlformats.org/officeDocument/2006/relationships/image" Target="../media/image67.emf"/><Relationship Id="rId66" Type="http://schemas.openxmlformats.org/officeDocument/2006/relationships/image" Target="../media/image88.emf"/><Relationship Id="rId87" Type="http://schemas.openxmlformats.org/officeDocument/2006/relationships/image" Target="../media/image109.emf"/><Relationship Id="rId110" Type="http://schemas.openxmlformats.org/officeDocument/2006/relationships/image" Target="../media/image132.emf"/><Relationship Id="rId115" Type="http://schemas.openxmlformats.org/officeDocument/2006/relationships/image" Target="../media/image137.emf"/><Relationship Id="rId131" Type="http://schemas.openxmlformats.org/officeDocument/2006/relationships/image" Target="../media/image153.emf"/><Relationship Id="rId136" Type="http://schemas.openxmlformats.org/officeDocument/2006/relationships/image" Target="../media/image158.emf"/><Relationship Id="rId157" Type="http://schemas.openxmlformats.org/officeDocument/2006/relationships/image" Target="../media/image179.emf"/><Relationship Id="rId178" Type="http://schemas.openxmlformats.org/officeDocument/2006/relationships/image" Target="../media/image200.emf"/><Relationship Id="rId61" Type="http://schemas.openxmlformats.org/officeDocument/2006/relationships/image" Target="../media/image83.emf"/><Relationship Id="rId82" Type="http://schemas.openxmlformats.org/officeDocument/2006/relationships/image" Target="../media/image104.emf"/><Relationship Id="rId152" Type="http://schemas.openxmlformats.org/officeDocument/2006/relationships/image" Target="../media/image174.emf"/><Relationship Id="rId173" Type="http://schemas.openxmlformats.org/officeDocument/2006/relationships/image" Target="../media/image195.emf"/><Relationship Id="rId19" Type="http://schemas.openxmlformats.org/officeDocument/2006/relationships/image" Target="../media/image41.emf"/><Relationship Id="rId14" Type="http://schemas.openxmlformats.org/officeDocument/2006/relationships/image" Target="../media/image36.emf"/><Relationship Id="rId30" Type="http://schemas.openxmlformats.org/officeDocument/2006/relationships/image" Target="../media/image52.emf"/><Relationship Id="rId35" Type="http://schemas.openxmlformats.org/officeDocument/2006/relationships/image" Target="../media/image57.emf"/><Relationship Id="rId56" Type="http://schemas.openxmlformats.org/officeDocument/2006/relationships/image" Target="../media/image78.emf"/><Relationship Id="rId77" Type="http://schemas.openxmlformats.org/officeDocument/2006/relationships/image" Target="../media/image99.emf"/><Relationship Id="rId100" Type="http://schemas.openxmlformats.org/officeDocument/2006/relationships/image" Target="../media/image122.emf"/><Relationship Id="rId105" Type="http://schemas.openxmlformats.org/officeDocument/2006/relationships/image" Target="../media/image127.emf"/><Relationship Id="rId126" Type="http://schemas.openxmlformats.org/officeDocument/2006/relationships/image" Target="../media/image148.emf"/><Relationship Id="rId147" Type="http://schemas.openxmlformats.org/officeDocument/2006/relationships/image" Target="../media/image169.emf"/><Relationship Id="rId168" Type="http://schemas.openxmlformats.org/officeDocument/2006/relationships/image" Target="../media/image190.emf"/><Relationship Id="rId8" Type="http://schemas.openxmlformats.org/officeDocument/2006/relationships/image" Target="../media/image30.emf"/><Relationship Id="rId51" Type="http://schemas.openxmlformats.org/officeDocument/2006/relationships/image" Target="../media/image73.emf"/><Relationship Id="rId72" Type="http://schemas.openxmlformats.org/officeDocument/2006/relationships/image" Target="../media/image94.emf"/><Relationship Id="rId93" Type="http://schemas.openxmlformats.org/officeDocument/2006/relationships/image" Target="../media/image115.emf"/><Relationship Id="rId98" Type="http://schemas.openxmlformats.org/officeDocument/2006/relationships/image" Target="../media/image120.emf"/><Relationship Id="rId121" Type="http://schemas.openxmlformats.org/officeDocument/2006/relationships/image" Target="../media/image143.emf"/><Relationship Id="rId142" Type="http://schemas.openxmlformats.org/officeDocument/2006/relationships/image" Target="../media/image164.emf"/><Relationship Id="rId163" Type="http://schemas.openxmlformats.org/officeDocument/2006/relationships/image" Target="../media/image185.emf"/><Relationship Id="rId184" Type="http://schemas.openxmlformats.org/officeDocument/2006/relationships/image" Target="../media/image206.emf"/><Relationship Id="rId189" Type="http://schemas.openxmlformats.org/officeDocument/2006/relationships/image" Target="../media/image211.emf"/><Relationship Id="rId3" Type="http://schemas.openxmlformats.org/officeDocument/2006/relationships/image" Target="../media/image25.emf"/><Relationship Id="rId25" Type="http://schemas.openxmlformats.org/officeDocument/2006/relationships/image" Target="../media/image47.emf"/><Relationship Id="rId46" Type="http://schemas.openxmlformats.org/officeDocument/2006/relationships/image" Target="../media/image68.emf"/><Relationship Id="rId67" Type="http://schemas.openxmlformats.org/officeDocument/2006/relationships/image" Target="../media/image89.emf"/><Relationship Id="rId116" Type="http://schemas.openxmlformats.org/officeDocument/2006/relationships/image" Target="../media/image138.emf"/><Relationship Id="rId137" Type="http://schemas.openxmlformats.org/officeDocument/2006/relationships/image" Target="../media/image159.emf"/><Relationship Id="rId158" Type="http://schemas.openxmlformats.org/officeDocument/2006/relationships/image" Target="../media/image180.emf"/><Relationship Id="rId20" Type="http://schemas.openxmlformats.org/officeDocument/2006/relationships/image" Target="../media/image42.emf"/><Relationship Id="rId41" Type="http://schemas.openxmlformats.org/officeDocument/2006/relationships/image" Target="../media/image63.emf"/><Relationship Id="rId62" Type="http://schemas.openxmlformats.org/officeDocument/2006/relationships/image" Target="../media/image84.emf"/><Relationship Id="rId83" Type="http://schemas.openxmlformats.org/officeDocument/2006/relationships/image" Target="../media/image105.emf"/><Relationship Id="rId88" Type="http://schemas.openxmlformats.org/officeDocument/2006/relationships/image" Target="../media/image110.emf"/><Relationship Id="rId111" Type="http://schemas.openxmlformats.org/officeDocument/2006/relationships/image" Target="../media/image133.emf"/><Relationship Id="rId132" Type="http://schemas.openxmlformats.org/officeDocument/2006/relationships/image" Target="../media/image154.emf"/><Relationship Id="rId153" Type="http://schemas.openxmlformats.org/officeDocument/2006/relationships/image" Target="../media/image175.emf"/><Relationship Id="rId174" Type="http://schemas.openxmlformats.org/officeDocument/2006/relationships/image" Target="../media/image196.emf"/><Relationship Id="rId179" Type="http://schemas.openxmlformats.org/officeDocument/2006/relationships/image" Target="../media/image201.emf"/><Relationship Id="rId190" Type="http://schemas.openxmlformats.org/officeDocument/2006/relationships/image" Target="../media/image212.emf"/><Relationship Id="rId15" Type="http://schemas.openxmlformats.org/officeDocument/2006/relationships/image" Target="../media/image37.emf"/><Relationship Id="rId36" Type="http://schemas.openxmlformats.org/officeDocument/2006/relationships/image" Target="../media/image58.emf"/><Relationship Id="rId57" Type="http://schemas.openxmlformats.org/officeDocument/2006/relationships/image" Target="../media/image79.emf"/><Relationship Id="rId106" Type="http://schemas.openxmlformats.org/officeDocument/2006/relationships/image" Target="../media/image128.emf"/><Relationship Id="rId127" Type="http://schemas.openxmlformats.org/officeDocument/2006/relationships/image" Target="../media/image149.emf"/><Relationship Id="rId10" Type="http://schemas.openxmlformats.org/officeDocument/2006/relationships/image" Target="../media/image32.emf"/><Relationship Id="rId31" Type="http://schemas.openxmlformats.org/officeDocument/2006/relationships/image" Target="../media/image53.emf"/><Relationship Id="rId52" Type="http://schemas.openxmlformats.org/officeDocument/2006/relationships/image" Target="../media/image74.emf"/><Relationship Id="rId73" Type="http://schemas.openxmlformats.org/officeDocument/2006/relationships/image" Target="../media/image95.emf"/><Relationship Id="rId78" Type="http://schemas.openxmlformats.org/officeDocument/2006/relationships/image" Target="../media/image100.emf"/><Relationship Id="rId94" Type="http://schemas.openxmlformats.org/officeDocument/2006/relationships/image" Target="../media/image116.emf"/><Relationship Id="rId99" Type="http://schemas.openxmlformats.org/officeDocument/2006/relationships/image" Target="../media/image121.emf"/><Relationship Id="rId101" Type="http://schemas.openxmlformats.org/officeDocument/2006/relationships/image" Target="../media/image123.emf"/><Relationship Id="rId122" Type="http://schemas.openxmlformats.org/officeDocument/2006/relationships/image" Target="../media/image144.emf"/><Relationship Id="rId143" Type="http://schemas.openxmlformats.org/officeDocument/2006/relationships/image" Target="../media/image165.emf"/><Relationship Id="rId148" Type="http://schemas.openxmlformats.org/officeDocument/2006/relationships/image" Target="../media/image170.emf"/><Relationship Id="rId164" Type="http://schemas.openxmlformats.org/officeDocument/2006/relationships/image" Target="../media/image186.emf"/><Relationship Id="rId169" Type="http://schemas.openxmlformats.org/officeDocument/2006/relationships/image" Target="../media/image191.emf"/><Relationship Id="rId185" Type="http://schemas.openxmlformats.org/officeDocument/2006/relationships/image" Target="../media/image207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Relationship Id="rId180" Type="http://schemas.openxmlformats.org/officeDocument/2006/relationships/image" Target="../media/image20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sh.com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12887" r="14172" b="10271"/>
          <a:stretch/>
        </p:blipFill>
        <p:spPr bwMode="auto">
          <a:xfrm>
            <a:off x="-25475" y="116631"/>
            <a:ext cx="12234945" cy="676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5" name="1 Título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altLang="es-CO" dirty="0" smtClean="0"/>
          </a:p>
        </p:txBody>
      </p:sp>
      <p:sp>
        <p:nvSpPr>
          <p:cNvPr id="38916" name="1 Triángulo isósceles"/>
          <p:cNvSpPr>
            <a:spLocks/>
          </p:cNvSpPr>
          <p:nvPr/>
        </p:nvSpPr>
        <p:spPr bwMode="auto">
          <a:xfrm>
            <a:off x="-38669" y="-4699"/>
            <a:ext cx="8078091" cy="1655699"/>
          </a:xfrm>
          <a:custGeom>
            <a:avLst/>
            <a:gdLst>
              <a:gd name="T0" fmla="*/ 0 w 6645108"/>
              <a:gd name="T1" fmla="*/ 1487605 h 1705969"/>
              <a:gd name="T2" fmla="*/ 12996 w 6645108"/>
              <a:gd name="T3" fmla="*/ 0 h 1705969"/>
              <a:gd name="T4" fmla="*/ 6327628 w 6645108"/>
              <a:gd name="T5" fmla="*/ 27295 h 1705969"/>
              <a:gd name="T6" fmla="*/ 673203 w 6645108"/>
              <a:gd name="T7" fmla="*/ 1705969 h 1705969"/>
              <a:gd name="T8" fmla="*/ 0 w 6645108"/>
              <a:gd name="T9" fmla="*/ 1487605 h 17059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9481 w 6639586"/>
              <a:gd name="connsiteY0" fmla="*/ 1492366 h 1705969"/>
              <a:gd name="connsiteX1" fmla="*/ 8126 w 6639586"/>
              <a:gd name="connsiteY1" fmla="*/ 0 h 1705969"/>
              <a:gd name="connsiteX2" fmla="*/ 6639586 w 6639586"/>
              <a:gd name="connsiteY2" fmla="*/ 27295 h 1705969"/>
              <a:gd name="connsiteX3" fmla="*/ 701458 w 6639586"/>
              <a:gd name="connsiteY3" fmla="*/ 1705969 h 1705969"/>
              <a:gd name="connsiteX4" fmla="*/ 9481 w 6639586"/>
              <a:gd name="connsiteY4" fmla="*/ 1492366 h 1705969"/>
              <a:gd name="connsiteX0" fmla="*/ 9481 w 6639586"/>
              <a:gd name="connsiteY0" fmla="*/ 1492366 h 1691686"/>
              <a:gd name="connsiteX1" fmla="*/ 8126 w 6639586"/>
              <a:gd name="connsiteY1" fmla="*/ 0 h 1691686"/>
              <a:gd name="connsiteX2" fmla="*/ 6639586 w 6639586"/>
              <a:gd name="connsiteY2" fmla="*/ 27295 h 1691686"/>
              <a:gd name="connsiteX3" fmla="*/ 726464 w 6639586"/>
              <a:gd name="connsiteY3" fmla="*/ 1691686 h 1691686"/>
              <a:gd name="connsiteX4" fmla="*/ 9481 w 6639586"/>
              <a:gd name="connsiteY4" fmla="*/ 1492366 h 1691686"/>
              <a:gd name="connsiteX0" fmla="*/ 3538 w 6633643"/>
              <a:gd name="connsiteY0" fmla="*/ 1492366 h 1691686"/>
              <a:gd name="connsiteX1" fmla="*/ 9685 w 6633643"/>
              <a:gd name="connsiteY1" fmla="*/ 0 h 1691686"/>
              <a:gd name="connsiteX2" fmla="*/ 6633643 w 6633643"/>
              <a:gd name="connsiteY2" fmla="*/ 27295 h 1691686"/>
              <a:gd name="connsiteX3" fmla="*/ 720521 w 6633643"/>
              <a:gd name="connsiteY3" fmla="*/ 1691686 h 1691686"/>
              <a:gd name="connsiteX4" fmla="*/ 3538 w 6633643"/>
              <a:gd name="connsiteY4" fmla="*/ 1492366 h 1691686"/>
              <a:gd name="connsiteX0" fmla="*/ 0 w 6630105"/>
              <a:gd name="connsiteY0" fmla="*/ 1492366 h 1691686"/>
              <a:gd name="connsiteX1" fmla="*/ 6147 w 6630105"/>
              <a:gd name="connsiteY1" fmla="*/ 0 h 1691686"/>
              <a:gd name="connsiteX2" fmla="*/ 6630105 w 6630105"/>
              <a:gd name="connsiteY2" fmla="*/ 27295 h 1691686"/>
              <a:gd name="connsiteX3" fmla="*/ 716983 w 6630105"/>
              <a:gd name="connsiteY3" fmla="*/ 1691686 h 1691686"/>
              <a:gd name="connsiteX4" fmla="*/ 0 w 6630105"/>
              <a:gd name="connsiteY4" fmla="*/ 1492366 h 1691686"/>
              <a:gd name="connsiteX0" fmla="*/ 0 w 6630105"/>
              <a:gd name="connsiteY0" fmla="*/ 1492366 h 1691686"/>
              <a:gd name="connsiteX1" fmla="*/ 6147 w 6630105"/>
              <a:gd name="connsiteY1" fmla="*/ 0 h 1691686"/>
              <a:gd name="connsiteX2" fmla="*/ 6630105 w 6630105"/>
              <a:gd name="connsiteY2" fmla="*/ 27295 h 1691686"/>
              <a:gd name="connsiteX3" fmla="*/ 716983 w 6630105"/>
              <a:gd name="connsiteY3" fmla="*/ 1691686 h 1691686"/>
              <a:gd name="connsiteX4" fmla="*/ 0 w 6630105"/>
              <a:gd name="connsiteY4" fmla="*/ 1492366 h 1691686"/>
              <a:gd name="connsiteX0" fmla="*/ 0 w 6107725"/>
              <a:gd name="connsiteY0" fmla="*/ 1492366 h 1691686"/>
              <a:gd name="connsiteX1" fmla="*/ 6147 w 6107725"/>
              <a:gd name="connsiteY1" fmla="*/ 0 h 1691686"/>
              <a:gd name="connsiteX2" fmla="*/ 6107725 w 6107725"/>
              <a:gd name="connsiteY2" fmla="*/ 232049 h 1691686"/>
              <a:gd name="connsiteX3" fmla="*/ 716983 w 6107725"/>
              <a:gd name="connsiteY3" fmla="*/ 1691686 h 1691686"/>
              <a:gd name="connsiteX4" fmla="*/ 0 w 6107725"/>
              <a:gd name="connsiteY4" fmla="*/ 1492366 h 1691686"/>
              <a:gd name="connsiteX0" fmla="*/ 0 w 6438054"/>
              <a:gd name="connsiteY0" fmla="*/ 1492366 h 1691686"/>
              <a:gd name="connsiteX1" fmla="*/ 6147 w 6438054"/>
              <a:gd name="connsiteY1" fmla="*/ 0 h 1691686"/>
              <a:gd name="connsiteX2" fmla="*/ 6438054 w 6438054"/>
              <a:gd name="connsiteY2" fmla="*/ 41920 h 1691686"/>
              <a:gd name="connsiteX3" fmla="*/ 716983 w 6438054"/>
              <a:gd name="connsiteY3" fmla="*/ 1691686 h 1691686"/>
              <a:gd name="connsiteX4" fmla="*/ 0 w 6438054"/>
              <a:gd name="connsiteY4" fmla="*/ 1492366 h 1691686"/>
              <a:gd name="connsiteX0" fmla="*/ 0 w 6438054"/>
              <a:gd name="connsiteY0" fmla="*/ 1450446 h 1649766"/>
              <a:gd name="connsiteX1" fmla="*/ 6147 w 6438054"/>
              <a:gd name="connsiteY1" fmla="*/ 53145 h 1649766"/>
              <a:gd name="connsiteX2" fmla="*/ 6438054 w 6438054"/>
              <a:gd name="connsiteY2" fmla="*/ 0 h 1649766"/>
              <a:gd name="connsiteX3" fmla="*/ 716983 w 6438054"/>
              <a:gd name="connsiteY3" fmla="*/ 1649766 h 1649766"/>
              <a:gd name="connsiteX4" fmla="*/ 0 w 6438054"/>
              <a:gd name="connsiteY4" fmla="*/ 1450446 h 1649766"/>
              <a:gd name="connsiteX0" fmla="*/ 0 w 6438054"/>
              <a:gd name="connsiteY0" fmla="*/ 1455803 h 1655123"/>
              <a:gd name="connsiteX1" fmla="*/ 13828 w 6438054"/>
              <a:gd name="connsiteY1" fmla="*/ 0 h 1655123"/>
              <a:gd name="connsiteX2" fmla="*/ 6438054 w 6438054"/>
              <a:gd name="connsiteY2" fmla="*/ 5357 h 1655123"/>
              <a:gd name="connsiteX3" fmla="*/ 716983 w 6438054"/>
              <a:gd name="connsiteY3" fmla="*/ 1655123 h 1655123"/>
              <a:gd name="connsiteX4" fmla="*/ 0 w 6438054"/>
              <a:gd name="connsiteY4" fmla="*/ 1455803 h 1655123"/>
              <a:gd name="connsiteX0" fmla="*/ 0 w 6438054"/>
              <a:gd name="connsiteY0" fmla="*/ 1455803 h 1655123"/>
              <a:gd name="connsiteX1" fmla="*/ 1358 w 6438054"/>
              <a:gd name="connsiteY1" fmla="*/ 0 h 1655123"/>
              <a:gd name="connsiteX2" fmla="*/ 6438054 w 6438054"/>
              <a:gd name="connsiteY2" fmla="*/ 5357 h 1655123"/>
              <a:gd name="connsiteX3" fmla="*/ 716983 w 6438054"/>
              <a:gd name="connsiteY3" fmla="*/ 1655123 h 1655123"/>
              <a:gd name="connsiteX4" fmla="*/ 0 w 6438054"/>
              <a:gd name="connsiteY4" fmla="*/ 1455803 h 1655123"/>
              <a:gd name="connsiteX0" fmla="*/ 0 w 6438054"/>
              <a:gd name="connsiteY0" fmla="*/ 1455803 h 1655123"/>
              <a:gd name="connsiteX1" fmla="*/ 1358 w 6438054"/>
              <a:gd name="connsiteY1" fmla="*/ 0 h 1655123"/>
              <a:gd name="connsiteX2" fmla="*/ 6438054 w 6438054"/>
              <a:gd name="connsiteY2" fmla="*/ 5357 h 1655123"/>
              <a:gd name="connsiteX3" fmla="*/ 716983 w 6438054"/>
              <a:gd name="connsiteY3" fmla="*/ 1655123 h 1655123"/>
              <a:gd name="connsiteX4" fmla="*/ 0 w 6438054"/>
              <a:gd name="connsiteY4" fmla="*/ 1455803 h 1655123"/>
              <a:gd name="connsiteX0" fmla="*/ 0 w 6438054"/>
              <a:gd name="connsiteY0" fmla="*/ 1455803 h 1655123"/>
              <a:gd name="connsiteX1" fmla="*/ 1358 w 6438054"/>
              <a:gd name="connsiteY1" fmla="*/ 0 h 1655123"/>
              <a:gd name="connsiteX2" fmla="*/ 6438054 w 6438054"/>
              <a:gd name="connsiteY2" fmla="*/ 5357 h 1655123"/>
              <a:gd name="connsiteX3" fmla="*/ 716983 w 6438054"/>
              <a:gd name="connsiteY3" fmla="*/ 1655123 h 1655123"/>
              <a:gd name="connsiteX4" fmla="*/ 0 w 6438054"/>
              <a:gd name="connsiteY4" fmla="*/ 1455803 h 1655123"/>
              <a:gd name="connsiteX0" fmla="*/ 0 w 6438054"/>
              <a:gd name="connsiteY0" fmla="*/ 1455803 h 1655123"/>
              <a:gd name="connsiteX1" fmla="*/ 1358 w 6438054"/>
              <a:gd name="connsiteY1" fmla="*/ 0 h 1655123"/>
              <a:gd name="connsiteX2" fmla="*/ 6438054 w 6438054"/>
              <a:gd name="connsiteY2" fmla="*/ 5357 h 1655123"/>
              <a:gd name="connsiteX3" fmla="*/ 716983 w 6438054"/>
              <a:gd name="connsiteY3" fmla="*/ 1655123 h 1655123"/>
              <a:gd name="connsiteX4" fmla="*/ 0 w 6438054"/>
              <a:gd name="connsiteY4" fmla="*/ 1455803 h 1655123"/>
              <a:gd name="connsiteX0" fmla="*/ 0 w 6338287"/>
              <a:gd name="connsiteY0" fmla="*/ 1455803 h 1655123"/>
              <a:gd name="connsiteX1" fmla="*/ 1358 w 6338287"/>
              <a:gd name="connsiteY1" fmla="*/ 0 h 1655123"/>
              <a:gd name="connsiteX2" fmla="*/ 6338287 w 6338287"/>
              <a:gd name="connsiteY2" fmla="*/ 17229 h 1655123"/>
              <a:gd name="connsiteX3" fmla="*/ 716983 w 6338287"/>
              <a:gd name="connsiteY3" fmla="*/ 1655123 h 1655123"/>
              <a:gd name="connsiteX4" fmla="*/ 0 w 6338287"/>
              <a:gd name="connsiteY4" fmla="*/ 1455803 h 1655123"/>
              <a:gd name="connsiteX0" fmla="*/ 0 w 6363229"/>
              <a:gd name="connsiteY0" fmla="*/ 1455803 h 1655123"/>
              <a:gd name="connsiteX1" fmla="*/ 1358 w 6363229"/>
              <a:gd name="connsiteY1" fmla="*/ 0 h 1655123"/>
              <a:gd name="connsiteX2" fmla="*/ 6363229 w 6363229"/>
              <a:gd name="connsiteY2" fmla="*/ 5358 h 1655123"/>
              <a:gd name="connsiteX3" fmla="*/ 716983 w 6363229"/>
              <a:gd name="connsiteY3" fmla="*/ 1655123 h 1655123"/>
              <a:gd name="connsiteX4" fmla="*/ 0 w 6363229"/>
              <a:gd name="connsiteY4" fmla="*/ 1455803 h 1655123"/>
              <a:gd name="connsiteX0" fmla="*/ 0 w 6363229"/>
              <a:gd name="connsiteY0" fmla="*/ 1455803 h 1655123"/>
              <a:gd name="connsiteX1" fmla="*/ 1358 w 6363229"/>
              <a:gd name="connsiteY1" fmla="*/ 0 h 1655123"/>
              <a:gd name="connsiteX2" fmla="*/ 6363229 w 6363229"/>
              <a:gd name="connsiteY2" fmla="*/ 5358 h 1655123"/>
              <a:gd name="connsiteX3" fmla="*/ 716983 w 6363229"/>
              <a:gd name="connsiteY3" fmla="*/ 1655123 h 1655123"/>
              <a:gd name="connsiteX4" fmla="*/ 0 w 6363229"/>
              <a:gd name="connsiteY4" fmla="*/ 1455803 h 1655123"/>
              <a:gd name="connsiteX0" fmla="*/ 0 w 6363229"/>
              <a:gd name="connsiteY0" fmla="*/ 1455803 h 1655123"/>
              <a:gd name="connsiteX1" fmla="*/ 1358 w 6363229"/>
              <a:gd name="connsiteY1" fmla="*/ 0 h 1655123"/>
              <a:gd name="connsiteX2" fmla="*/ 6363229 w 6363229"/>
              <a:gd name="connsiteY2" fmla="*/ 5358 h 1655123"/>
              <a:gd name="connsiteX3" fmla="*/ 716983 w 6363229"/>
              <a:gd name="connsiteY3" fmla="*/ 1655123 h 1655123"/>
              <a:gd name="connsiteX4" fmla="*/ 0 w 6363229"/>
              <a:gd name="connsiteY4" fmla="*/ 1455803 h 1655123"/>
              <a:gd name="connsiteX0" fmla="*/ 0 w 6363229"/>
              <a:gd name="connsiteY0" fmla="*/ 1455803 h 1655123"/>
              <a:gd name="connsiteX1" fmla="*/ 1358 w 6363229"/>
              <a:gd name="connsiteY1" fmla="*/ 0 h 1655123"/>
              <a:gd name="connsiteX2" fmla="*/ 6363229 w 6363229"/>
              <a:gd name="connsiteY2" fmla="*/ 5358 h 1655123"/>
              <a:gd name="connsiteX3" fmla="*/ 716983 w 6363229"/>
              <a:gd name="connsiteY3" fmla="*/ 1655123 h 1655123"/>
              <a:gd name="connsiteX4" fmla="*/ 0 w 6363229"/>
              <a:gd name="connsiteY4" fmla="*/ 1455803 h 1655123"/>
              <a:gd name="connsiteX0" fmla="*/ 0 w 6363229"/>
              <a:gd name="connsiteY0" fmla="*/ 1455803 h 1655123"/>
              <a:gd name="connsiteX1" fmla="*/ 1358 w 6363229"/>
              <a:gd name="connsiteY1" fmla="*/ 0 h 1655123"/>
              <a:gd name="connsiteX2" fmla="*/ 6363229 w 6363229"/>
              <a:gd name="connsiteY2" fmla="*/ 5358 h 1655123"/>
              <a:gd name="connsiteX3" fmla="*/ 716983 w 6363229"/>
              <a:gd name="connsiteY3" fmla="*/ 1655123 h 1655123"/>
              <a:gd name="connsiteX4" fmla="*/ 0 w 6363229"/>
              <a:gd name="connsiteY4" fmla="*/ 1455803 h 165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3229" h="1655123">
                <a:moveTo>
                  <a:pt x="0" y="1455803"/>
                </a:moveTo>
                <a:cubicBezTo>
                  <a:pt x="1596" y="1127833"/>
                  <a:pt x="3619" y="1088730"/>
                  <a:pt x="1358" y="0"/>
                </a:cubicBezTo>
                <a:lnTo>
                  <a:pt x="6363229" y="5358"/>
                </a:lnTo>
                <a:lnTo>
                  <a:pt x="716983" y="1655123"/>
                </a:lnTo>
                <a:lnTo>
                  <a:pt x="0" y="1455803"/>
                </a:lnTo>
                <a:close/>
              </a:path>
            </a:pathLst>
          </a:custGeom>
          <a:solidFill>
            <a:srgbClr val="006BBC"/>
          </a:solidFill>
          <a:ln>
            <a:noFill/>
          </a:ln>
          <a:extLst/>
        </p:spPr>
        <p:txBody>
          <a:bodyPr wrap="none" lIns="0" tIns="0" anchor="ctr"/>
          <a:lstStyle/>
          <a:p>
            <a:endParaRPr lang="en-GB"/>
          </a:p>
        </p:txBody>
      </p:sp>
      <p:sp>
        <p:nvSpPr>
          <p:cNvPr id="38917" name="1 Triángulo isósceles"/>
          <p:cNvSpPr>
            <a:spLocks/>
          </p:cNvSpPr>
          <p:nvPr/>
        </p:nvSpPr>
        <p:spPr bwMode="auto">
          <a:xfrm flipH="1">
            <a:off x="880428" y="-12308"/>
            <a:ext cx="11329043" cy="2358634"/>
          </a:xfrm>
          <a:custGeom>
            <a:avLst/>
            <a:gdLst>
              <a:gd name="T0" fmla="*/ 0 w 12180094"/>
              <a:gd name="T1" fmla="*/ 13646 h 2415653"/>
              <a:gd name="T2" fmla="*/ 2797429 w 12180094"/>
              <a:gd name="T3" fmla="*/ 0 h 2415653"/>
              <a:gd name="T4" fmla="*/ 8496793 w 12180094"/>
              <a:gd name="T5" fmla="*/ 1719617 h 2415653"/>
              <a:gd name="T6" fmla="*/ 8903 w 12180094"/>
              <a:gd name="T7" fmla="*/ 2415653 h 2415653"/>
              <a:gd name="T8" fmla="*/ 0 w 12180094"/>
              <a:gd name="T9" fmla="*/ 13646 h 24156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0 w 12180094"/>
              <a:gd name="connsiteY0" fmla="*/ 0 h 2402007"/>
              <a:gd name="connsiteX1" fmla="*/ 4335129 w 12180094"/>
              <a:gd name="connsiteY1" fmla="*/ 59490 h 2402007"/>
              <a:gd name="connsiteX2" fmla="*/ 12180094 w 12180094"/>
              <a:gd name="connsiteY2" fmla="*/ 1705971 h 2402007"/>
              <a:gd name="connsiteX3" fmla="*/ 12763 w 12180094"/>
              <a:gd name="connsiteY3" fmla="*/ 2402007 h 2402007"/>
              <a:gd name="connsiteX4" fmla="*/ 0 w 12180094"/>
              <a:gd name="connsiteY4" fmla="*/ 0 h 2402007"/>
              <a:gd name="connsiteX0" fmla="*/ 0 w 12180094"/>
              <a:gd name="connsiteY0" fmla="*/ 116037 h 2342517"/>
              <a:gd name="connsiteX1" fmla="*/ 4335129 w 12180094"/>
              <a:gd name="connsiteY1" fmla="*/ 0 h 2342517"/>
              <a:gd name="connsiteX2" fmla="*/ 12180094 w 12180094"/>
              <a:gd name="connsiteY2" fmla="*/ 1646481 h 2342517"/>
              <a:gd name="connsiteX3" fmla="*/ 12763 w 12180094"/>
              <a:gd name="connsiteY3" fmla="*/ 2342517 h 2342517"/>
              <a:gd name="connsiteX4" fmla="*/ 0 w 12180094"/>
              <a:gd name="connsiteY4" fmla="*/ 116037 h 2342517"/>
              <a:gd name="connsiteX0" fmla="*/ 19145 w 12167785"/>
              <a:gd name="connsiteY0" fmla="*/ 0 h 2350811"/>
              <a:gd name="connsiteX1" fmla="*/ 4322820 w 12167785"/>
              <a:gd name="connsiteY1" fmla="*/ 8294 h 2350811"/>
              <a:gd name="connsiteX2" fmla="*/ 12167785 w 12167785"/>
              <a:gd name="connsiteY2" fmla="*/ 1654775 h 2350811"/>
              <a:gd name="connsiteX3" fmla="*/ 454 w 12167785"/>
              <a:gd name="connsiteY3" fmla="*/ 2350811 h 2350811"/>
              <a:gd name="connsiteX4" fmla="*/ 19145 w 12167785"/>
              <a:gd name="connsiteY4" fmla="*/ 0 h 2350811"/>
              <a:gd name="connsiteX0" fmla="*/ 19145 w 12167785"/>
              <a:gd name="connsiteY0" fmla="*/ 0 h 2350811"/>
              <a:gd name="connsiteX1" fmla="*/ 4322820 w 12167785"/>
              <a:gd name="connsiteY1" fmla="*/ 8294 h 2350811"/>
              <a:gd name="connsiteX2" fmla="*/ 12167785 w 12167785"/>
              <a:gd name="connsiteY2" fmla="*/ 1654775 h 2350811"/>
              <a:gd name="connsiteX3" fmla="*/ 454 w 12167785"/>
              <a:gd name="connsiteY3" fmla="*/ 2350811 h 2350811"/>
              <a:gd name="connsiteX4" fmla="*/ 19145 w 12167785"/>
              <a:gd name="connsiteY4" fmla="*/ 0 h 2350811"/>
              <a:gd name="connsiteX0" fmla="*/ 0 w 12180096"/>
              <a:gd name="connsiteY0" fmla="*/ 0 h 2358124"/>
              <a:gd name="connsiteX1" fmla="*/ 4335131 w 12180096"/>
              <a:gd name="connsiteY1" fmla="*/ 15607 h 2358124"/>
              <a:gd name="connsiteX2" fmla="*/ 12180096 w 12180096"/>
              <a:gd name="connsiteY2" fmla="*/ 1662088 h 2358124"/>
              <a:gd name="connsiteX3" fmla="*/ 12765 w 12180096"/>
              <a:gd name="connsiteY3" fmla="*/ 2358124 h 2358124"/>
              <a:gd name="connsiteX4" fmla="*/ 0 w 12180096"/>
              <a:gd name="connsiteY4" fmla="*/ 0 h 2358124"/>
              <a:gd name="connsiteX0" fmla="*/ 0 w 12180096"/>
              <a:gd name="connsiteY0" fmla="*/ 0 h 2358124"/>
              <a:gd name="connsiteX1" fmla="*/ 4439981 w 12180096"/>
              <a:gd name="connsiteY1" fmla="*/ 22921 h 2358124"/>
              <a:gd name="connsiteX2" fmla="*/ 12180096 w 12180096"/>
              <a:gd name="connsiteY2" fmla="*/ 1662088 h 2358124"/>
              <a:gd name="connsiteX3" fmla="*/ 12765 w 12180096"/>
              <a:gd name="connsiteY3" fmla="*/ 2358124 h 2358124"/>
              <a:gd name="connsiteX4" fmla="*/ 0 w 12180096"/>
              <a:gd name="connsiteY4" fmla="*/ 0 h 2358124"/>
              <a:gd name="connsiteX0" fmla="*/ 0 w 12180096"/>
              <a:gd name="connsiteY0" fmla="*/ 0 h 2358124"/>
              <a:gd name="connsiteX1" fmla="*/ 4450466 w 12180096"/>
              <a:gd name="connsiteY1" fmla="*/ 981 h 2358124"/>
              <a:gd name="connsiteX2" fmla="*/ 12180096 w 12180096"/>
              <a:gd name="connsiteY2" fmla="*/ 1662088 h 2358124"/>
              <a:gd name="connsiteX3" fmla="*/ 12765 w 12180096"/>
              <a:gd name="connsiteY3" fmla="*/ 2358124 h 2358124"/>
              <a:gd name="connsiteX4" fmla="*/ 0 w 12180096"/>
              <a:gd name="connsiteY4" fmla="*/ 0 h 235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0096" h="2358124">
                <a:moveTo>
                  <a:pt x="0" y="0"/>
                </a:moveTo>
                <a:lnTo>
                  <a:pt x="4450466" y="981"/>
                </a:lnTo>
                <a:lnTo>
                  <a:pt x="12180096" y="1662088"/>
                </a:lnTo>
                <a:lnTo>
                  <a:pt x="12765" y="2358124"/>
                </a:lnTo>
                <a:cubicBezTo>
                  <a:pt x="8511" y="1557455"/>
                  <a:pt x="4254" y="800669"/>
                  <a:pt x="0" y="0"/>
                </a:cubicBezTo>
                <a:close/>
              </a:path>
            </a:pathLst>
          </a:custGeom>
          <a:solidFill>
            <a:srgbClr val="00A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anchor="ctr"/>
          <a:lstStyle/>
          <a:p>
            <a:endParaRPr lang="en-GB"/>
          </a:p>
        </p:txBody>
      </p:sp>
      <p:sp>
        <p:nvSpPr>
          <p:cNvPr id="38919" name="1 Triángulo isósceles"/>
          <p:cNvSpPr>
            <a:spLocks/>
          </p:cNvSpPr>
          <p:nvPr/>
        </p:nvSpPr>
        <p:spPr bwMode="auto">
          <a:xfrm>
            <a:off x="-34904" y="1449639"/>
            <a:ext cx="926385" cy="469974"/>
          </a:xfrm>
          <a:custGeom>
            <a:avLst/>
            <a:gdLst>
              <a:gd name="T0" fmla="*/ 19905 w 7447579"/>
              <a:gd name="T1" fmla="*/ 0 h 518614"/>
              <a:gd name="T2" fmla="*/ 760251 w 7447579"/>
              <a:gd name="T3" fmla="*/ 232011 h 518614"/>
              <a:gd name="T4" fmla="*/ 963 w 7447579"/>
              <a:gd name="T5" fmla="*/ 518614 h 518614"/>
              <a:gd name="T6" fmla="*/ 19905 w 7447579"/>
              <a:gd name="T7" fmla="*/ 0 h 518614"/>
              <a:gd name="T8" fmla="*/ 0 60000 65536"/>
              <a:gd name="T9" fmla="*/ 0 60000 65536"/>
              <a:gd name="T10" fmla="*/ 0 60000 65536"/>
              <a:gd name="T11" fmla="*/ 0 60000 65536"/>
              <a:gd name="connsiteX0" fmla="*/ 120772 w 7528665"/>
              <a:gd name="connsiteY0" fmla="*/ 0 h 513334"/>
              <a:gd name="connsiteX1" fmla="*/ 7528665 w 7528665"/>
              <a:gd name="connsiteY1" fmla="*/ 226731 h 513334"/>
              <a:gd name="connsiteX2" fmla="*/ 90516 w 7528665"/>
              <a:gd name="connsiteY2" fmla="*/ 513334 h 513334"/>
              <a:gd name="connsiteX3" fmla="*/ 120772 w 7528665"/>
              <a:gd name="connsiteY3" fmla="*/ 0 h 513334"/>
              <a:gd name="connsiteX0" fmla="*/ 30549 w 7438442"/>
              <a:gd name="connsiteY0" fmla="*/ 0 h 513334"/>
              <a:gd name="connsiteX1" fmla="*/ 7438442 w 7438442"/>
              <a:gd name="connsiteY1" fmla="*/ 226731 h 513334"/>
              <a:gd name="connsiteX2" fmla="*/ 293 w 7438442"/>
              <a:gd name="connsiteY2" fmla="*/ 513334 h 513334"/>
              <a:gd name="connsiteX3" fmla="*/ 30549 w 7438442"/>
              <a:gd name="connsiteY3" fmla="*/ 0 h 513334"/>
              <a:gd name="connsiteX0" fmla="*/ 0 w 7614962"/>
              <a:gd name="connsiteY0" fmla="*/ 0 h 513334"/>
              <a:gd name="connsiteX1" fmla="*/ 7614962 w 7614962"/>
              <a:gd name="connsiteY1" fmla="*/ 226731 h 513334"/>
              <a:gd name="connsiteX2" fmla="*/ 176813 w 7614962"/>
              <a:gd name="connsiteY2" fmla="*/ 513334 h 513334"/>
              <a:gd name="connsiteX3" fmla="*/ 0 w 7614962"/>
              <a:gd name="connsiteY3" fmla="*/ 0 h 513334"/>
              <a:gd name="connsiteX0" fmla="*/ 30547 w 7438442"/>
              <a:gd name="connsiteY0" fmla="*/ 0 h 518614"/>
              <a:gd name="connsiteX1" fmla="*/ 7438442 w 7438442"/>
              <a:gd name="connsiteY1" fmla="*/ 232011 h 518614"/>
              <a:gd name="connsiteX2" fmla="*/ 293 w 7438442"/>
              <a:gd name="connsiteY2" fmla="*/ 518614 h 518614"/>
              <a:gd name="connsiteX3" fmla="*/ 30547 w 7438442"/>
              <a:gd name="connsiteY3" fmla="*/ 0 h 518614"/>
              <a:gd name="connsiteX0" fmla="*/ 30547 w 7438442"/>
              <a:gd name="connsiteY0" fmla="*/ 0 h 471090"/>
              <a:gd name="connsiteX1" fmla="*/ 7438442 w 7438442"/>
              <a:gd name="connsiteY1" fmla="*/ 232011 h 471090"/>
              <a:gd name="connsiteX2" fmla="*/ 294 w 7438442"/>
              <a:gd name="connsiteY2" fmla="*/ 471090 h 471090"/>
              <a:gd name="connsiteX3" fmla="*/ 30547 w 7438442"/>
              <a:gd name="connsiteY3" fmla="*/ 0 h 471090"/>
              <a:gd name="connsiteX0" fmla="*/ 30547 w 6920774"/>
              <a:gd name="connsiteY0" fmla="*/ 0 h 471090"/>
              <a:gd name="connsiteX1" fmla="*/ 6920774 w 6920774"/>
              <a:gd name="connsiteY1" fmla="*/ 205609 h 471090"/>
              <a:gd name="connsiteX2" fmla="*/ 294 w 6920774"/>
              <a:gd name="connsiteY2" fmla="*/ 471090 h 471090"/>
              <a:gd name="connsiteX3" fmla="*/ 30547 w 6920774"/>
              <a:gd name="connsiteY3" fmla="*/ 0 h 471090"/>
              <a:gd name="connsiteX0" fmla="*/ -1 w 6890226"/>
              <a:gd name="connsiteY0" fmla="*/ 0 h 471090"/>
              <a:gd name="connsiteX1" fmla="*/ 6890226 w 6890226"/>
              <a:gd name="connsiteY1" fmla="*/ 205609 h 471090"/>
              <a:gd name="connsiteX2" fmla="*/ 73280 w 6890226"/>
              <a:gd name="connsiteY2" fmla="*/ 471090 h 471090"/>
              <a:gd name="connsiteX3" fmla="*/ -1 w 6890226"/>
              <a:gd name="connsiteY3" fmla="*/ 0 h 471090"/>
              <a:gd name="connsiteX0" fmla="*/ 30547 w 6920774"/>
              <a:gd name="connsiteY0" fmla="*/ 0 h 471090"/>
              <a:gd name="connsiteX1" fmla="*/ 6920774 w 6920774"/>
              <a:gd name="connsiteY1" fmla="*/ 205609 h 471090"/>
              <a:gd name="connsiteX2" fmla="*/ 294 w 6920774"/>
              <a:gd name="connsiteY2" fmla="*/ 471090 h 471090"/>
              <a:gd name="connsiteX3" fmla="*/ 30547 w 6920774"/>
              <a:gd name="connsiteY3" fmla="*/ 0 h 471090"/>
              <a:gd name="connsiteX0" fmla="*/ 30253 w 6920480"/>
              <a:gd name="connsiteY0" fmla="*/ 0 h 471090"/>
              <a:gd name="connsiteX1" fmla="*/ 6920480 w 6920480"/>
              <a:gd name="connsiteY1" fmla="*/ 205609 h 471090"/>
              <a:gd name="connsiteX2" fmla="*/ 0 w 6920480"/>
              <a:gd name="connsiteY2" fmla="*/ 471090 h 471090"/>
              <a:gd name="connsiteX3" fmla="*/ 30253 w 6920480"/>
              <a:gd name="connsiteY3" fmla="*/ 0 h 471090"/>
              <a:gd name="connsiteX0" fmla="*/ 30253 w 6920480"/>
              <a:gd name="connsiteY0" fmla="*/ 0 h 471090"/>
              <a:gd name="connsiteX1" fmla="*/ 6920480 w 6920480"/>
              <a:gd name="connsiteY1" fmla="*/ 205609 h 471090"/>
              <a:gd name="connsiteX2" fmla="*/ 0 w 6920480"/>
              <a:gd name="connsiteY2" fmla="*/ 471090 h 471090"/>
              <a:gd name="connsiteX3" fmla="*/ 30253 w 6920480"/>
              <a:gd name="connsiteY3" fmla="*/ 0 h 471090"/>
              <a:gd name="connsiteX0" fmla="*/ -1 w 6890226"/>
              <a:gd name="connsiteY0" fmla="*/ 0 h 465809"/>
              <a:gd name="connsiteX1" fmla="*/ 6890226 w 6890226"/>
              <a:gd name="connsiteY1" fmla="*/ 205609 h 465809"/>
              <a:gd name="connsiteX2" fmla="*/ 125042 w 6890226"/>
              <a:gd name="connsiteY2" fmla="*/ 465809 h 465809"/>
              <a:gd name="connsiteX3" fmla="*/ -1 w 6890226"/>
              <a:gd name="connsiteY3" fmla="*/ 0 h 465809"/>
              <a:gd name="connsiteX0" fmla="*/ 547932 w 6765184"/>
              <a:gd name="connsiteY0" fmla="*/ 0 h 391882"/>
              <a:gd name="connsiteX1" fmla="*/ 6765184 w 6765184"/>
              <a:gd name="connsiteY1" fmla="*/ 131682 h 391882"/>
              <a:gd name="connsiteX2" fmla="*/ 0 w 6765184"/>
              <a:gd name="connsiteY2" fmla="*/ 391882 h 391882"/>
              <a:gd name="connsiteX3" fmla="*/ 547932 w 6765184"/>
              <a:gd name="connsiteY3" fmla="*/ 0 h 391882"/>
              <a:gd name="connsiteX0" fmla="*/ 82026 w 6765184"/>
              <a:gd name="connsiteY0" fmla="*/ 0 h 444687"/>
              <a:gd name="connsiteX1" fmla="*/ 6765184 w 6765184"/>
              <a:gd name="connsiteY1" fmla="*/ 184487 h 444687"/>
              <a:gd name="connsiteX2" fmla="*/ 0 w 6765184"/>
              <a:gd name="connsiteY2" fmla="*/ 444687 h 444687"/>
              <a:gd name="connsiteX3" fmla="*/ 82026 w 6765184"/>
              <a:gd name="connsiteY3" fmla="*/ 0 h 444687"/>
              <a:gd name="connsiteX0" fmla="*/ 82026 w 6765184"/>
              <a:gd name="connsiteY0" fmla="*/ 0 h 444687"/>
              <a:gd name="connsiteX1" fmla="*/ 6765184 w 6765184"/>
              <a:gd name="connsiteY1" fmla="*/ 184487 h 444687"/>
              <a:gd name="connsiteX2" fmla="*/ 0 w 6765184"/>
              <a:gd name="connsiteY2" fmla="*/ 444687 h 444687"/>
              <a:gd name="connsiteX3" fmla="*/ 82026 w 6765184"/>
              <a:gd name="connsiteY3" fmla="*/ 0 h 444687"/>
              <a:gd name="connsiteX0" fmla="*/ 44504 w 6882958"/>
              <a:gd name="connsiteY0" fmla="*/ 0 h 460529"/>
              <a:gd name="connsiteX1" fmla="*/ 6882958 w 6882958"/>
              <a:gd name="connsiteY1" fmla="*/ 200329 h 460529"/>
              <a:gd name="connsiteX2" fmla="*/ 117774 w 6882958"/>
              <a:gd name="connsiteY2" fmla="*/ 460529 h 460529"/>
              <a:gd name="connsiteX3" fmla="*/ 44504 w 6882958"/>
              <a:gd name="connsiteY3" fmla="*/ 0 h 460529"/>
              <a:gd name="connsiteX0" fmla="*/ -1 w 6838453"/>
              <a:gd name="connsiteY0" fmla="*/ 0 h 460529"/>
              <a:gd name="connsiteX1" fmla="*/ 6838453 w 6838453"/>
              <a:gd name="connsiteY1" fmla="*/ 200329 h 460529"/>
              <a:gd name="connsiteX2" fmla="*/ 73269 w 6838453"/>
              <a:gd name="connsiteY2" fmla="*/ 460529 h 460529"/>
              <a:gd name="connsiteX3" fmla="*/ -1 w 6838453"/>
              <a:gd name="connsiteY3" fmla="*/ 0 h 460529"/>
              <a:gd name="connsiteX0" fmla="*/ 0 w 6890215"/>
              <a:gd name="connsiteY0" fmla="*/ 0 h 455249"/>
              <a:gd name="connsiteX1" fmla="*/ 6890215 w 6890215"/>
              <a:gd name="connsiteY1" fmla="*/ 195049 h 455249"/>
              <a:gd name="connsiteX2" fmla="*/ 125031 w 6890215"/>
              <a:gd name="connsiteY2" fmla="*/ 455249 h 455249"/>
              <a:gd name="connsiteX3" fmla="*/ 0 w 6890215"/>
              <a:gd name="connsiteY3" fmla="*/ 0 h 455249"/>
              <a:gd name="connsiteX0" fmla="*/ 0 w 6890215"/>
              <a:gd name="connsiteY0" fmla="*/ 0 h 455249"/>
              <a:gd name="connsiteX1" fmla="*/ 6890215 w 6890215"/>
              <a:gd name="connsiteY1" fmla="*/ 195049 h 455249"/>
              <a:gd name="connsiteX2" fmla="*/ 125031 w 6890215"/>
              <a:gd name="connsiteY2" fmla="*/ 455249 h 455249"/>
              <a:gd name="connsiteX3" fmla="*/ 0 w 6890215"/>
              <a:gd name="connsiteY3" fmla="*/ 0 h 455249"/>
              <a:gd name="connsiteX0" fmla="*/ 84386 w 6819296"/>
              <a:gd name="connsiteY0" fmla="*/ 0 h 455249"/>
              <a:gd name="connsiteX1" fmla="*/ 6819296 w 6819296"/>
              <a:gd name="connsiteY1" fmla="*/ 195049 h 455249"/>
              <a:gd name="connsiteX2" fmla="*/ 54112 w 6819296"/>
              <a:gd name="connsiteY2" fmla="*/ 455249 h 455249"/>
              <a:gd name="connsiteX3" fmla="*/ 84386 w 6819296"/>
              <a:gd name="connsiteY3" fmla="*/ 0 h 455249"/>
              <a:gd name="connsiteX0" fmla="*/ 30411 w 6765321"/>
              <a:gd name="connsiteY0" fmla="*/ 0 h 455249"/>
              <a:gd name="connsiteX1" fmla="*/ 6765321 w 6765321"/>
              <a:gd name="connsiteY1" fmla="*/ 195049 h 455249"/>
              <a:gd name="connsiteX2" fmla="*/ 137 w 6765321"/>
              <a:gd name="connsiteY2" fmla="*/ 455249 h 455249"/>
              <a:gd name="connsiteX3" fmla="*/ 30411 w 6765321"/>
              <a:gd name="connsiteY3" fmla="*/ 0 h 455249"/>
              <a:gd name="connsiteX0" fmla="*/ 30568 w 6765478"/>
              <a:gd name="connsiteY0" fmla="*/ 0 h 455249"/>
              <a:gd name="connsiteX1" fmla="*/ 6765478 w 6765478"/>
              <a:gd name="connsiteY1" fmla="*/ 195049 h 455249"/>
              <a:gd name="connsiteX2" fmla="*/ 294 w 6765478"/>
              <a:gd name="connsiteY2" fmla="*/ 455249 h 455249"/>
              <a:gd name="connsiteX3" fmla="*/ 30568 w 6765478"/>
              <a:gd name="connsiteY3" fmla="*/ 0 h 455249"/>
              <a:gd name="connsiteX0" fmla="*/ 30578 w 6765488"/>
              <a:gd name="connsiteY0" fmla="*/ 0 h 391017"/>
              <a:gd name="connsiteX1" fmla="*/ 6765488 w 6765488"/>
              <a:gd name="connsiteY1" fmla="*/ 195049 h 391017"/>
              <a:gd name="connsiteX2" fmla="*/ 301 w 6765488"/>
              <a:gd name="connsiteY2" fmla="*/ 391017 h 391017"/>
              <a:gd name="connsiteX3" fmla="*/ 30578 w 6765488"/>
              <a:gd name="connsiteY3" fmla="*/ 0 h 391017"/>
              <a:gd name="connsiteX0" fmla="*/ -1 w 6734909"/>
              <a:gd name="connsiteY0" fmla="*/ 0 h 462387"/>
              <a:gd name="connsiteX1" fmla="*/ 6734909 w 6734909"/>
              <a:gd name="connsiteY1" fmla="*/ 195049 h 462387"/>
              <a:gd name="connsiteX2" fmla="*/ 38963 w 6734909"/>
              <a:gd name="connsiteY2" fmla="*/ 462387 h 462387"/>
              <a:gd name="connsiteX3" fmla="*/ -1 w 6734909"/>
              <a:gd name="connsiteY3" fmla="*/ 0 h 462387"/>
              <a:gd name="connsiteX0" fmla="*/ 4923 w 6739833"/>
              <a:gd name="connsiteY0" fmla="*/ 0 h 462387"/>
              <a:gd name="connsiteX1" fmla="*/ 6739833 w 6739833"/>
              <a:gd name="connsiteY1" fmla="*/ 195049 h 462387"/>
              <a:gd name="connsiteX2" fmla="*/ 43887 w 6739833"/>
              <a:gd name="connsiteY2" fmla="*/ 462387 h 462387"/>
              <a:gd name="connsiteX3" fmla="*/ 4923 w 6739833"/>
              <a:gd name="connsiteY3" fmla="*/ 0 h 462387"/>
              <a:gd name="connsiteX0" fmla="*/ -1 w 6734909"/>
              <a:gd name="connsiteY0" fmla="*/ 0 h 462387"/>
              <a:gd name="connsiteX1" fmla="*/ 6734909 w 6734909"/>
              <a:gd name="connsiteY1" fmla="*/ 195049 h 462387"/>
              <a:gd name="connsiteX2" fmla="*/ 38963 w 6734909"/>
              <a:gd name="connsiteY2" fmla="*/ 462387 h 462387"/>
              <a:gd name="connsiteX3" fmla="*/ -1 w 6734909"/>
              <a:gd name="connsiteY3" fmla="*/ 0 h 462387"/>
              <a:gd name="connsiteX0" fmla="*/ 0 w 6734909"/>
              <a:gd name="connsiteY0" fmla="*/ 0 h 462387"/>
              <a:gd name="connsiteX1" fmla="*/ 6734909 w 6734909"/>
              <a:gd name="connsiteY1" fmla="*/ 195049 h 462387"/>
              <a:gd name="connsiteX2" fmla="*/ 38963 w 6734909"/>
              <a:gd name="connsiteY2" fmla="*/ 462387 h 462387"/>
              <a:gd name="connsiteX3" fmla="*/ 0 w 6734909"/>
              <a:gd name="connsiteY3" fmla="*/ 0 h 462387"/>
              <a:gd name="connsiteX0" fmla="*/ 0 w 6734909"/>
              <a:gd name="connsiteY0" fmla="*/ 0 h 469524"/>
              <a:gd name="connsiteX1" fmla="*/ 6734909 w 6734909"/>
              <a:gd name="connsiteY1" fmla="*/ 202186 h 469524"/>
              <a:gd name="connsiteX2" fmla="*/ 38963 w 6734909"/>
              <a:gd name="connsiteY2" fmla="*/ 469524 h 469524"/>
              <a:gd name="connsiteX3" fmla="*/ 0 w 6734909"/>
              <a:gd name="connsiteY3" fmla="*/ 0 h 46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4909" h="469524">
                <a:moveTo>
                  <a:pt x="0" y="0"/>
                </a:moveTo>
                <a:lnTo>
                  <a:pt x="6734909" y="202186"/>
                </a:lnTo>
                <a:lnTo>
                  <a:pt x="38963" y="469524"/>
                </a:lnTo>
                <a:cubicBezTo>
                  <a:pt x="34717" y="93120"/>
                  <a:pt x="8462" y="217465"/>
                  <a:pt x="0" y="0"/>
                </a:cubicBezTo>
                <a:close/>
              </a:path>
            </a:pathLst>
          </a:custGeom>
          <a:solidFill>
            <a:srgbClr val="A6E2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anchor="ctr"/>
          <a:lstStyle/>
          <a:p>
            <a:endParaRPr lang="en-GB"/>
          </a:p>
        </p:txBody>
      </p:sp>
      <p:sp>
        <p:nvSpPr>
          <p:cNvPr id="38920" name="1 Triángulo isósceles"/>
          <p:cNvSpPr>
            <a:spLocks/>
          </p:cNvSpPr>
          <p:nvPr/>
        </p:nvSpPr>
        <p:spPr bwMode="auto">
          <a:xfrm>
            <a:off x="-50101" y="1655239"/>
            <a:ext cx="929627" cy="2671438"/>
          </a:xfrm>
          <a:custGeom>
            <a:avLst/>
            <a:gdLst>
              <a:gd name="T0" fmla="*/ 0 w 13075469"/>
              <a:gd name="T1" fmla="*/ 259308 h 2665863"/>
              <a:gd name="T2" fmla="*/ 792329 w 13075469"/>
              <a:gd name="T3" fmla="*/ 0 h 2665863"/>
              <a:gd name="T4" fmla="*/ 15571 w 13075469"/>
              <a:gd name="T5" fmla="*/ 2665863 h 2665863"/>
              <a:gd name="T6" fmla="*/ 17179 w 13075469"/>
              <a:gd name="T7" fmla="*/ 2661314 h 2665863"/>
              <a:gd name="T8" fmla="*/ 0 w 13075469"/>
              <a:gd name="T9" fmla="*/ 259308 h 26658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0 w 12028541"/>
              <a:gd name="connsiteY0" fmla="*/ 269882 h 2676437"/>
              <a:gd name="connsiteX1" fmla="*/ 12028541 w 12028541"/>
              <a:gd name="connsiteY1" fmla="*/ 0 h 2676437"/>
              <a:gd name="connsiteX2" fmla="*/ 256958 w 12028541"/>
              <a:gd name="connsiteY2" fmla="*/ 2676437 h 2676437"/>
              <a:gd name="connsiteX3" fmla="*/ 283499 w 12028541"/>
              <a:gd name="connsiteY3" fmla="*/ 2671888 h 2676437"/>
              <a:gd name="connsiteX4" fmla="*/ 0 w 12028541"/>
              <a:gd name="connsiteY4" fmla="*/ 269882 h 2676437"/>
              <a:gd name="connsiteX0" fmla="*/ 0 w 12028541"/>
              <a:gd name="connsiteY0" fmla="*/ 269882 h 2677175"/>
              <a:gd name="connsiteX1" fmla="*/ 12028541 w 12028541"/>
              <a:gd name="connsiteY1" fmla="*/ 0 h 2677175"/>
              <a:gd name="connsiteX2" fmla="*/ 256958 w 12028541"/>
              <a:gd name="connsiteY2" fmla="*/ 2676437 h 2677175"/>
              <a:gd name="connsiteX3" fmla="*/ 545227 w 12028541"/>
              <a:gd name="connsiteY3" fmla="*/ 2677175 h 2677175"/>
              <a:gd name="connsiteX4" fmla="*/ 0 w 12028541"/>
              <a:gd name="connsiteY4" fmla="*/ 269882 h 2677175"/>
              <a:gd name="connsiteX0" fmla="*/ 266490 w 11771575"/>
              <a:gd name="connsiteY0" fmla="*/ 269882 h 2677175"/>
              <a:gd name="connsiteX1" fmla="*/ 11771575 w 11771575"/>
              <a:gd name="connsiteY1" fmla="*/ 0 h 2677175"/>
              <a:gd name="connsiteX2" fmla="*/ -8 w 11771575"/>
              <a:gd name="connsiteY2" fmla="*/ 2676437 h 2677175"/>
              <a:gd name="connsiteX3" fmla="*/ 288261 w 11771575"/>
              <a:gd name="connsiteY3" fmla="*/ 2677175 h 2677175"/>
              <a:gd name="connsiteX4" fmla="*/ 266490 w 11771575"/>
              <a:gd name="connsiteY4" fmla="*/ 269882 h 2677175"/>
              <a:gd name="connsiteX0" fmla="*/ 266490 w 11771575"/>
              <a:gd name="connsiteY0" fmla="*/ 269882 h 2677175"/>
              <a:gd name="connsiteX1" fmla="*/ 11771575 w 11771575"/>
              <a:gd name="connsiteY1" fmla="*/ 0 h 2677175"/>
              <a:gd name="connsiteX2" fmla="*/ -8 w 11771575"/>
              <a:gd name="connsiteY2" fmla="*/ 2676437 h 2677175"/>
              <a:gd name="connsiteX3" fmla="*/ 288261 w 11771575"/>
              <a:gd name="connsiteY3" fmla="*/ 2677175 h 2677175"/>
              <a:gd name="connsiteX4" fmla="*/ 266490 w 11771575"/>
              <a:gd name="connsiteY4" fmla="*/ 269882 h 2677175"/>
              <a:gd name="connsiteX0" fmla="*/ 266490 w 10986383"/>
              <a:gd name="connsiteY0" fmla="*/ 217018 h 2624311"/>
              <a:gd name="connsiteX1" fmla="*/ 10986383 w 10986383"/>
              <a:gd name="connsiteY1" fmla="*/ 0 h 2624311"/>
              <a:gd name="connsiteX2" fmla="*/ -8 w 10986383"/>
              <a:gd name="connsiteY2" fmla="*/ 2623573 h 2624311"/>
              <a:gd name="connsiteX3" fmla="*/ 288261 w 10986383"/>
              <a:gd name="connsiteY3" fmla="*/ 2624311 h 2624311"/>
              <a:gd name="connsiteX4" fmla="*/ 266490 w 10986383"/>
              <a:gd name="connsiteY4" fmla="*/ 217018 h 2624311"/>
              <a:gd name="connsiteX0" fmla="*/ 266490 w 11509839"/>
              <a:gd name="connsiteY0" fmla="*/ 264596 h 2671889"/>
              <a:gd name="connsiteX1" fmla="*/ 11509839 w 11509839"/>
              <a:gd name="connsiteY1" fmla="*/ 0 h 2671889"/>
              <a:gd name="connsiteX2" fmla="*/ -8 w 11509839"/>
              <a:gd name="connsiteY2" fmla="*/ 2671151 h 2671889"/>
              <a:gd name="connsiteX3" fmla="*/ 288261 w 11509839"/>
              <a:gd name="connsiteY3" fmla="*/ 2671889 h 2671889"/>
              <a:gd name="connsiteX4" fmla="*/ 266490 w 11509839"/>
              <a:gd name="connsiteY4" fmla="*/ 264596 h 267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9839" h="2671889">
                <a:moveTo>
                  <a:pt x="266490" y="264596"/>
                </a:moveTo>
                <a:lnTo>
                  <a:pt x="11509839" y="0"/>
                </a:lnTo>
                <a:lnTo>
                  <a:pt x="-8" y="2671151"/>
                </a:lnTo>
                <a:lnTo>
                  <a:pt x="288261" y="2671889"/>
                </a:lnTo>
                <a:cubicBezTo>
                  <a:pt x="284007" y="1871220"/>
                  <a:pt x="223492" y="2659889"/>
                  <a:pt x="266490" y="264596"/>
                </a:cubicBezTo>
                <a:close/>
              </a:path>
            </a:pathLst>
          </a:custGeom>
          <a:solidFill>
            <a:srgbClr val="3ABC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anchor="ctr"/>
          <a:lstStyle/>
          <a:p>
            <a:endParaRPr lang="en-GB"/>
          </a:p>
        </p:txBody>
      </p:sp>
      <p:pic>
        <p:nvPicPr>
          <p:cNvPr id="12" name="Picture 19" descr="MRC_PCABBC_Wh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/>
          <a:stretch>
            <a:fillRect/>
          </a:stretch>
        </p:blipFill>
        <p:spPr bwMode="gray">
          <a:xfrm>
            <a:off x="6815294" y="6165712"/>
            <a:ext cx="5014913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2" descr="MAR_PCABBC_Whi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91638" y="374651"/>
            <a:ext cx="2025574" cy="32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resentationTitl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502918" y="1078162"/>
            <a:ext cx="8451036" cy="84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</a:defRPr>
            </a:lvl2pPr>
            <a:lvl3pPr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</a:defRPr>
            </a:lvl3pPr>
            <a:lvl4pPr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</a:defRPr>
            </a:lvl4pPr>
            <a:lvl5pPr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GB" sz="3200" i="1" dirty="0" err="1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Gestión</a:t>
            </a:r>
            <a:r>
              <a:rPr lang="en-GB" sz="3200" i="1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GB" sz="3200" i="1" dirty="0" err="1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Empresarial</a:t>
            </a:r>
            <a:r>
              <a:rPr lang="en-GB" sz="3200" i="1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de Riesgos: </a:t>
            </a:r>
            <a:r>
              <a:rPr lang="en-GB" sz="3200" i="1" dirty="0" err="1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Desafíos</a:t>
            </a:r>
            <a:r>
              <a:rPr lang="en-GB" sz="3200" i="1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GB" sz="3200" i="1" dirty="0" err="1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actuales</a:t>
            </a:r>
            <a:r>
              <a:rPr lang="en-GB" sz="3200" i="1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GB" sz="3200" i="1" dirty="0" err="1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en</a:t>
            </a:r>
            <a:r>
              <a:rPr lang="en-GB" sz="3200" i="1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las </a:t>
            </a:r>
            <a:r>
              <a:rPr lang="en-GB" sz="3200" i="1" dirty="0" err="1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empresas</a:t>
            </a:r>
            <a:r>
              <a:rPr lang="en-GB" sz="3200" i="1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de </a:t>
            </a:r>
            <a:r>
              <a:rPr lang="en-GB" sz="3200" i="1" dirty="0" err="1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Latinoamérica</a:t>
            </a:r>
            <a:endParaRPr lang="en-GB" sz="3200" i="1" dirty="0" smtClean="0">
              <a:solidFill>
                <a:schemeClr val="bg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6" name="PresentationTitl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22598" y="6021288"/>
            <a:ext cx="845103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</a:defRPr>
            </a:lvl2pPr>
            <a:lvl3pPr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</a:defRPr>
            </a:lvl3pPr>
            <a:lvl4pPr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</a:defRPr>
            </a:lvl4pPr>
            <a:lvl5pPr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</a:defRPr>
            </a:lvl9pPr>
          </a:lstStyle>
          <a:p>
            <a:endParaRPr lang="en-GB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831510" y="4941168"/>
            <a:ext cx="32403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 smtClean="0">
                <a:solidFill>
                  <a:schemeClr val="bg1"/>
                </a:solidFill>
              </a:rPr>
              <a:t>COPAPROSE 2017 </a:t>
            </a:r>
          </a:p>
          <a:p>
            <a:pPr algn="r"/>
            <a:r>
              <a:rPr lang="es-CO" sz="1600" dirty="0" smtClean="0">
                <a:solidFill>
                  <a:schemeClr val="bg1"/>
                </a:solidFill>
              </a:rPr>
              <a:t>Lina Mejía</a:t>
            </a:r>
          </a:p>
          <a:p>
            <a:pPr algn="r"/>
            <a:r>
              <a:rPr lang="es-CO" sz="1600" dirty="0" smtClean="0">
                <a:solidFill>
                  <a:schemeClr val="bg1"/>
                </a:solidFill>
              </a:rPr>
              <a:t>Colombia</a:t>
            </a:r>
            <a:endParaRPr lang="es-CO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3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1" y="1093828"/>
            <a:ext cx="7324724" cy="230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1" y="3789040"/>
            <a:ext cx="73247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10630" y="47667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 smtClean="0">
                <a:solidFill>
                  <a:schemeClr val="accent1"/>
                </a:solidFill>
              </a:rPr>
              <a:t>Ejemplos</a:t>
            </a:r>
            <a:endParaRPr lang="es-CO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0A60D227-E54C-46AD-ADD9-4B0F9DDEC581}" type="slidenum">
              <a:rPr lang="en-GB" sz="1100">
                <a:solidFill>
                  <a:schemeClr val="accent1"/>
                </a:solidFill>
              </a:rPr>
              <a:pPr eaLnBrk="1" hangingPunct="1"/>
              <a:t>11</a:t>
            </a:fld>
            <a:endParaRPr lang="en-GB" sz="1100">
              <a:solidFill>
                <a:schemeClr val="accent1"/>
              </a:solidFill>
            </a:endParaRPr>
          </a:p>
        </p:txBody>
      </p:sp>
      <p:sp>
        <p:nvSpPr>
          <p:cNvPr id="17411" name="4 Marcador de fecha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503B4649-0A62-4905-B9B5-03EF56089F0D}" type="datetime4">
              <a:rPr lang="en-GB" sz="700">
                <a:solidFill>
                  <a:srgbClr val="7C848A"/>
                </a:solidFill>
              </a:rPr>
              <a:pPr eaLnBrk="1" hangingPunct="1"/>
              <a:t>16 October 2017</a:t>
            </a:fld>
            <a:endParaRPr lang="en-GB" sz="700">
              <a:solidFill>
                <a:srgbClr val="7C848A"/>
              </a:solidFill>
            </a:endParaRP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" t="23811" r="3355" b="436"/>
          <a:stretch>
            <a:fillRect/>
          </a:stretch>
        </p:blipFill>
        <p:spPr bwMode="auto">
          <a:xfrm>
            <a:off x="550590" y="951904"/>
            <a:ext cx="10968446" cy="510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083221" y="4955894"/>
            <a:ext cx="175732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398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defTabSz="9398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defTabSz="9398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defTabSz="9398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defTabSz="9398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200" b="1" dirty="0"/>
              <a:t>ISO 31000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16385" y="4488795"/>
            <a:ext cx="175732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398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defTabSz="9398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defTabSz="9398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defTabSz="9398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defTabSz="9398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200" b="1" dirty="0" smtClean="0"/>
              <a:t>SST</a:t>
            </a:r>
            <a:endParaRPr lang="en-GB" sz="1200" b="1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083221" y="1916832"/>
            <a:ext cx="175732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398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defTabSz="9398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defTabSz="9398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defTabSz="9398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defTabSz="9398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200" b="1" dirty="0" err="1" smtClean="0"/>
              <a:t>Ambiental</a:t>
            </a:r>
            <a:endParaRPr lang="en-GB" sz="1200" b="1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8255446" y="2124149"/>
            <a:ext cx="175732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398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defTabSz="9398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defTabSz="9398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defTabSz="9398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defTabSz="9398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200" b="1" dirty="0" smtClean="0"/>
              <a:t>SARLAFT</a:t>
            </a:r>
            <a:endParaRPr lang="en-GB" sz="1200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6727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64066" y="2276872"/>
            <a:ext cx="2808312" cy="360098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accent2"/>
                </a:solidFill>
              </a:rPr>
              <a:t>1</a:t>
            </a:r>
            <a:r>
              <a:rPr lang="es-CO" sz="2400" dirty="0" smtClean="0"/>
              <a:t> </a:t>
            </a:r>
          </a:p>
          <a:p>
            <a:pPr algn="ctr"/>
            <a:r>
              <a:rPr lang="es-CO" sz="2400" dirty="0" smtClean="0"/>
              <a:t>Riesgos Globales</a:t>
            </a:r>
          </a:p>
          <a:p>
            <a:pPr algn="ctr"/>
            <a:r>
              <a:rPr lang="es-CO" sz="2400" dirty="0" smtClean="0"/>
              <a:t>Tendencias</a:t>
            </a:r>
          </a:p>
          <a:p>
            <a:pPr algn="ctr"/>
            <a:endParaRPr lang="es-CO" sz="2400" dirty="0"/>
          </a:p>
          <a:p>
            <a:pPr algn="ctr"/>
            <a:endParaRPr lang="es-CO" sz="2400" dirty="0" smtClean="0"/>
          </a:p>
          <a:p>
            <a:pPr algn="ctr"/>
            <a:endParaRPr lang="es-CO" sz="2400" dirty="0"/>
          </a:p>
          <a:p>
            <a:pPr algn="ctr"/>
            <a:endParaRPr lang="es-CO" sz="2400" dirty="0" smtClean="0"/>
          </a:p>
          <a:p>
            <a:pPr algn="ctr"/>
            <a:endParaRPr lang="es-CO" sz="2400" dirty="0"/>
          </a:p>
          <a:p>
            <a:pPr algn="ctr"/>
            <a:endParaRPr lang="es-CO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727054" y="2273355"/>
            <a:ext cx="2808312" cy="360098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accent2"/>
                </a:solidFill>
              </a:rPr>
              <a:t>2 </a:t>
            </a:r>
          </a:p>
          <a:p>
            <a:pPr algn="ctr"/>
            <a:r>
              <a:rPr lang="es-CO" sz="2400" dirty="0" smtClean="0"/>
              <a:t>Legislación</a:t>
            </a:r>
          </a:p>
          <a:p>
            <a:pPr algn="ctr"/>
            <a:r>
              <a:rPr lang="es-CO" sz="2400" dirty="0" smtClean="0"/>
              <a:t>Normatividad</a:t>
            </a:r>
          </a:p>
          <a:p>
            <a:pPr algn="ctr"/>
            <a:endParaRPr lang="es-CO" sz="2400" dirty="0"/>
          </a:p>
          <a:p>
            <a:pPr algn="ctr"/>
            <a:endParaRPr lang="es-CO" sz="2400" dirty="0" smtClean="0"/>
          </a:p>
          <a:p>
            <a:pPr algn="ctr"/>
            <a:endParaRPr lang="es-CO" sz="2400" dirty="0"/>
          </a:p>
          <a:p>
            <a:pPr algn="ctr"/>
            <a:endParaRPr lang="es-CO" sz="2400" dirty="0" smtClean="0"/>
          </a:p>
          <a:p>
            <a:pPr algn="ctr"/>
            <a:endParaRPr lang="es-CO" sz="2400" dirty="0"/>
          </a:p>
          <a:p>
            <a:pPr algn="ctr"/>
            <a:endParaRPr lang="es-CO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8111430" y="2273354"/>
            <a:ext cx="2808312" cy="36009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chemeClr val="accent2"/>
                </a:solidFill>
              </a:rPr>
              <a:t>2</a:t>
            </a:r>
            <a:r>
              <a:rPr lang="es-CO" sz="2400" b="1" dirty="0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es-CO" sz="2400" dirty="0" smtClean="0"/>
              <a:t>Sistema de Gestión</a:t>
            </a:r>
          </a:p>
          <a:p>
            <a:pPr algn="ctr"/>
            <a:endParaRPr lang="es-CO" sz="2400" dirty="0"/>
          </a:p>
          <a:p>
            <a:pPr algn="ctr"/>
            <a:endParaRPr lang="es-CO" sz="2400" dirty="0" smtClean="0"/>
          </a:p>
          <a:p>
            <a:pPr algn="ctr"/>
            <a:endParaRPr lang="es-CO" sz="2400" dirty="0"/>
          </a:p>
          <a:p>
            <a:pPr algn="ctr"/>
            <a:endParaRPr lang="es-CO" sz="2400" dirty="0" smtClean="0"/>
          </a:p>
          <a:p>
            <a:pPr algn="ctr"/>
            <a:endParaRPr lang="es-CO" sz="2400" dirty="0"/>
          </a:p>
          <a:p>
            <a:pPr algn="ctr"/>
            <a:endParaRPr lang="es-CO" sz="2400" dirty="0"/>
          </a:p>
        </p:txBody>
      </p:sp>
      <p:grpSp>
        <p:nvGrpSpPr>
          <p:cNvPr id="7" name="Group 36"/>
          <p:cNvGrpSpPr/>
          <p:nvPr/>
        </p:nvGrpSpPr>
        <p:grpSpPr bwMode="gray">
          <a:xfrm>
            <a:off x="1918742" y="4046909"/>
            <a:ext cx="8403180" cy="1728500"/>
            <a:chOff x="919163" y="2994022"/>
            <a:chExt cx="7174793" cy="1625447"/>
          </a:xfrm>
        </p:grpSpPr>
        <p:grpSp>
          <p:nvGrpSpPr>
            <p:cNvPr id="8" name="Group 12"/>
            <p:cNvGrpSpPr/>
            <p:nvPr/>
          </p:nvGrpSpPr>
          <p:grpSpPr bwMode="gray">
            <a:xfrm>
              <a:off x="6801067" y="2994022"/>
              <a:ext cx="1292889" cy="1397573"/>
              <a:chOff x="9815683" y="4355056"/>
              <a:chExt cx="1292889" cy="1397571"/>
            </a:xfrm>
            <a:solidFill>
              <a:schemeClr val="accent3"/>
            </a:solidFill>
          </p:grpSpPr>
          <p:sp>
            <p:nvSpPr>
              <p:cNvPr id="16" name="Freeform 15"/>
              <p:cNvSpPr>
                <a:spLocks noEditPoints="1"/>
              </p:cNvSpPr>
              <p:nvPr/>
            </p:nvSpPr>
            <p:spPr bwMode="gray">
              <a:xfrm>
                <a:off x="10264022" y="4901727"/>
                <a:ext cx="844550" cy="850900"/>
              </a:xfrm>
              <a:custGeom>
                <a:avLst/>
                <a:gdLst>
                  <a:gd name="T0" fmla="*/ 184 w 202"/>
                  <a:gd name="T1" fmla="*/ 88 h 203"/>
                  <a:gd name="T2" fmla="*/ 192 w 202"/>
                  <a:gd name="T3" fmla="*/ 61 h 203"/>
                  <a:gd name="T4" fmla="*/ 185 w 202"/>
                  <a:gd name="T5" fmla="*/ 44 h 203"/>
                  <a:gd name="T6" fmla="*/ 166 w 202"/>
                  <a:gd name="T7" fmla="*/ 49 h 203"/>
                  <a:gd name="T8" fmla="*/ 159 w 202"/>
                  <a:gd name="T9" fmla="*/ 21 h 203"/>
                  <a:gd name="T10" fmla="*/ 145 w 202"/>
                  <a:gd name="T11" fmla="*/ 10 h 203"/>
                  <a:gd name="T12" fmla="*/ 131 w 202"/>
                  <a:gd name="T13" fmla="*/ 24 h 203"/>
                  <a:gd name="T14" fmla="*/ 111 w 202"/>
                  <a:gd name="T15" fmla="*/ 3 h 203"/>
                  <a:gd name="T16" fmla="*/ 93 w 202"/>
                  <a:gd name="T17" fmla="*/ 0 h 203"/>
                  <a:gd name="T18" fmla="*/ 88 w 202"/>
                  <a:gd name="T19" fmla="*/ 19 h 203"/>
                  <a:gd name="T20" fmla="*/ 60 w 202"/>
                  <a:gd name="T21" fmla="*/ 11 h 203"/>
                  <a:gd name="T22" fmla="*/ 44 w 202"/>
                  <a:gd name="T23" fmla="*/ 18 h 203"/>
                  <a:gd name="T24" fmla="*/ 48 w 202"/>
                  <a:gd name="T25" fmla="*/ 37 h 203"/>
                  <a:gd name="T26" fmla="*/ 20 w 202"/>
                  <a:gd name="T27" fmla="*/ 44 h 203"/>
                  <a:gd name="T28" fmla="*/ 9 w 202"/>
                  <a:gd name="T29" fmla="*/ 58 h 203"/>
                  <a:gd name="T30" fmla="*/ 23 w 202"/>
                  <a:gd name="T31" fmla="*/ 72 h 203"/>
                  <a:gd name="T32" fmla="*/ 2 w 202"/>
                  <a:gd name="T33" fmla="*/ 92 h 203"/>
                  <a:gd name="T34" fmla="*/ 0 w 202"/>
                  <a:gd name="T35" fmla="*/ 110 h 203"/>
                  <a:gd name="T36" fmla="*/ 18 w 202"/>
                  <a:gd name="T37" fmla="*/ 115 h 203"/>
                  <a:gd name="T38" fmla="*/ 10 w 202"/>
                  <a:gd name="T39" fmla="*/ 143 h 203"/>
                  <a:gd name="T40" fmla="*/ 17 w 202"/>
                  <a:gd name="T41" fmla="*/ 159 h 203"/>
                  <a:gd name="T42" fmla="*/ 36 w 202"/>
                  <a:gd name="T43" fmla="*/ 155 h 203"/>
                  <a:gd name="T44" fmla="*/ 43 w 202"/>
                  <a:gd name="T45" fmla="*/ 182 h 203"/>
                  <a:gd name="T46" fmla="*/ 57 w 202"/>
                  <a:gd name="T47" fmla="*/ 194 h 203"/>
                  <a:gd name="T48" fmla="*/ 71 w 202"/>
                  <a:gd name="T49" fmla="*/ 180 h 203"/>
                  <a:gd name="T50" fmla="*/ 91 w 202"/>
                  <a:gd name="T51" fmla="*/ 201 h 203"/>
                  <a:gd name="T52" fmla="*/ 109 w 202"/>
                  <a:gd name="T53" fmla="*/ 203 h 203"/>
                  <a:gd name="T54" fmla="*/ 114 w 202"/>
                  <a:gd name="T55" fmla="*/ 185 h 203"/>
                  <a:gd name="T56" fmla="*/ 142 w 202"/>
                  <a:gd name="T57" fmla="*/ 193 h 203"/>
                  <a:gd name="T58" fmla="*/ 158 w 202"/>
                  <a:gd name="T59" fmla="*/ 186 h 203"/>
                  <a:gd name="T60" fmla="*/ 154 w 202"/>
                  <a:gd name="T61" fmla="*/ 167 h 203"/>
                  <a:gd name="T62" fmla="*/ 181 w 202"/>
                  <a:gd name="T63" fmla="*/ 160 h 203"/>
                  <a:gd name="T64" fmla="*/ 193 w 202"/>
                  <a:gd name="T65" fmla="*/ 146 h 203"/>
                  <a:gd name="T66" fmla="*/ 179 w 202"/>
                  <a:gd name="T67" fmla="*/ 132 h 203"/>
                  <a:gd name="T68" fmla="*/ 200 w 202"/>
                  <a:gd name="T69" fmla="*/ 112 h 203"/>
                  <a:gd name="T70" fmla="*/ 202 w 202"/>
                  <a:gd name="T71" fmla="*/ 94 h 203"/>
                  <a:gd name="T72" fmla="*/ 101 w 202"/>
                  <a:gd name="T73" fmla="*/ 141 h 203"/>
                  <a:gd name="T74" fmla="*/ 101 w 202"/>
                  <a:gd name="T75" fmla="*/ 62 h 203"/>
                  <a:gd name="T76" fmla="*/ 101 w 202"/>
                  <a:gd name="T77" fmla="*/ 141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2" h="203">
                    <a:moveTo>
                      <a:pt x="200" y="92"/>
                    </a:moveTo>
                    <a:cubicBezTo>
                      <a:pt x="184" y="88"/>
                      <a:pt x="184" y="88"/>
                      <a:pt x="184" y="88"/>
                    </a:cubicBezTo>
                    <a:cubicBezTo>
                      <a:pt x="183" y="83"/>
                      <a:pt x="181" y="77"/>
                      <a:pt x="179" y="72"/>
                    </a:cubicBezTo>
                    <a:cubicBezTo>
                      <a:pt x="192" y="61"/>
                      <a:pt x="192" y="61"/>
                      <a:pt x="192" y="61"/>
                    </a:cubicBezTo>
                    <a:cubicBezTo>
                      <a:pt x="193" y="60"/>
                      <a:pt x="193" y="59"/>
                      <a:pt x="193" y="58"/>
                    </a:cubicBezTo>
                    <a:cubicBezTo>
                      <a:pt x="185" y="44"/>
                      <a:pt x="185" y="44"/>
                      <a:pt x="185" y="44"/>
                    </a:cubicBezTo>
                    <a:cubicBezTo>
                      <a:pt x="184" y="43"/>
                      <a:pt x="183" y="43"/>
                      <a:pt x="181" y="44"/>
                    </a:cubicBezTo>
                    <a:cubicBezTo>
                      <a:pt x="166" y="49"/>
                      <a:pt x="166" y="49"/>
                      <a:pt x="166" y="49"/>
                    </a:cubicBezTo>
                    <a:cubicBezTo>
                      <a:pt x="162" y="45"/>
                      <a:pt x="158" y="41"/>
                      <a:pt x="154" y="37"/>
                    </a:cubicBezTo>
                    <a:cubicBezTo>
                      <a:pt x="159" y="21"/>
                      <a:pt x="159" y="21"/>
                      <a:pt x="159" y="21"/>
                    </a:cubicBezTo>
                    <a:cubicBezTo>
                      <a:pt x="160" y="20"/>
                      <a:pt x="160" y="19"/>
                      <a:pt x="158" y="18"/>
                    </a:cubicBezTo>
                    <a:cubicBezTo>
                      <a:pt x="145" y="10"/>
                      <a:pt x="145" y="10"/>
                      <a:pt x="145" y="10"/>
                    </a:cubicBezTo>
                    <a:cubicBezTo>
                      <a:pt x="144" y="10"/>
                      <a:pt x="143" y="10"/>
                      <a:pt x="142" y="11"/>
                    </a:cubicBezTo>
                    <a:cubicBezTo>
                      <a:pt x="131" y="24"/>
                      <a:pt x="131" y="24"/>
                      <a:pt x="131" y="24"/>
                    </a:cubicBezTo>
                    <a:cubicBezTo>
                      <a:pt x="126" y="22"/>
                      <a:pt x="120" y="20"/>
                      <a:pt x="114" y="19"/>
                    </a:cubicBezTo>
                    <a:cubicBezTo>
                      <a:pt x="111" y="3"/>
                      <a:pt x="111" y="3"/>
                      <a:pt x="111" y="3"/>
                    </a:cubicBezTo>
                    <a:cubicBezTo>
                      <a:pt x="111" y="1"/>
                      <a:pt x="110" y="0"/>
                      <a:pt x="109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2" y="0"/>
                      <a:pt x="91" y="2"/>
                      <a:pt x="91" y="3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2" y="20"/>
                      <a:pt x="76" y="22"/>
                      <a:pt x="71" y="24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59" y="10"/>
                      <a:pt x="58" y="10"/>
                      <a:pt x="57" y="10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2" y="19"/>
                      <a:pt x="42" y="20"/>
                      <a:pt x="43" y="21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44" y="41"/>
                      <a:pt x="40" y="45"/>
                      <a:pt x="36" y="49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19" y="43"/>
                      <a:pt x="18" y="43"/>
                      <a:pt x="17" y="44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59"/>
                      <a:pt x="9" y="60"/>
                      <a:pt x="10" y="6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1" y="77"/>
                      <a:pt x="19" y="83"/>
                      <a:pt x="18" y="88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0" y="92"/>
                      <a:pt x="0" y="93"/>
                      <a:pt x="0" y="94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11"/>
                      <a:pt x="1" y="112"/>
                      <a:pt x="2" y="112"/>
                    </a:cubicBezTo>
                    <a:cubicBezTo>
                      <a:pt x="18" y="115"/>
                      <a:pt x="18" y="115"/>
                      <a:pt x="18" y="115"/>
                    </a:cubicBezTo>
                    <a:cubicBezTo>
                      <a:pt x="19" y="121"/>
                      <a:pt x="21" y="126"/>
                      <a:pt x="23" y="132"/>
                    </a:cubicBezTo>
                    <a:cubicBezTo>
                      <a:pt x="10" y="143"/>
                      <a:pt x="10" y="143"/>
                      <a:pt x="10" y="143"/>
                    </a:cubicBezTo>
                    <a:cubicBezTo>
                      <a:pt x="9" y="144"/>
                      <a:pt x="9" y="145"/>
                      <a:pt x="9" y="146"/>
                    </a:cubicBezTo>
                    <a:cubicBezTo>
                      <a:pt x="17" y="159"/>
                      <a:pt x="17" y="159"/>
                      <a:pt x="17" y="159"/>
                    </a:cubicBezTo>
                    <a:cubicBezTo>
                      <a:pt x="18" y="160"/>
                      <a:pt x="19" y="160"/>
                      <a:pt x="20" y="160"/>
                    </a:cubicBezTo>
                    <a:cubicBezTo>
                      <a:pt x="36" y="155"/>
                      <a:pt x="36" y="155"/>
                      <a:pt x="36" y="155"/>
                    </a:cubicBezTo>
                    <a:cubicBezTo>
                      <a:pt x="40" y="159"/>
                      <a:pt x="44" y="163"/>
                      <a:pt x="48" y="167"/>
                    </a:cubicBezTo>
                    <a:cubicBezTo>
                      <a:pt x="43" y="182"/>
                      <a:pt x="43" y="182"/>
                      <a:pt x="43" y="182"/>
                    </a:cubicBezTo>
                    <a:cubicBezTo>
                      <a:pt x="42" y="184"/>
                      <a:pt x="42" y="185"/>
                      <a:pt x="44" y="186"/>
                    </a:cubicBezTo>
                    <a:cubicBezTo>
                      <a:pt x="57" y="194"/>
                      <a:pt x="57" y="194"/>
                      <a:pt x="57" y="194"/>
                    </a:cubicBezTo>
                    <a:cubicBezTo>
                      <a:pt x="58" y="194"/>
                      <a:pt x="59" y="194"/>
                      <a:pt x="60" y="193"/>
                    </a:cubicBezTo>
                    <a:cubicBezTo>
                      <a:pt x="71" y="180"/>
                      <a:pt x="71" y="180"/>
                      <a:pt x="71" y="180"/>
                    </a:cubicBezTo>
                    <a:cubicBezTo>
                      <a:pt x="76" y="182"/>
                      <a:pt x="82" y="184"/>
                      <a:pt x="88" y="185"/>
                    </a:cubicBezTo>
                    <a:cubicBezTo>
                      <a:pt x="91" y="201"/>
                      <a:pt x="91" y="201"/>
                      <a:pt x="91" y="201"/>
                    </a:cubicBezTo>
                    <a:cubicBezTo>
                      <a:pt x="91" y="203"/>
                      <a:pt x="92" y="203"/>
                      <a:pt x="93" y="203"/>
                    </a:cubicBezTo>
                    <a:cubicBezTo>
                      <a:pt x="109" y="203"/>
                      <a:pt x="109" y="203"/>
                      <a:pt x="109" y="203"/>
                    </a:cubicBezTo>
                    <a:cubicBezTo>
                      <a:pt x="110" y="203"/>
                      <a:pt x="111" y="202"/>
                      <a:pt x="111" y="201"/>
                    </a:cubicBezTo>
                    <a:cubicBezTo>
                      <a:pt x="114" y="185"/>
                      <a:pt x="114" y="185"/>
                      <a:pt x="114" y="185"/>
                    </a:cubicBezTo>
                    <a:cubicBezTo>
                      <a:pt x="120" y="184"/>
                      <a:pt x="126" y="182"/>
                      <a:pt x="131" y="180"/>
                    </a:cubicBezTo>
                    <a:cubicBezTo>
                      <a:pt x="142" y="193"/>
                      <a:pt x="142" y="193"/>
                      <a:pt x="142" y="193"/>
                    </a:cubicBezTo>
                    <a:cubicBezTo>
                      <a:pt x="143" y="194"/>
                      <a:pt x="144" y="194"/>
                      <a:pt x="145" y="194"/>
                    </a:cubicBezTo>
                    <a:cubicBezTo>
                      <a:pt x="158" y="186"/>
                      <a:pt x="158" y="186"/>
                      <a:pt x="158" y="186"/>
                    </a:cubicBezTo>
                    <a:cubicBezTo>
                      <a:pt x="160" y="185"/>
                      <a:pt x="160" y="184"/>
                      <a:pt x="159" y="182"/>
                    </a:cubicBezTo>
                    <a:cubicBezTo>
                      <a:pt x="154" y="167"/>
                      <a:pt x="154" y="167"/>
                      <a:pt x="154" y="167"/>
                    </a:cubicBezTo>
                    <a:cubicBezTo>
                      <a:pt x="158" y="163"/>
                      <a:pt x="162" y="159"/>
                      <a:pt x="166" y="155"/>
                    </a:cubicBezTo>
                    <a:cubicBezTo>
                      <a:pt x="181" y="160"/>
                      <a:pt x="181" y="160"/>
                      <a:pt x="181" y="160"/>
                    </a:cubicBezTo>
                    <a:cubicBezTo>
                      <a:pt x="183" y="160"/>
                      <a:pt x="184" y="160"/>
                      <a:pt x="185" y="159"/>
                    </a:cubicBezTo>
                    <a:cubicBezTo>
                      <a:pt x="193" y="146"/>
                      <a:pt x="193" y="146"/>
                      <a:pt x="193" y="146"/>
                    </a:cubicBezTo>
                    <a:cubicBezTo>
                      <a:pt x="193" y="145"/>
                      <a:pt x="193" y="144"/>
                      <a:pt x="192" y="143"/>
                    </a:cubicBezTo>
                    <a:cubicBezTo>
                      <a:pt x="179" y="132"/>
                      <a:pt x="179" y="132"/>
                      <a:pt x="179" y="132"/>
                    </a:cubicBezTo>
                    <a:cubicBezTo>
                      <a:pt x="181" y="126"/>
                      <a:pt x="183" y="121"/>
                      <a:pt x="184" y="115"/>
                    </a:cubicBezTo>
                    <a:cubicBezTo>
                      <a:pt x="200" y="112"/>
                      <a:pt x="200" y="112"/>
                      <a:pt x="200" y="112"/>
                    </a:cubicBezTo>
                    <a:cubicBezTo>
                      <a:pt x="202" y="112"/>
                      <a:pt x="202" y="111"/>
                      <a:pt x="202" y="110"/>
                    </a:cubicBezTo>
                    <a:cubicBezTo>
                      <a:pt x="202" y="94"/>
                      <a:pt x="202" y="94"/>
                      <a:pt x="202" y="94"/>
                    </a:cubicBezTo>
                    <a:cubicBezTo>
                      <a:pt x="202" y="93"/>
                      <a:pt x="201" y="92"/>
                      <a:pt x="200" y="92"/>
                    </a:cubicBezTo>
                    <a:close/>
                    <a:moveTo>
                      <a:pt x="101" y="141"/>
                    </a:moveTo>
                    <a:cubicBezTo>
                      <a:pt x="79" y="141"/>
                      <a:pt x="61" y="124"/>
                      <a:pt x="61" y="102"/>
                    </a:cubicBezTo>
                    <a:cubicBezTo>
                      <a:pt x="61" y="80"/>
                      <a:pt x="79" y="62"/>
                      <a:pt x="101" y="62"/>
                    </a:cubicBezTo>
                    <a:cubicBezTo>
                      <a:pt x="123" y="62"/>
                      <a:pt x="141" y="80"/>
                      <a:pt x="141" y="102"/>
                    </a:cubicBezTo>
                    <a:cubicBezTo>
                      <a:pt x="141" y="124"/>
                      <a:pt x="123" y="141"/>
                      <a:pt x="101" y="1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4F9F"/>
                  </a:solidFill>
                </a:endParaRPr>
              </a:p>
            </p:txBody>
          </p:sp>
          <p:sp>
            <p:nvSpPr>
              <p:cNvPr id="17" name="Freeform 16"/>
              <p:cNvSpPr>
                <a:spLocks noEditPoints="1"/>
              </p:cNvSpPr>
              <p:nvPr/>
            </p:nvSpPr>
            <p:spPr bwMode="gray">
              <a:xfrm>
                <a:off x="9815683" y="4355056"/>
                <a:ext cx="749300" cy="758825"/>
              </a:xfrm>
              <a:custGeom>
                <a:avLst/>
                <a:gdLst>
                  <a:gd name="T0" fmla="*/ 82 w 179"/>
                  <a:gd name="T1" fmla="*/ 181 h 181"/>
                  <a:gd name="T2" fmla="*/ 100 w 179"/>
                  <a:gd name="T3" fmla="*/ 178 h 181"/>
                  <a:gd name="T4" fmla="*/ 117 w 179"/>
                  <a:gd name="T5" fmla="*/ 156 h 181"/>
                  <a:gd name="T6" fmla="*/ 134 w 179"/>
                  <a:gd name="T7" fmla="*/ 170 h 181"/>
                  <a:gd name="T8" fmla="*/ 147 w 179"/>
                  <a:gd name="T9" fmla="*/ 158 h 181"/>
                  <a:gd name="T10" fmla="*/ 151 w 179"/>
                  <a:gd name="T11" fmla="*/ 126 h 181"/>
                  <a:gd name="T12" fmla="*/ 173 w 179"/>
                  <a:gd name="T13" fmla="*/ 127 h 181"/>
                  <a:gd name="T14" fmla="*/ 176 w 179"/>
                  <a:gd name="T15" fmla="*/ 110 h 181"/>
                  <a:gd name="T16" fmla="*/ 161 w 179"/>
                  <a:gd name="T17" fmla="*/ 90 h 181"/>
                  <a:gd name="T18" fmla="*/ 177 w 179"/>
                  <a:gd name="T19" fmla="*/ 77 h 181"/>
                  <a:gd name="T20" fmla="*/ 175 w 179"/>
                  <a:gd name="T21" fmla="*/ 59 h 181"/>
                  <a:gd name="T22" fmla="*/ 154 w 179"/>
                  <a:gd name="T23" fmla="*/ 58 h 181"/>
                  <a:gd name="T24" fmla="*/ 150 w 179"/>
                  <a:gd name="T25" fmla="*/ 25 h 181"/>
                  <a:gd name="T26" fmla="*/ 137 w 179"/>
                  <a:gd name="T27" fmla="*/ 12 h 181"/>
                  <a:gd name="T28" fmla="*/ 120 w 179"/>
                  <a:gd name="T29" fmla="*/ 25 h 181"/>
                  <a:gd name="T30" fmla="*/ 100 w 179"/>
                  <a:gd name="T31" fmla="*/ 2 h 181"/>
                  <a:gd name="T32" fmla="*/ 82 w 179"/>
                  <a:gd name="T33" fmla="*/ 0 h 181"/>
                  <a:gd name="T34" fmla="*/ 76 w 179"/>
                  <a:gd name="T35" fmla="*/ 20 h 181"/>
                  <a:gd name="T36" fmla="*/ 49 w 179"/>
                  <a:gd name="T37" fmla="*/ 12 h 181"/>
                  <a:gd name="T38" fmla="*/ 33 w 179"/>
                  <a:gd name="T39" fmla="*/ 19 h 181"/>
                  <a:gd name="T40" fmla="*/ 39 w 179"/>
                  <a:gd name="T41" fmla="*/ 40 h 181"/>
                  <a:gd name="T42" fmla="*/ 10 w 179"/>
                  <a:gd name="T43" fmla="*/ 52 h 181"/>
                  <a:gd name="T44" fmla="*/ 1 w 179"/>
                  <a:gd name="T45" fmla="*/ 68 h 181"/>
                  <a:gd name="T46" fmla="*/ 19 w 179"/>
                  <a:gd name="T47" fmla="*/ 80 h 181"/>
                  <a:gd name="T48" fmla="*/ 18 w 179"/>
                  <a:gd name="T49" fmla="*/ 95 h 181"/>
                  <a:gd name="T50" fmla="*/ 0 w 179"/>
                  <a:gd name="T51" fmla="*/ 107 h 181"/>
                  <a:gd name="T52" fmla="*/ 7 w 179"/>
                  <a:gd name="T53" fmla="*/ 123 h 181"/>
                  <a:gd name="T54" fmla="*/ 37 w 179"/>
                  <a:gd name="T55" fmla="*/ 139 h 181"/>
                  <a:gd name="T56" fmla="*/ 30 w 179"/>
                  <a:gd name="T57" fmla="*/ 159 h 181"/>
                  <a:gd name="T58" fmla="*/ 46 w 179"/>
                  <a:gd name="T59" fmla="*/ 167 h 181"/>
                  <a:gd name="T60" fmla="*/ 76 w 179"/>
                  <a:gd name="T61" fmla="*/ 160 h 181"/>
                  <a:gd name="T62" fmla="*/ 60 w 179"/>
                  <a:gd name="T63" fmla="*/ 90 h 181"/>
                  <a:gd name="T64" fmla="*/ 119 w 179"/>
                  <a:gd name="T65" fmla="*/ 90 h 181"/>
                  <a:gd name="T66" fmla="*/ 60 w 179"/>
                  <a:gd name="T67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9" h="181">
                    <a:moveTo>
                      <a:pt x="79" y="178"/>
                    </a:moveTo>
                    <a:cubicBezTo>
                      <a:pt x="80" y="180"/>
                      <a:pt x="81" y="181"/>
                      <a:pt x="82" y="181"/>
                    </a:cubicBezTo>
                    <a:cubicBezTo>
                      <a:pt x="97" y="181"/>
                      <a:pt x="97" y="181"/>
                      <a:pt x="97" y="181"/>
                    </a:cubicBezTo>
                    <a:cubicBezTo>
                      <a:pt x="99" y="181"/>
                      <a:pt x="99" y="180"/>
                      <a:pt x="100" y="178"/>
                    </a:cubicBezTo>
                    <a:cubicBezTo>
                      <a:pt x="103" y="160"/>
                      <a:pt x="103" y="160"/>
                      <a:pt x="103" y="160"/>
                    </a:cubicBezTo>
                    <a:cubicBezTo>
                      <a:pt x="108" y="159"/>
                      <a:pt x="113" y="158"/>
                      <a:pt x="117" y="156"/>
                    </a:cubicBezTo>
                    <a:cubicBezTo>
                      <a:pt x="130" y="169"/>
                      <a:pt x="130" y="169"/>
                      <a:pt x="130" y="169"/>
                    </a:cubicBezTo>
                    <a:cubicBezTo>
                      <a:pt x="132" y="170"/>
                      <a:pt x="133" y="171"/>
                      <a:pt x="134" y="170"/>
                    </a:cubicBezTo>
                    <a:cubicBezTo>
                      <a:pt x="147" y="161"/>
                      <a:pt x="147" y="161"/>
                      <a:pt x="147" y="161"/>
                    </a:cubicBezTo>
                    <a:cubicBezTo>
                      <a:pt x="148" y="160"/>
                      <a:pt x="148" y="159"/>
                      <a:pt x="147" y="158"/>
                    </a:cubicBezTo>
                    <a:cubicBezTo>
                      <a:pt x="140" y="141"/>
                      <a:pt x="140" y="141"/>
                      <a:pt x="140" y="141"/>
                    </a:cubicBezTo>
                    <a:cubicBezTo>
                      <a:pt x="144" y="136"/>
                      <a:pt x="148" y="132"/>
                      <a:pt x="151" y="126"/>
                    </a:cubicBezTo>
                    <a:cubicBezTo>
                      <a:pt x="169" y="129"/>
                      <a:pt x="169" y="129"/>
                      <a:pt x="169" y="129"/>
                    </a:cubicBezTo>
                    <a:cubicBezTo>
                      <a:pt x="171" y="129"/>
                      <a:pt x="172" y="129"/>
                      <a:pt x="173" y="127"/>
                    </a:cubicBezTo>
                    <a:cubicBezTo>
                      <a:pt x="178" y="113"/>
                      <a:pt x="178" y="113"/>
                      <a:pt x="178" y="113"/>
                    </a:cubicBezTo>
                    <a:cubicBezTo>
                      <a:pt x="178" y="112"/>
                      <a:pt x="177" y="110"/>
                      <a:pt x="176" y="110"/>
                    </a:cubicBezTo>
                    <a:cubicBezTo>
                      <a:pt x="160" y="100"/>
                      <a:pt x="160" y="100"/>
                      <a:pt x="160" y="100"/>
                    </a:cubicBezTo>
                    <a:cubicBezTo>
                      <a:pt x="161" y="97"/>
                      <a:pt x="161" y="94"/>
                      <a:pt x="161" y="90"/>
                    </a:cubicBezTo>
                    <a:cubicBezTo>
                      <a:pt x="161" y="88"/>
                      <a:pt x="161" y="87"/>
                      <a:pt x="161" y="85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9" y="76"/>
                      <a:pt x="179" y="75"/>
                      <a:pt x="179" y="74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8"/>
                      <a:pt x="173" y="57"/>
                      <a:pt x="172" y="57"/>
                    </a:cubicBezTo>
                    <a:cubicBezTo>
                      <a:pt x="154" y="58"/>
                      <a:pt x="154" y="58"/>
                      <a:pt x="154" y="58"/>
                    </a:cubicBezTo>
                    <a:cubicBezTo>
                      <a:pt x="151" y="52"/>
                      <a:pt x="147" y="47"/>
                      <a:pt x="142" y="42"/>
                    </a:cubicBezTo>
                    <a:cubicBezTo>
                      <a:pt x="150" y="25"/>
                      <a:pt x="150" y="25"/>
                      <a:pt x="150" y="25"/>
                    </a:cubicBezTo>
                    <a:cubicBezTo>
                      <a:pt x="150" y="23"/>
                      <a:pt x="150" y="22"/>
                      <a:pt x="149" y="22"/>
                    </a:cubicBezTo>
                    <a:cubicBezTo>
                      <a:pt x="137" y="12"/>
                      <a:pt x="137" y="12"/>
                      <a:pt x="137" y="12"/>
                    </a:cubicBezTo>
                    <a:cubicBezTo>
                      <a:pt x="136" y="12"/>
                      <a:pt x="134" y="12"/>
                      <a:pt x="133" y="13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5" y="23"/>
                      <a:pt x="109" y="21"/>
                      <a:pt x="103" y="20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99" y="0"/>
                      <a:pt x="99" y="0"/>
                      <a:pt x="97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1" y="0"/>
                      <a:pt x="80" y="1"/>
                      <a:pt x="79" y="2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1" y="21"/>
                      <a:pt x="66" y="22"/>
                      <a:pt x="62" y="24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8" y="10"/>
                      <a:pt x="47" y="10"/>
                      <a:pt x="45" y="11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20"/>
                      <a:pt x="32" y="22"/>
                      <a:pt x="32" y="23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5" y="44"/>
                      <a:pt x="31" y="49"/>
                      <a:pt x="28" y="54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8" y="51"/>
                      <a:pt x="7" y="52"/>
                      <a:pt x="7" y="53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9"/>
                      <a:pt x="2" y="70"/>
                      <a:pt x="3" y="71"/>
                    </a:cubicBezTo>
                    <a:cubicBezTo>
                      <a:pt x="19" y="80"/>
                      <a:pt x="19" y="80"/>
                      <a:pt x="19" y="80"/>
                    </a:cubicBezTo>
                    <a:cubicBezTo>
                      <a:pt x="18" y="83"/>
                      <a:pt x="18" y="87"/>
                      <a:pt x="18" y="90"/>
                    </a:cubicBezTo>
                    <a:cubicBezTo>
                      <a:pt x="18" y="92"/>
                      <a:pt x="18" y="94"/>
                      <a:pt x="18" y="95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0" y="105"/>
                      <a:pt x="0" y="105"/>
                      <a:pt x="0" y="107"/>
                    </a:cubicBezTo>
                    <a:cubicBezTo>
                      <a:pt x="4" y="122"/>
                      <a:pt x="4" y="122"/>
                      <a:pt x="4" y="122"/>
                    </a:cubicBezTo>
                    <a:cubicBezTo>
                      <a:pt x="5" y="123"/>
                      <a:pt x="6" y="123"/>
                      <a:pt x="7" y="123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9" y="128"/>
                      <a:pt x="33" y="134"/>
                      <a:pt x="37" y="139"/>
                    </a:cubicBezTo>
                    <a:cubicBezTo>
                      <a:pt x="30" y="155"/>
                      <a:pt x="30" y="155"/>
                      <a:pt x="30" y="155"/>
                    </a:cubicBezTo>
                    <a:cubicBezTo>
                      <a:pt x="29" y="157"/>
                      <a:pt x="29" y="158"/>
                      <a:pt x="30" y="159"/>
                    </a:cubicBezTo>
                    <a:cubicBezTo>
                      <a:pt x="43" y="168"/>
                      <a:pt x="43" y="168"/>
                      <a:pt x="43" y="168"/>
                    </a:cubicBezTo>
                    <a:cubicBezTo>
                      <a:pt x="44" y="169"/>
                      <a:pt x="45" y="168"/>
                      <a:pt x="46" y="167"/>
                    </a:cubicBezTo>
                    <a:cubicBezTo>
                      <a:pt x="59" y="155"/>
                      <a:pt x="59" y="155"/>
                      <a:pt x="59" y="155"/>
                    </a:cubicBezTo>
                    <a:cubicBezTo>
                      <a:pt x="65" y="158"/>
                      <a:pt x="70" y="159"/>
                      <a:pt x="76" y="160"/>
                    </a:cubicBezTo>
                    <a:lnTo>
                      <a:pt x="79" y="178"/>
                    </a:lnTo>
                    <a:close/>
                    <a:moveTo>
                      <a:pt x="60" y="90"/>
                    </a:moveTo>
                    <a:cubicBezTo>
                      <a:pt x="60" y="74"/>
                      <a:pt x="73" y="61"/>
                      <a:pt x="90" y="61"/>
                    </a:cubicBezTo>
                    <a:cubicBezTo>
                      <a:pt x="106" y="61"/>
                      <a:pt x="119" y="74"/>
                      <a:pt x="119" y="90"/>
                    </a:cubicBezTo>
                    <a:cubicBezTo>
                      <a:pt x="119" y="107"/>
                      <a:pt x="106" y="120"/>
                      <a:pt x="90" y="120"/>
                    </a:cubicBezTo>
                    <a:cubicBezTo>
                      <a:pt x="73" y="120"/>
                      <a:pt x="60" y="107"/>
                      <a:pt x="60" y="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9" name="TextBox 28"/>
            <p:cNvSpPr txBox="1"/>
            <p:nvPr/>
          </p:nvSpPr>
          <p:spPr bwMode="gray">
            <a:xfrm>
              <a:off x="2410255" y="3812453"/>
              <a:ext cx="429370" cy="8070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6"/>
                  </a:solidFill>
                </a:rPr>
                <a:t>?</a:t>
              </a:r>
              <a:endParaRPr lang="en-GB" sz="5400" dirty="0">
                <a:solidFill>
                  <a:schemeClr val="accent6"/>
                </a:solidFill>
              </a:endParaRPr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gray">
            <a:xfrm>
              <a:off x="1550988" y="3500438"/>
              <a:ext cx="307975" cy="844550"/>
            </a:xfrm>
            <a:custGeom>
              <a:avLst/>
              <a:gdLst>
                <a:gd name="T0" fmla="*/ 194 w 194"/>
                <a:gd name="T1" fmla="*/ 114 h 532"/>
                <a:gd name="T2" fmla="*/ 0 w 194"/>
                <a:gd name="T3" fmla="*/ 0 h 532"/>
                <a:gd name="T4" fmla="*/ 0 w 194"/>
                <a:gd name="T5" fmla="*/ 48 h 532"/>
                <a:gd name="T6" fmla="*/ 0 w 194"/>
                <a:gd name="T7" fmla="*/ 447 h 532"/>
                <a:gd name="T8" fmla="*/ 0 w 194"/>
                <a:gd name="T9" fmla="*/ 532 h 532"/>
                <a:gd name="T10" fmla="*/ 194 w 194"/>
                <a:gd name="T11" fmla="*/ 532 h 532"/>
                <a:gd name="T12" fmla="*/ 194 w 194"/>
                <a:gd name="T13" fmla="*/ 447 h 532"/>
                <a:gd name="T14" fmla="*/ 194 w 194"/>
                <a:gd name="T15" fmla="*/ 114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532">
                  <a:moveTo>
                    <a:pt x="194" y="114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47"/>
                  </a:lnTo>
                  <a:lnTo>
                    <a:pt x="0" y="532"/>
                  </a:lnTo>
                  <a:lnTo>
                    <a:pt x="194" y="532"/>
                  </a:lnTo>
                  <a:lnTo>
                    <a:pt x="194" y="447"/>
                  </a:lnTo>
                  <a:lnTo>
                    <a:pt x="194" y="11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gray">
            <a:xfrm>
              <a:off x="1989138" y="3752850"/>
              <a:ext cx="288925" cy="592138"/>
            </a:xfrm>
            <a:custGeom>
              <a:avLst/>
              <a:gdLst>
                <a:gd name="T0" fmla="*/ 13 w 64"/>
                <a:gd name="T1" fmla="*/ 14 h 131"/>
                <a:gd name="T2" fmla="*/ 15 w 64"/>
                <a:gd name="T3" fmla="*/ 9 h 131"/>
                <a:gd name="T4" fmla="*/ 0 w 64"/>
                <a:gd name="T5" fmla="*/ 0 h 131"/>
                <a:gd name="T6" fmla="*/ 0 w 64"/>
                <a:gd name="T7" fmla="*/ 40 h 131"/>
                <a:gd name="T8" fmla="*/ 0 w 64"/>
                <a:gd name="T9" fmla="*/ 77 h 131"/>
                <a:gd name="T10" fmla="*/ 0 w 64"/>
                <a:gd name="T11" fmla="*/ 131 h 131"/>
                <a:gd name="T12" fmla="*/ 64 w 64"/>
                <a:gd name="T13" fmla="*/ 131 h 131"/>
                <a:gd name="T14" fmla="*/ 64 w 64"/>
                <a:gd name="T15" fmla="*/ 77 h 131"/>
                <a:gd name="T16" fmla="*/ 64 w 64"/>
                <a:gd name="T17" fmla="*/ 43 h 131"/>
                <a:gd name="T18" fmla="*/ 43 w 64"/>
                <a:gd name="T19" fmla="*/ 48 h 131"/>
                <a:gd name="T20" fmla="*/ 36 w 64"/>
                <a:gd name="T21" fmla="*/ 49 h 131"/>
                <a:gd name="T22" fmla="*/ 18 w 64"/>
                <a:gd name="T23" fmla="*/ 42 h 131"/>
                <a:gd name="T24" fmla="*/ 12 w 64"/>
                <a:gd name="T25" fmla="*/ 15 h 131"/>
                <a:gd name="T26" fmla="*/ 13 w 64"/>
                <a:gd name="T27" fmla="*/ 1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31">
                  <a:moveTo>
                    <a:pt x="13" y="14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48"/>
                    <a:pt x="39" y="49"/>
                    <a:pt x="36" y="49"/>
                  </a:cubicBezTo>
                  <a:cubicBezTo>
                    <a:pt x="29" y="49"/>
                    <a:pt x="23" y="46"/>
                    <a:pt x="18" y="42"/>
                  </a:cubicBezTo>
                  <a:cubicBezTo>
                    <a:pt x="11" y="35"/>
                    <a:pt x="9" y="25"/>
                    <a:pt x="12" y="15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gray">
            <a:xfrm>
              <a:off x="1117600" y="3008313"/>
              <a:ext cx="1292225" cy="876300"/>
            </a:xfrm>
            <a:custGeom>
              <a:avLst/>
              <a:gdLst>
                <a:gd name="T0" fmla="*/ 285 w 286"/>
                <a:gd name="T1" fmla="*/ 175 h 194"/>
                <a:gd name="T2" fmla="*/ 269 w 286"/>
                <a:gd name="T3" fmla="*/ 126 h 194"/>
                <a:gd name="T4" fmla="*/ 264 w 286"/>
                <a:gd name="T5" fmla="*/ 122 h 194"/>
                <a:gd name="T6" fmla="*/ 263 w 286"/>
                <a:gd name="T7" fmla="*/ 123 h 194"/>
                <a:gd name="T8" fmla="*/ 259 w 286"/>
                <a:gd name="T9" fmla="*/ 125 h 194"/>
                <a:gd name="T10" fmla="*/ 259 w 286"/>
                <a:gd name="T11" fmla="*/ 125 h 194"/>
                <a:gd name="T12" fmla="*/ 259 w 286"/>
                <a:gd name="T13" fmla="*/ 125 h 194"/>
                <a:gd name="T14" fmla="*/ 259 w 286"/>
                <a:gd name="T15" fmla="*/ 126 h 194"/>
                <a:gd name="T16" fmla="*/ 259 w 286"/>
                <a:gd name="T17" fmla="*/ 126 h 194"/>
                <a:gd name="T18" fmla="*/ 248 w 286"/>
                <a:gd name="T19" fmla="*/ 144 h 194"/>
                <a:gd name="T20" fmla="*/ 0 w 286"/>
                <a:gd name="T21" fmla="*/ 0 h 194"/>
                <a:gd name="T22" fmla="*/ 1 w 286"/>
                <a:gd name="T23" fmla="*/ 27 h 194"/>
                <a:gd name="T24" fmla="*/ 237 w 286"/>
                <a:gd name="T25" fmla="*/ 165 h 194"/>
                <a:gd name="T26" fmla="*/ 224 w 286"/>
                <a:gd name="T27" fmla="*/ 187 h 194"/>
                <a:gd name="T28" fmla="*/ 225 w 286"/>
                <a:gd name="T29" fmla="*/ 192 h 194"/>
                <a:gd name="T30" fmla="*/ 232 w 286"/>
                <a:gd name="T31" fmla="*/ 193 h 194"/>
                <a:gd name="T32" fmla="*/ 281 w 286"/>
                <a:gd name="T33" fmla="*/ 181 h 194"/>
                <a:gd name="T34" fmla="*/ 285 w 286"/>
                <a:gd name="T35" fmla="*/ 179 h 194"/>
                <a:gd name="T36" fmla="*/ 285 w 286"/>
                <a:gd name="T37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6" h="194">
                  <a:moveTo>
                    <a:pt x="285" y="175"/>
                  </a:moveTo>
                  <a:cubicBezTo>
                    <a:pt x="269" y="126"/>
                    <a:pt x="269" y="126"/>
                    <a:pt x="269" y="126"/>
                  </a:cubicBezTo>
                  <a:cubicBezTo>
                    <a:pt x="268" y="124"/>
                    <a:pt x="266" y="122"/>
                    <a:pt x="264" y="122"/>
                  </a:cubicBezTo>
                  <a:cubicBezTo>
                    <a:pt x="263" y="123"/>
                    <a:pt x="263" y="123"/>
                    <a:pt x="263" y="123"/>
                  </a:cubicBezTo>
                  <a:cubicBezTo>
                    <a:pt x="261" y="123"/>
                    <a:pt x="260" y="124"/>
                    <a:pt x="259" y="125"/>
                  </a:cubicBezTo>
                  <a:cubicBezTo>
                    <a:pt x="259" y="125"/>
                    <a:pt x="259" y="125"/>
                    <a:pt x="259" y="125"/>
                  </a:cubicBezTo>
                  <a:cubicBezTo>
                    <a:pt x="259" y="125"/>
                    <a:pt x="259" y="125"/>
                    <a:pt x="259" y="125"/>
                  </a:cubicBezTo>
                  <a:cubicBezTo>
                    <a:pt x="259" y="125"/>
                    <a:pt x="259" y="126"/>
                    <a:pt x="259" y="126"/>
                  </a:cubicBezTo>
                  <a:cubicBezTo>
                    <a:pt x="259" y="126"/>
                    <a:pt x="259" y="126"/>
                    <a:pt x="259" y="126"/>
                  </a:cubicBezTo>
                  <a:cubicBezTo>
                    <a:pt x="248" y="144"/>
                    <a:pt x="248" y="144"/>
                    <a:pt x="248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237" y="165"/>
                    <a:pt x="237" y="165"/>
                    <a:pt x="237" y="165"/>
                  </a:cubicBezTo>
                  <a:cubicBezTo>
                    <a:pt x="224" y="187"/>
                    <a:pt x="224" y="187"/>
                    <a:pt x="224" y="187"/>
                  </a:cubicBezTo>
                  <a:cubicBezTo>
                    <a:pt x="223" y="189"/>
                    <a:pt x="224" y="191"/>
                    <a:pt x="225" y="192"/>
                  </a:cubicBezTo>
                  <a:cubicBezTo>
                    <a:pt x="227" y="194"/>
                    <a:pt x="230" y="193"/>
                    <a:pt x="232" y="193"/>
                  </a:cubicBezTo>
                  <a:cubicBezTo>
                    <a:pt x="281" y="181"/>
                    <a:pt x="281" y="181"/>
                    <a:pt x="281" y="181"/>
                  </a:cubicBezTo>
                  <a:cubicBezTo>
                    <a:pt x="283" y="181"/>
                    <a:pt x="284" y="180"/>
                    <a:pt x="285" y="179"/>
                  </a:cubicBezTo>
                  <a:cubicBezTo>
                    <a:pt x="286" y="177"/>
                    <a:pt x="285" y="176"/>
                    <a:pt x="285" y="1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gray">
            <a:xfrm>
              <a:off x="919163" y="3071813"/>
              <a:ext cx="1463675" cy="1444625"/>
            </a:xfrm>
            <a:custGeom>
              <a:avLst/>
              <a:gdLst>
                <a:gd name="T0" fmla="*/ 20 w 324"/>
                <a:gd name="T1" fmla="*/ 0 h 320"/>
                <a:gd name="T2" fmla="*/ 0 w 324"/>
                <a:gd name="T3" fmla="*/ 0 h 320"/>
                <a:gd name="T4" fmla="*/ 0 w 324"/>
                <a:gd name="T5" fmla="*/ 300 h 320"/>
                <a:gd name="T6" fmla="*/ 22 w 324"/>
                <a:gd name="T7" fmla="*/ 320 h 320"/>
                <a:gd name="T8" fmla="*/ 324 w 324"/>
                <a:gd name="T9" fmla="*/ 320 h 320"/>
                <a:gd name="T10" fmla="*/ 324 w 324"/>
                <a:gd name="T11" fmla="*/ 304 h 320"/>
                <a:gd name="T12" fmla="*/ 20 w 324"/>
                <a:gd name="T13" fmla="*/ 304 h 320"/>
                <a:gd name="T14" fmla="*/ 20 w 324"/>
                <a:gd name="T15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" h="320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11"/>
                    <a:pt x="11" y="320"/>
                    <a:pt x="22" y="320"/>
                  </a:cubicBezTo>
                  <a:cubicBezTo>
                    <a:pt x="324" y="320"/>
                    <a:pt x="324" y="320"/>
                    <a:pt x="324" y="320"/>
                  </a:cubicBezTo>
                  <a:cubicBezTo>
                    <a:pt x="324" y="304"/>
                    <a:pt x="324" y="304"/>
                    <a:pt x="324" y="304"/>
                  </a:cubicBezTo>
                  <a:cubicBezTo>
                    <a:pt x="20" y="304"/>
                    <a:pt x="20" y="304"/>
                    <a:pt x="20" y="304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gray">
            <a:xfrm>
              <a:off x="1139825" y="3252788"/>
              <a:ext cx="307975" cy="1092200"/>
            </a:xfrm>
            <a:custGeom>
              <a:avLst/>
              <a:gdLst>
                <a:gd name="T0" fmla="*/ 194 w 194"/>
                <a:gd name="T1" fmla="*/ 122 h 688"/>
                <a:gd name="T2" fmla="*/ 194 w 194"/>
                <a:gd name="T3" fmla="*/ 113 h 688"/>
                <a:gd name="T4" fmla="*/ 0 w 194"/>
                <a:gd name="T5" fmla="*/ 0 h 688"/>
                <a:gd name="T6" fmla="*/ 0 w 194"/>
                <a:gd name="T7" fmla="*/ 99 h 688"/>
                <a:gd name="T8" fmla="*/ 0 w 194"/>
                <a:gd name="T9" fmla="*/ 523 h 688"/>
                <a:gd name="T10" fmla="*/ 0 w 194"/>
                <a:gd name="T11" fmla="*/ 688 h 688"/>
                <a:gd name="T12" fmla="*/ 194 w 194"/>
                <a:gd name="T13" fmla="*/ 688 h 688"/>
                <a:gd name="T14" fmla="*/ 194 w 194"/>
                <a:gd name="T15" fmla="*/ 523 h 688"/>
                <a:gd name="T16" fmla="*/ 194 w 194"/>
                <a:gd name="T17" fmla="*/ 122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688">
                  <a:moveTo>
                    <a:pt x="194" y="122"/>
                  </a:moveTo>
                  <a:lnTo>
                    <a:pt x="194" y="113"/>
                  </a:lnTo>
                  <a:lnTo>
                    <a:pt x="0" y="0"/>
                  </a:lnTo>
                  <a:lnTo>
                    <a:pt x="0" y="99"/>
                  </a:lnTo>
                  <a:lnTo>
                    <a:pt x="0" y="523"/>
                  </a:lnTo>
                  <a:lnTo>
                    <a:pt x="0" y="688"/>
                  </a:lnTo>
                  <a:lnTo>
                    <a:pt x="194" y="688"/>
                  </a:lnTo>
                  <a:lnTo>
                    <a:pt x="194" y="523"/>
                  </a:lnTo>
                  <a:lnTo>
                    <a:pt x="194" y="12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8" name="17 CuadroTexto"/>
          <p:cNvSpPr txBox="1"/>
          <p:nvPr/>
        </p:nvSpPr>
        <p:spPr>
          <a:xfrm>
            <a:off x="4799062" y="3864858"/>
            <a:ext cx="259228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500" b="1" dirty="0" smtClean="0">
                <a:solidFill>
                  <a:schemeClr val="accent2"/>
                </a:solidFill>
                <a:latin typeface="Wingdings" panose="05000000000000000000" pitchFamily="2" charset="2"/>
              </a:rPr>
              <a:t>4</a:t>
            </a:r>
            <a:endParaRPr lang="es-CO" sz="11500" b="1" dirty="0">
              <a:solidFill>
                <a:schemeClr val="accent2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1085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03493" y="116632"/>
            <a:ext cx="11509414" cy="398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</a:pPr>
            <a:r>
              <a:rPr lang="es-ES_tradnl" sz="2400" dirty="0">
                <a:solidFill>
                  <a:srgbClr val="00A8C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Percepción del </a:t>
            </a:r>
            <a:r>
              <a:rPr lang="es-ES_tradnl" sz="2400" dirty="0" smtClean="0">
                <a:solidFill>
                  <a:srgbClr val="00A8C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Riesgo</a:t>
            </a:r>
            <a:endParaRPr lang="es-ES_tradnl" sz="2400" dirty="0">
              <a:solidFill>
                <a:srgbClr val="00A8C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494806" y="2493640"/>
            <a:ext cx="1448039" cy="1295400"/>
          </a:xfrm>
          <a:prstGeom prst="ellipse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ES" sz="2400" i="1" dirty="0" smtClean="0">
                <a:solidFill>
                  <a:schemeClr val="bg1"/>
                </a:solidFill>
                <a:latin typeface="Slate Pro"/>
              </a:rPr>
              <a:t>PDR</a:t>
            </a:r>
            <a:endParaRPr lang="es-ES" sz="2400" i="1" dirty="0">
              <a:solidFill>
                <a:schemeClr val="bg1"/>
              </a:solidFill>
              <a:latin typeface="Slate Pro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190550" y="4170784"/>
            <a:ext cx="2133953" cy="9144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sz="2400" i="1" dirty="0" smtClean="0">
                <a:solidFill>
                  <a:schemeClr val="bg1"/>
                </a:solidFill>
                <a:latin typeface="Slate Pro"/>
              </a:rPr>
              <a:t>Cultura</a:t>
            </a:r>
            <a:endParaRPr lang="es-ES" sz="2400" i="1" dirty="0">
              <a:solidFill>
                <a:schemeClr val="bg1"/>
              </a:solidFill>
              <a:latin typeface="Slate Pro"/>
            </a:endParaRP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 rot="18900000">
            <a:off x="1996062" y="3559512"/>
            <a:ext cx="671623" cy="496888"/>
          </a:xfrm>
          <a:prstGeom prst="rightArrow">
            <a:avLst>
              <a:gd name="adj1" fmla="val 50000"/>
              <a:gd name="adj2" fmla="val 67578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" name="AutoShape 25"/>
          <p:cNvSpPr>
            <a:spLocks noChangeArrowheads="1"/>
          </p:cNvSpPr>
          <p:nvPr/>
        </p:nvSpPr>
        <p:spPr bwMode="auto">
          <a:xfrm>
            <a:off x="2894921" y="3924523"/>
            <a:ext cx="647807" cy="1111250"/>
          </a:xfrm>
          <a:prstGeom prst="downArrow">
            <a:avLst>
              <a:gd name="adj1" fmla="val 40972"/>
              <a:gd name="adj2" fmla="val 87992"/>
            </a:avLst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"/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733976" y="5177741"/>
            <a:ext cx="49696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ES_tradnl" altLang="es-ES" dirty="0">
                <a:solidFill>
                  <a:srgbClr val="000000"/>
                </a:solidFill>
                <a:latin typeface="Slate Pro"/>
              </a:rPr>
              <a:t>Conducta frente al riesgo</a:t>
            </a:r>
          </a:p>
        </p:txBody>
      </p:sp>
      <p:cxnSp>
        <p:nvCxnSpPr>
          <p:cNvPr id="3" name="2 Conector recto"/>
          <p:cNvCxnSpPr/>
          <p:nvPr/>
        </p:nvCxnSpPr>
        <p:spPr>
          <a:xfrm>
            <a:off x="6455246" y="1165992"/>
            <a:ext cx="0" cy="46263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6455246" y="1463520"/>
            <a:ext cx="252036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ES_tradnl" altLang="es-ES" sz="1800" i="1" dirty="0">
                <a:latin typeface="Arial Rounded MT Bold" pitchFamily="34" charset="0"/>
              </a:rPr>
              <a:t>Percepción individual</a:t>
            </a: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6382798" y="2758919"/>
            <a:ext cx="2592817" cy="33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ES_tradnl" altLang="es-ES" sz="1800" i="1">
                <a:latin typeface="Arial Rounded MT Bold" pitchFamily="34" charset="0"/>
              </a:rPr>
              <a:t>Conducta individual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6379623" y="4200369"/>
            <a:ext cx="2599167" cy="56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ES_tradnl" altLang="es-ES" sz="1800" i="1">
                <a:latin typeface="Arial Rounded MT Bold" pitchFamily="34" charset="0"/>
              </a:rPr>
              <a:t>Responsabilidad </a:t>
            </a:r>
          </a:p>
          <a:p>
            <a:pPr algn="ctr"/>
            <a:r>
              <a:rPr lang="es-ES_tradnl" altLang="es-ES" sz="1800" i="1">
                <a:latin typeface="Arial Rounded MT Bold" pitchFamily="34" charset="0"/>
              </a:rPr>
              <a:t>individual</a:t>
            </a: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9026718" y="348400"/>
            <a:ext cx="3488314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8440420" y="711762"/>
            <a:ext cx="3734418" cy="62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ES_tradnl" altLang="es-ES" sz="2000" b="1" i="1" dirty="0">
                <a:latin typeface="Arial Rounded MT Bold" pitchFamily="34" charset="0"/>
              </a:rPr>
              <a:t>Sistema de Administración de Riesgos</a:t>
            </a: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8630158" y="2137337"/>
            <a:ext cx="3354943" cy="3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ES_tradnl" altLang="es-ES" sz="2000" b="1" i="1" dirty="0">
                <a:latin typeface="Arial Rounded MT Bold" pitchFamily="34" charset="0"/>
              </a:rPr>
              <a:t>Percepción institucional</a:t>
            </a: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8710340" y="3410512"/>
            <a:ext cx="3194578" cy="3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ES_tradnl" altLang="es-ES" sz="2000" b="1" i="1" dirty="0">
                <a:latin typeface="Arial Rounded MT Bold" pitchFamily="34" charset="0"/>
              </a:rPr>
              <a:t>Conducta institucional</a:t>
            </a: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8975615" y="4759170"/>
            <a:ext cx="2929304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ES_tradnl" altLang="es-ES" sz="2000" b="1" i="1" dirty="0">
                <a:latin typeface="Arial Rounded MT Bold" pitchFamily="34" charset="0"/>
              </a:rPr>
              <a:t>Responsabilidad </a:t>
            </a:r>
          </a:p>
          <a:p>
            <a:pPr algn="ctr"/>
            <a:r>
              <a:rPr lang="es-ES_tradnl" altLang="es-ES" sz="2000" b="1" i="1" dirty="0">
                <a:latin typeface="Arial Rounded MT Bold" pitchFamily="34" charset="0"/>
              </a:rPr>
              <a:t>institucional</a:t>
            </a:r>
          </a:p>
        </p:txBody>
      </p:sp>
      <p:sp>
        <p:nvSpPr>
          <p:cNvPr id="34" name="AutoShape 25"/>
          <p:cNvSpPr>
            <a:spLocks noChangeArrowheads="1"/>
          </p:cNvSpPr>
          <p:nvPr/>
        </p:nvSpPr>
        <p:spPr bwMode="auto">
          <a:xfrm rot="16200000">
            <a:off x="7342656" y="2113486"/>
            <a:ext cx="673100" cy="460451"/>
          </a:xfrm>
          <a:prstGeom prst="leftArrow">
            <a:avLst>
              <a:gd name="adj1" fmla="val 50000"/>
              <a:gd name="adj2" fmla="val 73097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5" name="AutoShape 26"/>
          <p:cNvSpPr>
            <a:spLocks noChangeArrowheads="1"/>
          </p:cNvSpPr>
          <p:nvPr/>
        </p:nvSpPr>
        <p:spPr bwMode="auto">
          <a:xfrm rot="16200000">
            <a:off x="7342656" y="3481911"/>
            <a:ext cx="673100" cy="460451"/>
          </a:xfrm>
          <a:prstGeom prst="leftArrow">
            <a:avLst>
              <a:gd name="adj1" fmla="val 50000"/>
              <a:gd name="adj2" fmla="val 73097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6" name="AutoShape 27"/>
          <p:cNvSpPr>
            <a:spLocks noChangeArrowheads="1"/>
          </p:cNvSpPr>
          <p:nvPr/>
        </p:nvSpPr>
        <p:spPr bwMode="auto">
          <a:xfrm rot="16200000">
            <a:off x="9971079" y="1610248"/>
            <a:ext cx="673100" cy="460451"/>
          </a:xfrm>
          <a:prstGeom prst="leftArrow">
            <a:avLst>
              <a:gd name="adj1" fmla="val 50000"/>
              <a:gd name="adj2" fmla="val 73097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7" name="AutoShape 28"/>
          <p:cNvSpPr>
            <a:spLocks noChangeArrowheads="1"/>
          </p:cNvSpPr>
          <p:nvPr/>
        </p:nvSpPr>
        <p:spPr bwMode="auto">
          <a:xfrm rot="16200000">
            <a:off x="9971079" y="2689748"/>
            <a:ext cx="673100" cy="460451"/>
          </a:xfrm>
          <a:prstGeom prst="leftArrow">
            <a:avLst>
              <a:gd name="adj1" fmla="val 50000"/>
              <a:gd name="adj2" fmla="val 73097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8" name="AutoShape 29"/>
          <p:cNvSpPr>
            <a:spLocks noChangeArrowheads="1"/>
          </p:cNvSpPr>
          <p:nvPr/>
        </p:nvSpPr>
        <p:spPr bwMode="auto">
          <a:xfrm rot="16200000">
            <a:off x="9971079" y="4058173"/>
            <a:ext cx="673100" cy="460451"/>
          </a:xfrm>
          <a:prstGeom prst="leftArrow">
            <a:avLst>
              <a:gd name="adj1" fmla="val 50000"/>
              <a:gd name="adj2" fmla="val 73097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6604349" y="1070536"/>
            <a:ext cx="2737303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40" name="39 CuadroTexto"/>
          <p:cNvSpPr txBox="1"/>
          <p:nvPr/>
        </p:nvSpPr>
        <p:spPr>
          <a:xfrm>
            <a:off x="6691367" y="5621178"/>
            <a:ext cx="530057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i="1" dirty="0" smtClean="0">
                <a:solidFill>
                  <a:schemeClr val="tx1"/>
                </a:solidFill>
              </a:rPr>
              <a:t>Clave : Siempre considerar </a:t>
            </a:r>
            <a:r>
              <a:rPr lang="es-ES_tradnl" i="1" dirty="0" smtClean="0">
                <a:solidFill>
                  <a:schemeClr val="tx1"/>
                </a:solidFill>
              </a:rPr>
              <a:t>los grupos de </a:t>
            </a:r>
            <a:r>
              <a:rPr lang="es-ES_tradnl" i="1" dirty="0" smtClean="0">
                <a:solidFill>
                  <a:schemeClr val="tx1"/>
                </a:solidFill>
              </a:rPr>
              <a:t>interés.</a:t>
            </a:r>
            <a:endParaRPr lang="es-ES_tradnl" i="1" dirty="0">
              <a:solidFill>
                <a:schemeClr val="tx1"/>
              </a:solidFill>
            </a:endParaRPr>
          </a:p>
        </p:txBody>
      </p:sp>
      <p:sp>
        <p:nvSpPr>
          <p:cNvPr id="41" name="Oval 14"/>
          <p:cNvSpPr>
            <a:spLocks noChangeArrowheads="1"/>
          </p:cNvSpPr>
          <p:nvPr/>
        </p:nvSpPr>
        <p:spPr bwMode="auto">
          <a:xfrm>
            <a:off x="190550" y="1351744"/>
            <a:ext cx="2133953" cy="9144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sz="2400" i="1" dirty="0" smtClean="0">
                <a:solidFill>
                  <a:schemeClr val="bg1"/>
                </a:solidFill>
                <a:latin typeface="Slate Pro"/>
              </a:rPr>
              <a:t>Experiencia </a:t>
            </a:r>
          </a:p>
          <a:p>
            <a:pPr algn="ctr"/>
            <a:r>
              <a:rPr lang="es-ES" sz="2400" i="1" dirty="0" smtClean="0">
                <a:solidFill>
                  <a:schemeClr val="bg1"/>
                </a:solidFill>
                <a:latin typeface="Slate Pro"/>
              </a:rPr>
              <a:t>Propia</a:t>
            </a:r>
            <a:endParaRPr lang="es-ES" sz="2400" i="1" dirty="0">
              <a:solidFill>
                <a:schemeClr val="bg1"/>
              </a:solidFill>
              <a:latin typeface="Slate Pro"/>
            </a:endParaRP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132690" y="1351744"/>
            <a:ext cx="2133953" cy="9144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sz="2400" i="1" dirty="0" smtClean="0">
                <a:solidFill>
                  <a:schemeClr val="bg1"/>
                </a:solidFill>
                <a:latin typeface="Slate Pro"/>
              </a:rPr>
              <a:t>Experiencia </a:t>
            </a:r>
          </a:p>
          <a:p>
            <a:pPr algn="ctr"/>
            <a:r>
              <a:rPr lang="es-ES" sz="2400" i="1" dirty="0" smtClean="0">
                <a:solidFill>
                  <a:schemeClr val="bg1"/>
                </a:solidFill>
                <a:latin typeface="Slate Pro"/>
              </a:rPr>
              <a:t>Indirecta</a:t>
            </a:r>
            <a:endParaRPr lang="es-ES" sz="2400" i="1" dirty="0">
              <a:solidFill>
                <a:schemeClr val="bg1"/>
              </a:solidFill>
              <a:latin typeface="Slate Pro"/>
            </a:endParaRPr>
          </a:p>
        </p:txBody>
      </p:sp>
      <p:sp>
        <p:nvSpPr>
          <p:cNvPr id="43" name="Oval 14"/>
          <p:cNvSpPr>
            <a:spLocks noChangeArrowheads="1"/>
          </p:cNvSpPr>
          <p:nvPr/>
        </p:nvSpPr>
        <p:spPr bwMode="auto">
          <a:xfrm>
            <a:off x="4132690" y="4170784"/>
            <a:ext cx="2133953" cy="9144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sz="2400" i="1" dirty="0" smtClean="0">
                <a:solidFill>
                  <a:schemeClr val="bg1"/>
                </a:solidFill>
                <a:latin typeface="Slate Pro"/>
              </a:rPr>
              <a:t>Análisis</a:t>
            </a:r>
            <a:endParaRPr lang="es-ES" sz="2400" i="1" dirty="0">
              <a:solidFill>
                <a:schemeClr val="bg1"/>
              </a:solidFill>
              <a:latin typeface="Slate Pro"/>
            </a:endParaRPr>
          </a:p>
        </p:txBody>
      </p:sp>
      <p:sp>
        <p:nvSpPr>
          <p:cNvPr id="44" name="AutoShape 16"/>
          <p:cNvSpPr>
            <a:spLocks noChangeArrowheads="1"/>
          </p:cNvSpPr>
          <p:nvPr/>
        </p:nvSpPr>
        <p:spPr bwMode="auto">
          <a:xfrm rot="2700000">
            <a:off x="1996062" y="2254018"/>
            <a:ext cx="671623" cy="496888"/>
          </a:xfrm>
          <a:prstGeom prst="rightArrow">
            <a:avLst>
              <a:gd name="adj1" fmla="val 50000"/>
              <a:gd name="adj2" fmla="val 67578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5" name="AutoShape 16"/>
          <p:cNvSpPr>
            <a:spLocks noChangeArrowheads="1"/>
          </p:cNvSpPr>
          <p:nvPr/>
        </p:nvSpPr>
        <p:spPr bwMode="auto">
          <a:xfrm rot="8100000">
            <a:off x="3814183" y="2254018"/>
            <a:ext cx="671623" cy="496888"/>
          </a:xfrm>
          <a:prstGeom prst="rightArrow">
            <a:avLst>
              <a:gd name="adj1" fmla="val 50000"/>
              <a:gd name="adj2" fmla="val 67578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6" name="AutoShape 16"/>
          <p:cNvSpPr>
            <a:spLocks noChangeArrowheads="1"/>
          </p:cNvSpPr>
          <p:nvPr/>
        </p:nvSpPr>
        <p:spPr bwMode="auto">
          <a:xfrm rot="13500000">
            <a:off x="3814183" y="3559512"/>
            <a:ext cx="671623" cy="496888"/>
          </a:xfrm>
          <a:prstGeom prst="rightArrow">
            <a:avLst>
              <a:gd name="adj1" fmla="val 50000"/>
              <a:gd name="adj2" fmla="val 67578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102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20" grpId="0" animBg="1"/>
      <p:bldP spid="22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7"/>
          <p:cNvSpPr txBox="1"/>
          <p:nvPr/>
        </p:nvSpPr>
        <p:spPr>
          <a:xfrm>
            <a:off x="8903518" y="4473369"/>
            <a:ext cx="1431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bg2">
                    <a:lumMod val="75000"/>
                  </a:schemeClr>
                </a:solidFill>
              </a:rPr>
              <a:t>2016</a:t>
            </a:r>
            <a:endParaRPr lang="es-CO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62558" y="12939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 smtClean="0"/>
              <a:t> </a:t>
            </a:r>
            <a:r>
              <a:rPr lang="es-CO" b="1" i="1" dirty="0" err="1" smtClean="0">
                <a:solidFill>
                  <a:schemeClr val="accent1"/>
                </a:solidFill>
              </a:rPr>
              <a:t>Benchmark</a:t>
            </a:r>
            <a:r>
              <a:rPr lang="es-CO" b="1" i="1" dirty="0" smtClean="0">
                <a:solidFill>
                  <a:schemeClr val="accent1"/>
                </a:solidFill>
              </a:rPr>
              <a:t> Gestión de Riesgos en Latinoamérica</a:t>
            </a:r>
            <a:endParaRPr lang="es-CO" b="1" i="1" dirty="0">
              <a:solidFill>
                <a:schemeClr val="accent1"/>
              </a:solidFill>
            </a:endParaRPr>
          </a:p>
        </p:txBody>
      </p:sp>
      <p:pic>
        <p:nvPicPr>
          <p:cNvPr id="6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246" y="116632"/>
            <a:ext cx="2862263" cy="4175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786" y="908720"/>
            <a:ext cx="7289804" cy="1947991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854" y="3066258"/>
            <a:ext cx="58197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7"/>
          <p:cNvSpPr txBox="1"/>
          <p:nvPr/>
        </p:nvSpPr>
        <p:spPr>
          <a:xfrm>
            <a:off x="9407574" y="1689516"/>
            <a:ext cx="1368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bg2">
                    <a:lumMod val="75000"/>
                  </a:schemeClr>
                </a:solidFill>
              </a:rPr>
              <a:t>2015</a:t>
            </a:r>
            <a:endParaRPr lang="es-CO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0632594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As they mature, leading corporations apply Enterprise Risk Management (ERM) to deliver risk-optimized returns beyond core risk management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 bwMode="gray">
          <a:xfrm>
            <a:off x="588355" y="1332081"/>
            <a:ext cx="5048900" cy="2923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z="1900" b="1" dirty="0">
                <a:solidFill>
                  <a:schemeClr val="accent6"/>
                </a:solidFill>
              </a:rPr>
              <a:t>ERM development path</a:t>
            </a:r>
          </a:p>
        </p:txBody>
      </p:sp>
      <p:sp>
        <p:nvSpPr>
          <p:cNvPr id="5" name="Rectangle 4"/>
          <p:cNvSpPr/>
          <p:nvPr/>
        </p:nvSpPr>
        <p:spPr bwMode="gray">
          <a:xfrm rot="16200000">
            <a:off x="-776288" y="3285723"/>
            <a:ext cx="2984104" cy="369306"/>
          </a:xfrm>
          <a:prstGeom prst="rect">
            <a:avLst/>
          </a:prstGeom>
        </p:spPr>
        <p:txBody>
          <a:bodyPr wrap="none" lIns="121897" tIns="60947" rIns="121897" bIns="60947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</a:rPr>
              <a:t>Level of ERM sophistication</a:t>
            </a:r>
            <a:endParaRPr lang="en-US" sz="1600" dirty="0">
              <a:solidFill>
                <a:schemeClr val="accent6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gray">
          <a:xfrm flipH="1" flipV="1">
            <a:off x="899063" y="1798260"/>
            <a:ext cx="0" cy="39584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Bent Arrow 11"/>
          <p:cNvSpPr/>
          <p:nvPr/>
        </p:nvSpPr>
        <p:spPr bwMode="gray">
          <a:xfrm>
            <a:off x="4682024" y="2857365"/>
            <a:ext cx="3994683" cy="16507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0036"/>
            </a:avLst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7" tIns="60947" rIns="121897" bIns="60947" rtlCol="0" anchor="ctr"/>
          <a:lstStyle/>
          <a:p>
            <a:pPr algn="ctr">
              <a:lnSpc>
                <a:spcPct val="100000"/>
              </a:lnSpc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gray">
          <a:xfrm>
            <a:off x="1131215" y="1957108"/>
            <a:ext cx="3301521" cy="1854328"/>
          </a:xfrm>
          <a:prstGeom prst="rect">
            <a:avLst/>
          </a:prstGeom>
        </p:spPr>
        <p:txBody>
          <a:bodyPr wrap="square" lIns="121897" tIns="60947" rIns="0" bIns="60947">
            <a:spAutoFit/>
          </a:bodyPr>
          <a:lstStyle/>
          <a:p>
            <a:pPr marL="311092" indent="-311092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en-US" altLang="ko-KR" sz="1500" dirty="0">
                <a:ea typeface="Gulim" pitchFamily="34" charset="-127"/>
                <a:cs typeface="Arial" pitchFamily="34" charset="0"/>
              </a:rPr>
              <a:t>Identification and assessment established</a:t>
            </a:r>
          </a:p>
          <a:p>
            <a:pPr marL="311092" indent="-311092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en-US" altLang="ko-KR" sz="1500" dirty="0">
                <a:ea typeface="Gulim" pitchFamily="34" charset="-127"/>
                <a:cs typeface="Arial" pitchFamily="34" charset="0"/>
              </a:rPr>
              <a:t>Often focused on compliance</a:t>
            </a:r>
          </a:p>
          <a:p>
            <a:pPr marL="311092" indent="-311092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en-US" altLang="ko-KR" sz="1500" dirty="0">
                <a:ea typeface="Gulim" pitchFamily="34" charset="-127"/>
                <a:cs typeface="Arial" pitchFamily="34" charset="0"/>
              </a:rPr>
              <a:t>Potentially lack of standardization across the organization</a:t>
            </a:r>
          </a:p>
          <a:p>
            <a:pPr marL="311092" indent="-311092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en-US" altLang="ko-KR" sz="1500" dirty="0">
                <a:ea typeface="Gulim" pitchFamily="34" charset="-127"/>
                <a:cs typeface="Arial" pitchFamily="34" charset="0"/>
              </a:rPr>
              <a:t>Limited ability to drive management decisions</a:t>
            </a:r>
          </a:p>
        </p:txBody>
      </p:sp>
      <p:sp>
        <p:nvSpPr>
          <p:cNvPr id="20" name="Rectangle 19"/>
          <p:cNvSpPr/>
          <p:nvPr/>
        </p:nvSpPr>
        <p:spPr bwMode="gray">
          <a:xfrm>
            <a:off x="5372543" y="3522669"/>
            <a:ext cx="3431889" cy="2315992"/>
          </a:xfrm>
          <a:prstGeom prst="rect">
            <a:avLst/>
          </a:prstGeom>
        </p:spPr>
        <p:txBody>
          <a:bodyPr wrap="square" lIns="121897" tIns="60947" rIns="0" bIns="60947">
            <a:spAutoFit/>
          </a:bodyPr>
          <a:lstStyle/>
          <a:p>
            <a:pPr marL="311092" indent="-311092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en-US" altLang="ko-KR" sz="1500" dirty="0">
                <a:ea typeface="Gulim" pitchFamily="34" charset="-127"/>
                <a:cs typeface="Arial" pitchFamily="34" charset="0"/>
              </a:rPr>
              <a:t>ERM becoming more </a:t>
            </a:r>
            <a:r>
              <a:rPr lang="en-US" altLang="ko-KR" sz="1500" dirty="0">
                <a:ea typeface="Gulim" pitchFamily="34" charset="-127"/>
                <a:cs typeface="Arial" pitchFamily="34" charset="0"/>
              </a:rPr>
              <a:t>of</a:t>
            </a:r>
            <a:r>
              <a:rPr lang="en-US" altLang="ko-KR" sz="1500" dirty="0">
                <a:latin typeface="Arial"/>
                <a:ea typeface="Gulim" pitchFamily="34" charset="-127"/>
                <a:cs typeface="Arial"/>
              </a:rPr>
              <a:t> </a:t>
            </a:r>
            <a:r>
              <a:rPr lang="en-US" altLang="ko-KR" sz="1500" dirty="0">
                <a:ea typeface="Gulim" pitchFamily="34" charset="-127"/>
                <a:cs typeface="Arial" pitchFamily="34" charset="0"/>
              </a:rPr>
              <a:t>a</a:t>
            </a:r>
            <a:r>
              <a:rPr lang="en-US" altLang="ko-KR" sz="1500" dirty="0">
                <a:latin typeface="Arial"/>
                <a:ea typeface="Gulim" pitchFamily="34" charset="-127"/>
                <a:cs typeface="Arial"/>
              </a:rPr>
              <a:t> </a:t>
            </a:r>
            <a:r>
              <a:rPr lang="en-US" altLang="ko-KR" sz="1500" dirty="0">
                <a:ea typeface="Gulim" pitchFamily="34" charset="-127"/>
                <a:cs typeface="Arial" pitchFamily="34" charset="0"/>
              </a:rPr>
              <a:t>business partner</a:t>
            </a:r>
            <a:endParaRPr lang="en-US" altLang="ko-KR" sz="1500" dirty="0">
              <a:ea typeface="Gulim" pitchFamily="34" charset="-127"/>
              <a:cs typeface="Arial" pitchFamily="34" charset="0"/>
            </a:endParaRPr>
          </a:p>
          <a:p>
            <a:pPr marL="311092" indent="-311092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en-US" altLang="ko-KR" sz="1500" dirty="0">
                <a:ea typeface="Gulim" pitchFamily="34" charset="-127"/>
                <a:cs typeface="Arial" pitchFamily="34" charset="0"/>
              </a:rPr>
              <a:t>Transparency on top risks with </a:t>
            </a:r>
            <a:r>
              <a:rPr lang="en-US" altLang="ko-KR" sz="1500" dirty="0">
                <a:ea typeface="Gulim" pitchFamily="34" charset="-127"/>
                <a:cs typeface="Arial" pitchFamily="34" charset="0"/>
              </a:rPr>
              <a:t>the highest </a:t>
            </a:r>
            <a:r>
              <a:rPr lang="en-US" altLang="ko-KR" sz="1500" dirty="0">
                <a:ea typeface="Gulim" pitchFamily="34" charset="-127"/>
                <a:cs typeface="Arial" pitchFamily="34" charset="0"/>
              </a:rPr>
              <a:t>exposure</a:t>
            </a:r>
          </a:p>
          <a:p>
            <a:pPr marL="311092" indent="-311092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en-US" altLang="ko-KR" sz="1500" dirty="0">
                <a:ea typeface="Gulim" pitchFamily="34" charset="-127"/>
                <a:cs typeface="Arial" pitchFamily="34" charset="0"/>
              </a:rPr>
              <a:t>Cross-functional collaboration </a:t>
            </a:r>
            <a:r>
              <a:rPr lang="en-US" altLang="ko-KR" sz="1500" dirty="0">
                <a:ea typeface="Gulim" pitchFamily="34" charset="-127"/>
                <a:cs typeface="Arial" pitchFamily="34" charset="0"/>
              </a:rPr>
              <a:t>set up </a:t>
            </a:r>
            <a:r>
              <a:rPr lang="en-US" altLang="ko-KR" sz="1500" dirty="0">
                <a:ea typeface="Gulim" pitchFamily="34" charset="-127"/>
                <a:cs typeface="Arial" pitchFamily="34" charset="0"/>
              </a:rPr>
              <a:t>to mitigate any risks falling outside risk appetite</a:t>
            </a:r>
          </a:p>
          <a:p>
            <a:pPr marL="311092" indent="-311092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en-US" altLang="ko-KR" sz="1500" dirty="0">
                <a:ea typeface="Gulim" pitchFamily="34" charset="-127"/>
                <a:cs typeface="Arial" pitchFamily="34" charset="0"/>
              </a:rPr>
              <a:t>Lean ERM process to reduce </a:t>
            </a:r>
            <a:r>
              <a:rPr lang="en-US" altLang="ko-KR" sz="1500" dirty="0">
                <a:ea typeface="Gulim" pitchFamily="34" charset="-127"/>
                <a:cs typeface="Arial" pitchFamily="34" charset="0"/>
              </a:rPr>
              <a:t>the burden </a:t>
            </a:r>
            <a:r>
              <a:rPr lang="en-US" altLang="ko-KR" sz="1500" dirty="0">
                <a:ea typeface="Gulim" pitchFamily="34" charset="-127"/>
                <a:cs typeface="Arial" pitchFamily="34" charset="0"/>
              </a:rPr>
              <a:t>on resources</a:t>
            </a:r>
          </a:p>
        </p:txBody>
      </p:sp>
      <p:sp>
        <p:nvSpPr>
          <p:cNvPr id="21" name="Rectangle 20"/>
          <p:cNvSpPr/>
          <p:nvPr/>
        </p:nvSpPr>
        <p:spPr bwMode="gray">
          <a:xfrm>
            <a:off x="8816721" y="2445219"/>
            <a:ext cx="2749601" cy="2516915"/>
          </a:xfrm>
          <a:prstGeom prst="rect">
            <a:avLst/>
          </a:prstGeom>
        </p:spPr>
        <p:txBody>
          <a:bodyPr wrap="square" lIns="121897" tIns="60947" rIns="0" bIns="60947">
            <a:spAutoFit/>
          </a:bodyPr>
          <a:lstStyle/>
          <a:p>
            <a:pPr marL="311092" indent="-311092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en-US" altLang="ko-KR" sz="1500" dirty="0">
                <a:ea typeface="Gulim" pitchFamily="34" charset="-127"/>
                <a:cs typeface="Arial" pitchFamily="34" charset="0"/>
              </a:rPr>
              <a:t>Continuous improvement and incorporation </a:t>
            </a:r>
            <a:r>
              <a:rPr lang="en-US" altLang="ko-KR" sz="1500" dirty="0">
                <a:ea typeface="Gulim" pitchFamily="34" charset="-127"/>
                <a:cs typeface="Arial" pitchFamily="34" charset="0"/>
              </a:rPr>
              <a:t>of</a:t>
            </a:r>
            <a:r>
              <a:rPr lang="en-US" altLang="ko-KR" sz="1500" dirty="0">
                <a:latin typeface="Arial"/>
                <a:ea typeface="Gulim" pitchFamily="34" charset="-127"/>
                <a:cs typeface="Arial"/>
              </a:rPr>
              <a:t> </a:t>
            </a:r>
            <a:r>
              <a:rPr lang="en-US" altLang="ko-KR" sz="1500" dirty="0">
                <a:ea typeface="Gulim" pitchFamily="34" charset="-127"/>
                <a:cs typeface="Arial" pitchFamily="34" charset="0"/>
              </a:rPr>
              <a:t>learnings </a:t>
            </a:r>
            <a:r>
              <a:rPr lang="en-US" altLang="ko-KR" sz="1500" dirty="0">
                <a:ea typeface="Gulim" pitchFamily="34" charset="-127"/>
                <a:cs typeface="Arial" pitchFamily="34" charset="0"/>
              </a:rPr>
              <a:t>from previous cycles</a:t>
            </a:r>
          </a:p>
          <a:p>
            <a:pPr marL="311092" indent="-311092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en-US" altLang="ko-KR" sz="1500" dirty="0">
                <a:ea typeface="Gulim" pitchFamily="34" charset="-127"/>
                <a:cs typeface="Arial" pitchFamily="34" charset="0"/>
              </a:rPr>
              <a:t>Focus on risk-return </a:t>
            </a:r>
            <a:r>
              <a:rPr lang="en-US" altLang="ko-KR" sz="1500" dirty="0">
                <a:ea typeface="Gulim" pitchFamily="34" charset="-127"/>
                <a:cs typeface="Arial" pitchFamily="34" charset="0"/>
              </a:rPr>
              <a:t>in</a:t>
            </a:r>
            <a:r>
              <a:rPr lang="en-US" altLang="ko-KR" sz="1500" dirty="0">
                <a:latin typeface="Arial"/>
                <a:ea typeface="Gulim" pitchFamily="34" charset="-127"/>
                <a:cs typeface="Arial"/>
              </a:rPr>
              <a:t> </a:t>
            </a:r>
            <a:r>
              <a:rPr lang="en-US" altLang="ko-KR" sz="1500" dirty="0">
                <a:ea typeface="Gulim" pitchFamily="34" charset="-127"/>
                <a:cs typeface="Arial" pitchFamily="34" charset="0"/>
              </a:rPr>
              <a:t>every </a:t>
            </a:r>
            <a:r>
              <a:rPr lang="en-US" altLang="ko-KR" sz="1500" dirty="0">
                <a:ea typeface="Gulim" pitchFamily="34" charset="-127"/>
                <a:cs typeface="Arial" pitchFamily="34" charset="0"/>
              </a:rPr>
              <a:t>day decision making, at all levels</a:t>
            </a:r>
          </a:p>
          <a:p>
            <a:pPr marL="311092" indent="-311092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en-US" altLang="ko-KR" sz="1500" dirty="0">
                <a:ea typeface="Gulim" pitchFamily="34" charset="-127"/>
                <a:cs typeface="Arial" pitchFamily="34" charset="0"/>
              </a:rPr>
              <a:t>Effective cross-functional mitigation and best practices sharing</a:t>
            </a:r>
          </a:p>
        </p:txBody>
      </p:sp>
      <p:grpSp>
        <p:nvGrpSpPr>
          <p:cNvPr id="11" name="Group 10"/>
          <p:cNvGrpSpPr/>
          <p:nvPr/>
        </p:nvGrpSpPr>
        <p:grpSpPr bwMode="gray">
          <a:xfrm>
            <a:off x="899063" y="5756761"/>
            <a:ext cx="10711459" cy="629936"/>
            <a:chOff x="674385" y="4317568"/>
            <a:chExt cx="6103821" cy="472452"/>
          </a:xfrm>
        </p:grpSpPr>
        <p:sp>
          <p:nvSpPr>
            <p:cNvPr id="4" name="Rectangle 3"/>
            <p:cNvSpPr/>
            <p:nvPr/>
          </p:nvSpPr>
          <p:spPr bwMode="gray">
            <a:xfrm>
              <a:off x="3361494" y="4536112"/>
              <a:ext cx="376225" cy="253908"/>
            </a:xfrm>
            <a:prstGeom prst="rect">
              <a:avLst/>
            </a:prstGeom>
          </p:spPr>
          <p:txBody>
            <a:bodyPr wrap="none" lIns="91432" tIns="45715" rIns="91432" bIns="45715">
              <a:spAutoFit/>
            </a:bodyPr>
            <a:lstStyle/>
            <a:p>
              <a:r>
                <a:rPr lang="en-US" sz="1600" b="1" dirty="0">
                  <a:solidFill>
                    <a:schemeClr val="accent6"/>
                  </a:solidFill>
                </a:rPr>
                <a:t>Time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 bwMode="gray">
            <a:xfrm>
              <a:off x="1241942" y="4339258"/>
              <a:ext cx="767476" cy="253908"/>
            </a:xfrm>
            <a:prstGeom prst="rect">
              <a:avLst/>
            </a:prstGeom>
          </p:spPr>
          <p:txBody>
            <a:bodyPr wrap="none" lIns="91432" tIns="45715" rIns="91432" bIns="45715">
              <a:spAutoFit/>
            </a:bodyPr>
            <a:lstStyle/>
            <a:p>
              <a:r>
                <a:rPr lang="en-US" sz="1600" b="1" dirty="0">
                  <a:solidFill>
                    <a:schemeClr val="accent6"/>
                  </a:solidFill>
                </a:rPr>
                <a:t>Recent past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 bwMode="gray">
            <a:xfrm>
              <a:off x="3276107" y="4339258"/>
              <a:ext cx="533632" cy="253908"/>
            </a:xfrm>
            <a:prstGeom prst="rect">
              <a:avLst/>
            </a:prstGeom>
          </p:spPr>
          <p:txBody>
            <a:bodyPr wrap="none" lIns="91432" tIns="45715" rIns="91432" bIns="45715">
              <a:spAutoFit/>
            </a:bodyPr>
            <a:lstStyle/>
            <a:p>
              <a:r>
                <a:rPr lang="en-US" sz="1600" b="1" dirty="0">
                  <a:solidFill>
                    <a:schemeClr val="accent6"/>
                  </a:solidFill>
                </a:rPr>
                <a:t>Present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gray">
            <a:xfrm>
              <a:off x="5291740" y="4339258"/>
              <a:ext cx="468776" cy="253908"/>
            </a:xfrm>
            <a:prstGeom prst="rect">
              <a:avLst/>
            </a:prstGeom>
          </p:spPr>
          <p:txBody>
            <a:bodyPr wrap="none" lIns="91432" tIns="45715" rIns="91432" bIns="45715">
              <a:spAutoFit/>
            </a:bodyPr>
            <a:lstStyle/>
            <a:p>
              <a:r>
                <a:rPr lang="en-US" sz="1600" b="1" dirty="0">
                  <a:solidFill>
                    <a:schemeClr val="accent6"/>
                  </a:solidFill>
                </a:rPr>
                <a:t>Future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gray">
            <a:xfrm flipV="1">
              <a:off x="674385" y="4317568"/>
              <a:ext cx="6103821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 bwMode="gray">
          <a:xfrm>
            <a:off x="7532698" y="1615556"/>
            <a:ext cx="4101970" cy="1745129"/>
            <a:chOff x="5515779" y="1514246"/>
            <a:chExt cx="3076878" cy="1487643"/>
          </a:xfrm>
        </p:grpSpPr>
        <p:sp>
          <p:nvSpPr>
            <p:cNvPr id="25" name="Bent Arrow 24"/>
            <p:cNvSpPr/>
            <p:nvPr/>
          </p:nvSpPr>
          <p:spPr bwMode="gray">
            <a:xfrm>
              <a:off x="5645058" y="1667698"/>
              <a:ext cx="2947599" cy="1311263"/>
            </a:xfrm>
            <a:prstGeom prst="bentArrow">
              <a:avLst>
                <a:gd name="adj1" fmla="val 25515"/>
                <a:gd name="adj2" fmla="val 25000"/>
                <a:gd name="adj3" fmla="val 25000"/>
                <a:gd name="adj4" fmla="val 80551"/>
              </a:avLst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5" rIns="91432" bIns="45715" rtlCol="0" anchor="ctr"/>
            <a:lstStyle/>
            <a:p>
              <a:pPr algn="ctr">
                <a:lnSpc>
                  <a:spcPct val="100000"/>
                </a:lnSpc>
              </a:pPr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" name="Bent Arrow 25"/>
            <p:cNvSpPr/>
            <p:nvPr/>
          </p:nvSpPr>
          <p:spPr bwMode="gray">
            <a:xfrm>
              <a:off x="5515779" y="1514246"/>
              <a:ext cx="3025611" cy="1487643"/>
            </a:xfrm>
            <a:prstGeom prst="bentArrow">
              <a:avLst>
                <a:gd name="adj1" fmla="val 25515"/>
                <a:gd name="adj2" fmla="val 25000"/>
                <a:gd name="adj3" fmla="val 25000"/>
                <a:gd name="adj4" fmla="val 80551"/>
              </a:avLst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5" rIns="91432" bIns="45715" rtlCol="0" anchor="ctr"/>
            <a:lstStyle/>
            <a:p>
              <a:pPr algn="ctr">
                <a:lnSpc>
                  <a:spcPct val="100000"/>
                </a:lnSpc>
              </a:pPr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 bwMode="gray">
          <a:xfrm>
            <a:off x="8273335" y="1904804"/>
            <a:ext cx="3173086" cy="369306"/>
          </a:xfrm>
          <a:prstGeom prst="rect">
            <a:avLst/>
          </a:prstGeom>
        </p:spPr>
        <p:txBody>
          <a:bodyPr wrap="square" lIns="121897" tIns="60947" rIns="121897" bIns="60947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Organizational embedding</a:t>
            </a:r>
            <a:endParaRPr lang="en-US" sz="1600" dirty="0">
              <a:solidFill>
                <a:schemeClr val="accent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 bwMode="gray">
          <a:xfrm>
            <a:off x="4486604" y="2668559"/>
            <a:ext cx="4101970" cy="1854820"/>
            <a:chOff x="3365391" y="2250650"/>
            <a:chExt cx="3076878" cy="1391115"/>
          </a:xfrm>
        </p:grpSpPr>
        <p:sp>
          <p:nvSpPr>
            <p:cNvPr id="14" name="Bent Arrow 13"/>
            <p:cNvSpPr/>
            <p:nvPr/>
          </p:nvSpPr>
          <p:spPr bwMode="gray">
            <a:xfrm>
              <a:off x="3365391" y="2250650"/>
              <a:ext cx="3076878" cy="1391115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80036"/>
              </a:avLst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5" rIns="91432" bIns="45715"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4283715" y="2409489"/>
              <a:ext cx="1697929" cy="392408"/>
            </a:xfrm>
            <a:prstGeom prst="rect">
              <a:avLst/>
            </a:prstGeom>
          </p:spPr>
          <p:txBody>
            <a:bodyPr wrap="square" lIns="91432" tIns="45715" rIns="91432" bIns="45715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Link to mitigation and decision making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 bwMode="gray">
          <a:xfrm>
            <a:off x="1042489" y="3777461"/>
            <a:ext cx="4136629" cy="1958672"/>
            <a:chOff x="674384" y="2974300"/>
            <a:chExt cx="3102876" cy="1469004"/>
          </a:xfrm>
        </p:grpSpPr>
        <p:sp>
          <p:nvSpPr>
            <p:cNvPr id="13" name="Bent Arrow 12"/>
            <p:cNvSpPr/>
            <p:nvPr/>
          </p:nvSpPr>
          <p:spPr bwMode="gray">
            <a:xfrm>
              <a:off x="774380" y="3065209"/>
              <a:ext cx="3002880" cy="1378095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80036"/>
              </a:avLst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5" rIns="91432" bIns="45715"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Bent Arrow 14"/>
            <p:cNvSpPr/>
            <p:nvPr/>
          </p:nvSpPr>
          <p:spPr bwMode="gray">
            <a:xfrm>
              <a:off x="674384" y="2974300"/>
              <a:ext cx="3076878" cy="1391115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80036"/>
              </a:avLst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5" rIns="91432" bIns="45715"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1580030" y="3211839"/>
              <a:ext cx="1694663" cy="253908"/>
            </a:xfrm>
            <a:prstGeom prst="rect">
              <a:avLst/>
            </a:prstGeom>
          </p:spPr>
          <p:txBody>
            <a:bodyPr wrap="square" lIns="91432" tIns="45715" rIns="91432" bIns="45715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Foundation </a:t>
              </a:r>
              <a:r>
                <a:rPr lang="en-US" sz="1600" b="1" dirty="0">
                  <a:solidFill>
                    <a:schemeClr val="bg1"/>
                  </a:solidFill>
                </a:rPr>
                <a:t>setting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0151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06774" y="980728"/>
            <a:ext cx="7704856" cy="40010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tendencia en el mundo de los negocios es </a:t>
            </a:r>
            <a:r>
              <a:rPr lang="es-ES_tradnl" sz="2000" dirty="0" smtClean="0">
                <a:solidFill>
                  <a:srgbClr val="00A8C8"/>
                </a:solidFill>
              </a:rPr>
              <a:t>tomar decisiones basadas riesgos</a:t>
            </a:r>
            <a:r>
              <a:rPr lang="es-ES_tradnl" sz="2000" dirty="0" smtClean="0">
                <a:solidFill>
                  <a:srgbClr val="0A5B78"/>
                </a:solidFill>
              </a:rPr>
              <a:t>.</a:t>
            </a:r>
          </a:p>
          <a:p>
            <a:pPr algn="just"/>
            <a:endParaRPr lang="es-ES_tradn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ES_tradnl" sz="2000" dirty="0" smtClean="0">
                <a:solidFill>
                  <a:srgbClr val="00A8C8"/>
                </a:solidFill>
              </a:rPr>
              <a:t>Las juntas directivas y la alta dirección </a:t>
            </a:r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cada vez mas se involucran en la gestión de riesgos y empiezan a </a:t>
            </a:r>
            <a:r>
              <a:rPr lang="es-ES_tradnl" sz="2000" dirty="0" smtClean="0">
                <a:solidFill>
                  <a:srgbClr val="00A8C8"/>
                </a:solidFill>
              </a:rPr>
              <a:t>exigir información </a:t>
            </a:r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sobre los riesgos involucrados al momento de tomar decisiones.</a:t>
            </a:r>
          </a:p>
          <a:p>
            <a:pPr algn="just"/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Tienen un </a:t>
            </a:r>
            <a:r>
              <a:rPr lang="es-ES_tradnl" sz="2000" dirty="0" smtClean="0">
                <a:solidFill>
                  <a:srgbClr val="00A8C8"/>
                </a:solidFill>
              </a:rPr>
              <a:t>papel decisivo </a:t>
            </a:r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la implementación de la gestión de riesgos al ser el </a:t>
            </a:r>
            <a:r>
              <a:rPr lang="es-ES_tradnl" sz="2000" dirty="0" smtClean="0">
                <a:solidFill>
                  <a:srgbClr val="00A8C8"/>
                </a:solidFill>
              </a:rPr>
              <a:t>ente regulador </a:t>
            </a:r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mas alto nivel a quien se le deben </a:t>
            </a:r>
            <a:r>
              <a:rPr lang="es-ES_tradnl" sz="2000" dirty="0" smtClean="0">
                <a:solidFill>
                  <a:srgbClr val="00A8C8"/>
                </a:solidFill>
              </a:rPr>
              <a:t>rendir cuentas sobre la gestión empresarial y los riesgos que esta conlleva.</a:t>
            </a:r>
          </a:p>
          <a:p>
            <a:pPr algn="just"/>
            <a:endParaRPr lang="es-ES_tradnl" sz="2000" dirty="0" smtClean="0">
              <a:solidFill>
                <a:srgbClr val="00A8C8"/>
              </a:solidFill>
            </a:endParaRPr>
          </a:p>
          <a:p>
            <a:pPr algn="just"/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Son un actor clave para crear </a:t>
            </a:r>
            <a:r>
              <a:rPr lang="es-ES_tradnl" sz="2000" dirty="0" smtClean="0">
                <a:solidFill>
                  <a:srgbClr val="00A8C8"/>
                </a:solidFill>
              </a:rPr>
              <a:t>cultura de gestión de riesgos.</a:t>
            </a:r>
          </a:p>
        </p:txBody>
      </p:sp>
    </p:spTree>
    <p:extLst>
      <p:ext uri="{BB962C8B-B14F-4D97-AF65-F5344CB8AC3E}">
        <p14:creationId xmlns:p14="http://schemas.microsoft.com/office/powerpoint/2010/main" val="26967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Puntos</a:t>
            </a:r>
            <a:r>
              <a:rPr lang="en-GB" dirty="0" smtClean="0"/>
              <a:t> clave para la </a:t>
            </a:r>
            <a:r>
              <a:rPr lang="en-GB" dirty="0" err="1" smtClean="0"/>
              <a:t>gestión</a:t>
            </a:r>
            <a:r>
              <a:rPr lang="en-GB" dirty="0" smtClean="0"/>
              <a:t> de </a:t>
            </a:r>
            <a:r>
              <a:rPr lang="en-GB" dirty="0" err="1" smtClean="0"/>
              <a:t>riesgos</a:t>
            </a:r>
            <a:r>
              <a:rPr lang="en-GB" dirty="0" smtClean="0"/>
              <a:t> – Alta </a:t>
            </a:r>
            <a:r>
              <a:rPr lang="en-GB" dirty="0" err="1" smtClean="0"/>
              <a:t>Dirección</a:t>
            </a: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88357" y="4666072"/>
            <a:ext cx="11022165" cy="0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Connector 3"/>
          <p:cNvCxnSpPr/>
          <p:nvPr/>
        </p:nvCxnSpPr>
        <p:spPr bwMode="auto">
          <a:xfrm>
            <a:off x="588357" y="3007543"/>
            <a:ext cx="11022165" cy="0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 Box 20"/>
          <p:cNvSpPr txBox="1">
            <a:spLocks noChangeArrowheads="1"/>
          </p:cNvSpPr>
          <p:nvPr/>
        </p:nvSpPr>
        <p:spPr bwMode="gray">
          <a:xfrm>
            <a:off x="593812" y="1770474"/>
            <a:ext cx="378309" cy="8156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37373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5300" b="1" dirty="0">
                <a:solidFill>
                  <a:schemeClr val="bg2"/>
                </a:solidFill>
                <a:ea typeface="PMingLiU-ExtB" pitchFamily="18" charset="-120"/>
              </a:rPr>
              <a:t>1</a:t>
            </a:r>
            <a:endParaRPr lang="en-GB" sz="5300" b="1" dirty="0">
              <a:solidFill>
                <a:schemeClr val="bg2"/>
              </a:solidFill>
              <a:ea typeface="PMingLiU-ExtB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8446" y="1970530"/>
            <a:ext cx="750205" cy="41549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2700" b="1" dirty="0">
                <a:solidFill>
                  <a:schemeClr val="accent2"/>
                </a:solidFill>
              </a:rPr>
              <a:t>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1402" y="1555030"/>
            <a:ext cx="6196567" cy="124649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¿</a:t>
            </a:r>
            <a:r>
              <a:rPr lang="en-GB" sz="2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Cuál</a:t>
            </a:r>
            <a:r>
              <a:rPr lang="en-GB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</a:t>
            </a:r>
            <a:r>
              <a:rPr lang="en-GB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la </a:t>
            </a:r>
            <a:r>
              <a:rPr lang="en-GB" sz="2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información</a:t>
            </a:r>
            <a:r>
              <a:rPr lang="en-GB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crítica</a:t>
            </a:r>
            <a:r>
              <a:rPr lang="en-GB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para </a:t>
            </a:r>
            <a:r>
              <a:rPr lang="en-GB" sz="2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entender</a:t>
            </a:r>
            <a:r>
              <a:rPr lang="en-GB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</a:t>
            </a:r>
            <a:r>
              <a:rPr lang="en-GB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los</a:t>
            </a:r>
            <a:r>
              <a:rPr lang="en-GB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riesgos</a:t>
            </a:r>
            <a:r>
              <a:rPr lang="en-GB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están</a:t>
            </a:r>
            <a:r>
              <a:rPr lang="en-GB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siendo</a:t>
            </a:r>
            <a:r>
              <a:rPr lang="en-GB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efectivamente</a:t>
            </a:r>
            <a:r>
              <a:rPr lang="en-GB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administrados</a:t>
            </a:r>
            <a:r>
              <a:rPr lang="en-GB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GB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gray">
          <a:xfrm>
            <a:off x="592768" y="3429004"/>
            <a:ext cx="378309" cy="8156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37373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5000" b="1">
                <a:solidFill>
                  <a:srgbClr val="BFBFBF"/>
                </a:solidFill>
                <a:ea typeface="PMingLiU-ExtB" pitchFamily="18" charset="-120"/>
              </a:defRPr>
            </a:lvl1pPr>
            <a:lvl2pPr marL="742950" indent="-285750" algn="l"/>
            <a:lvl3pPr marL="1143000" indent="-228600" algn="l"/>
            <a:lvl4pPr marL="1600200" indent="-228600" algn="l"/>
            <a:lvl5pPr marL="2057400" indent="-228600" algn="l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sz="5300" dirty="0">
                <a:solidFill>
                  <a:schemeClr val="bg2"/>
                </a:solidFill>
              </a:rPr>
              <a:t>2</a:t>
            </a:r>
            <a:endParaRPr lang="en-GB" sz="5300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0830" y="3421311"/>
            <a:ext cx="207112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700" b="1" dirty="0" smtClean="0">
                <a:solidFill>
                  <a:schemeClr val="accent2"/>
                </a:solidFill>
              </a:rPr>
              <a:t>Sistema de </a:t>
            </a:r>
            <a:r>
              <a:rPr lang="en-GB" sz="2700" b="1" dirty="0" err="1">
                <a:solidFill>
                  <a:schemeClr val="accent2"/>
                </a:solidFill>
              </a:rPr>
              <a:t>G</a:t>
            </a:r>
            <a:r>
              <a:rPr lang="en-GB" sz="2700" b="1" dirty="0" err="1" smtClean="0">
                <a:solidFill>
                  <a:schemeClr val="accent2"/>
                </a:solidFill>
              </a:rPr>
              <a:t>estión</a:t>
            </a:r>
            <a:endParaRPr lang="en-GB" sz="2700" b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41403" y="3421311"/>
            <a:ext cx="619656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¿</a:t>
            </a:r>
            <a:r>
              <a:rPr lang="en-GB" sz="2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Cuáles</a:t>
            </a:r>
            <a:r>
              <a:rPr lang="en-GB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son </a:t>
            </a:r>
            <a:r>
              <a:rPr lang="en-GB" sz="2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los</a:t>
            </a:r>
            <a:r>
              <a:rPr lang="en-GB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riesgos</a:t>
            </a:r>
            <a:r>
              <a:rPr lang="en-GB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relevantes</a:t>
            </a:r>
            <a:r>
              <a:rPr lang="en-GB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 ¿</a:t>
            </a:r>
            <a:r>
              <a:rPr lang="en-GB" sz="2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Qué</a:t>
            </a:r>
            <a:r>
              <a:rPr lang="en-GB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preguntas</a:t>
            </a:r>
            <a:r>
              <a:rPr lang="en-GB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debo</a:t>
            </a:r>
            <a:r>
              <a:rPr lang="en-GB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hacer</a:t>
            </a:r>
            <a:r>
              <a:rPr lang="en-GB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GB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gray">
          <a:xfrm>
            <a:off x="593812" y="5087533"/>
            <a:ext cx="378309" cy="8156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37373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5300" b="1" dirty="0">
                <a:solidFill>
                  <a:schemeClr val="bg2"/>
                </a:solidFill>
                <a:ea typeface="PMingLiU-ExtB" pitchFamily="18" charset="-120"/>
              </a:rPr>
              <a:t>3</a:t>
            </a:r>
            <a:endParaRPr lang="en-GB" sz="5300" b="1" dirty="0">
              <a:solidFill>
                <a:schemeClr val="bg2"/>
              </a:solidFill>
              <a:ea typeface="PMingLiU-ExtB" pitchFamily="18" charset="-12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44432" y="5304362"/>
            <a:ext cx="2460610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2400" b="1" dirty="0" err="1" smtClean="0">
                <a:solidFill>
                  <a:schemeClr val="accent2"/>
                </a:solidFill>
              </a:rPr>
              <a:t>Responsabilidad</a:t>
            </a:r>
            <a:endParaRPr lang="en-GB" sz="2400" b="1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41403" y="5079838"/>
            <a:ext cx="619656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¿</a:t>
            </a:r>
            <a:r>
              <a:rPr lang="en-GB" sz="2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Cuál</a:t>
            </a:r>
            <a:r>
              <a:rPr lang="en-GB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</a:t>
            </a:r>
            <a:r>
              <a:rPr lang="en-GB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mi </a:t>
            </a:r>
            <a:r>
              <a:rPr lang="en-GB" sz="2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rol</a:t>
            </a:r>
            <a:r>
              <a:rPr lang="en-GB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para que la </a:t>
            </a:r>
            <a:r>
              <a:rPr lang="en-GB" sz="2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gestión</a:t>
            </a:r>
            <a:r>
              <a:rPr lang="en-GB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GB" sz="2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riesgos</a:t>
            </a:r>
            <a:r>
              <a:rPr lang="en-GB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sea </a:t>
            </a:r>
            <a:r>
              <a:rPr lang="en-GB" sz="2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efectiva</a:t>
            </a:r>
            <a:r>
              <a:rPr lang="en-GB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GB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375655" y="3184874"/>
            <a:ext cx="1068777" cy="1303867"/>
            <a:chOff x="1031875" y="2373313"/>
            <a:chExt cx="801687" cy="977900"/>
          </a:xfrm>
          <a:solidFill>
            <a:schemeClr val="accent2"/>
          </a:solidFill>
        </p:grpSpPr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1408113" y="3038475"/>
              <a:ext cx="49212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1374775" y="3095625"/>
              <a:ext cx="115887" cy="255588"/>
            </a:xfrm>
            <a:custGeom>
              <a:avLst/>
              <a:gdLst>
                <a:gd name="T0" fmla="*/ 46 w 52"/>
                <a:gd name="T1" fmla="*/ 0 h 114"/>
                <a:gd name="T2" fmla="*/ 33 w 52"/>
                <a:gd name="T3" fmla="*/ 0 h 114"/>
                <a:gd name="T4" fmla="*/ 19 w 52"/>
                <a:gd name="T5" fmla="*/ 0 h 114"/>
                <a:gd name="T6" fmla="*/ 6 w 52"/>
                <a:gd name="T7" fmla="*/ 0 h 114"/>
                <a:gd name="T8" fmla="*/ 0 w 52"/>
                <a:gd name="T9" fmla="*/ 6 h 114"/>
                <a:gd name="T10" fmla="*/ 0 w 52"/>
                <a:gd name="T11" fmla="*/ 29 h 114"/>
                <a:gd name="T12" fmla="*/ 0 w 52"/>
                <a:gd name="T13" fmla="*/ 31 h 114"/>
                <a:gd name="T14" fmla="*/ 0 w 52"/>
                <a:gd name="T15" fmla="*/ 33 h 114"/>
                <a:gd name="T16" fmla="*/ 0 w 52"/>
                <a:gd name="T17" fmla="*/ 55 h 114"/>
                <a:gd name="T18" fmla="*/ 4 w 52"/>
                <a:gd name="T19" fmla="*/ 60 h 114"/>
                <a:gd name="T20" fmla="*/ 6 w 52"/>
                <a:gd name="T21" fmla="*/ 60 h 114"/>
                <a:gd name="T22" fmla="*/ 10 w 52"/>
                <a:gd name="T23" fmla="*/ 55 h 114"/>
                <a:gd name="T24" fmla="*/ 10 w 52"/>
                <a:gd name="T25" fmla="*/ 33 h 114"/>
                <a:gd name="T26" fmla="*/ 10 w 52"/>
                <a:gd name="T27" fmla="*/ 29 h 114"/>
                <a:gd name="T28" fmla="*/ 10 w 52"/>
                <a:gd name="T29" fmla="*/ 13 h 114"/>
                <a:gd name="T30" fmla="*/ 11 w 52"/>
                <a:gd name="T31" fmla="*/ 12 h 114"/>
                <a:gd name="T32" fmla="*/ 12 w 52"/>
                <a:gd name="T33" fmla="*/ 13 h 114"/>
                <a:gd name="T34" fmla="*/ 12 w 52"/>
                <a:gd name="T35" fmla="*/ 48 h 114"/>
                <a:gd name="T36" fmla="*/ 12 w 52"/>
                <a:gd name="T37" fmla="*/ 48 h 114"/>
                <a:gd name="T38" fmla="*/ 12 w 52"/>
                <a:gd name="T39" fmla="*/ 76 h 114"/>
                <a:gd name="T40" fmla="*/ 12 w 52"/>
                <a:gd name="T41" fmla="*/ 80 h 114"/>
                <a:gd name="T42" fmla="*/ 12 w 52"/>
                <a:gd name="T43" fmla="*/ 108 h 114"/>
                <a:gd name="T44" fmla="*/ 18 w 52"/>
                <a:gd name="T45" fmla="*/ 114 h 114"/>
                <a:gd name="T46" fmla="*/ 19 w 52"/>
                <a:gd name="T47" fmla="*/ 114 h 114"/>
                <a:gd name="T48" fmla="*/ 24 w 52"/>
                <a:gd name="T49" fmla="*/ 108 h 114"/>
                <a:gd name="T50" fmla="*/ 24 w 52"/>
                <a:gd name="T51" fmla="*/ 80 h 114"/>
                <a:gd name="T52" fmla="*/ 24 w 52"/>
                <a:gd name="T53" fmla="*/ 76 h 114"/>
                <a:gd name="T54" fmla="*/ 24 w 52"/>
                <a:gd name="T55" fmla="*/ 55 h 114"/>
                <a:gd name="T56" fmla="*/ 26 w 52"/>
                <a:gd name="T57" fmla="*/ 53 h 114"/>
                <a:gd name="T58" fmla="*/ 28 w 52"/>
                <a:gd name="T59" fmla="*/ 55 h 114"/>
                <a:gd name="T60" fmla="*/ 28 w 52"/>
                <a:gd name="T61" fmla="*/ 76 h 114"/>
                <a:gd name="T62" fmla="*/ 28 w 52"/>
                <a:gd name="T63" fmla="*/ 80 h 114"/>
                <a:gd name="T64" fmla="*/ 28 w 52"/>
                <a:gd name="T65" fmla="*/ 108 h 114"/>
                <a:gd name="T66" fmla="*/ 33 w 52"/>
                <a:gd name="T67" fmla="*/ 114 h 114"/>
                <a:gd name="T68" fmla="*/ 34 w 52"/>
                <a:gd name="T69" fmla="*/ 114 h 114"/>
                <a:gd name="T70" fmla="*/ 40 w 52"/>
                <a:gd name="T71" fmla="*/ 108 h 114"/>
                <a:gd name="T72" fmla="*/ 40 w 52"/>
                <a:gd name="T73" fmla="*/ 80 h 114"/>
                <a:gd name="T74" fmla="*/ 40 w 52"/>
                <a:gd name="T75" fmla="*/ 76 h 114"/>
                <a:gd name="T76" fmla="*/ 40 w 52"/>
                <a:gd name="T77" fmla="*/ 48 h 114"/>
                <a:gd name="T78" fmla="*/ 40 w 52"/>
                <a:gd name="T79" fmla="*/ 48 h 114"/>
                <a:gd name="T80" fmla="*/ 40 w 52"/>
                <a:gd name="T81" fmla="*/ 13 h 114"/>
                <a:gd name="T82" fmla="*/ 41 w 52"/>
                <a:gd name="T83" fmla="*/ 12 h 114"/>
                <a:gd name="T84" fmla="*/ 42 w 52"/>
                <a:gd name="T85" fmla="*/ 13 h 114"/>
                <a:gd name="T86" fmla="*/ 42 w 52"/>
                <a:gd name="T87" fmla="*/ 30 h 114"/>
                <a:gd name="T88" fmla="*/ 42 w 52"/>
                <a:gd name="T89" fmla="*/ 33 h 114"/>
                <a:gd name="T90" fmla="*/ 42 w 52"/>
                <a:gd name="T91" fmla="*/ 56 h 114"/>
                <a:gd name="T92" fmla="*/ 46 w 52"/>
                <a:gd name="T93" fmla="*/ 61 h 114"/>
                <a:gd name="T94" fmla="*/ 48 w 52"/>
                <a:gd name="T95" fmla="*/ 61 h 114"/>
                <a:gd name="T96" fmla="*/ 52 w 52"/>
                <a:gd name="T97" fmla="*/ 56 h 114"/>
                <a:gd name="T98" fmla="*/ 52 w 52"/>
                <a:gd name="T99" fmla="*/ 33 h 114"/>
                <a:gd name="T100" fmla="*/ 52 w 52"/>
                <a:gd name="T101" fmla="*/ 31 h 114"/>
                <a:gd name="T102" fmla="*/ 52 w 52"/>
                <a:gd name="T103" fmla="*/ 30 h 114"/>
                <a:gd name="T104" fmla="*/ 52 w 52"/>
                <a:gd name="T105" fmla="*/ 6 h 114"/>
                <a:gd name="T106" fmla="*/ 46 w 52"/>
                <a:gd name="T10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114">
                  <a:moveTo>
                    <a:pt x="46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8"/>
                    <a:pt x="2" y="60"/>
                    <a:pt x="4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8" y="60"/>
                    <a:pt x="10" y="58"/>
                    <a:pt x="10" y="5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1" y="12"/>
                    <a:pt x="11" y="12"/>
                  </a:cubicBezTo>
                  <a:cubicBezTo>
                    <a:pt x="12" y="12"/>
                    <a:pt x="12" y="13"/>
                    <a:pt x="12" y="13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12" y="111"/>
                    <a:pt x="15" y="114"/>
                    <a:pt x="18" y="11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2" y="114"/>
                    <a:pt x="24" y="111"/>
                    <a:pt x="24" y="108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4"/>
                    <a:pt x="25" y="53"/>
                    <a:pt x="26" y="53"/>
                  </a:cubicBezTo>
                  <a:cubicBezTo>
                    <a:pt x="27" y="53"/>
                    <a:pt x="28" y="54"/>
                    <a:pt x="28" y="5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8" y="111"/>
                    <a:pt x="30" y="114"/>
                    <a:pt x="33" y="114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37" y="114"/>
                    <a:pt x="40" y="111"/>
                    <a:pt x="40" y="108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2"/>
                    <a:pt x="41" y="12"/>
                  </a:cubicBezTo>
                  <a:cubicBezTo>
                    <a:pt x="41" y="12"/>
                    <a:pt x="42" y="13"/>
                    <a:pt x="42" y="13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9"/>
                    <a:pt x="44" y="61"/>
                    <a:pt x="46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50" y="61"/>
                    <a:pt x="52" y="59"/>
                    <a:pt x="52" y="5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3"/>
                    <a:pt x="49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Oval 7"/>
            <p:cNvSpPr>
              <a:spLocks noChangeArrowheads="1"/>
            </p:cNvSpPr>
            <p:nvPr/>
          </p:nvSpPr>
          <p:spPr bwMode="auto">
            <a:xfrm>
              <a:off x="1238250" y="3038475"/>
              <a:ext cx="49212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1204913" y="3095625"/>
              <a:ext cx="115887" cy="252413"/>
            </a:xfrm>
            <a:custGeom>
              <a:avLst/>
              <a:gdLst>
                <a:gd name="T0" fmla="*/ 46 w 52"/>
                <a:gd name="T1" fmla="*/ 0 h 113"/>
                <a:gd name="T2" fmla="*/ 33 w 52"/>
                <a:gd name="T3" fmla="*/ 0 h 113"/>
                <a:gd name="T4" fmla="*/ 18 w 52"/>
                <a:gd name="T5" fmla="*/ 0 h 113"/>
                <a:gd name="T6" fmla="*/ 6 w 52"/>
                <a:gd name="T7" fmla="*/ 0 h 113"/>
                <a:gd name="T8" fmla="*/ 0 w 52"/>
                <a:gd name="T9" fmla="*/ 6 h 113"/>
                <a:gd name="T10" fmla="*/ 0 w 52"/>
                <a:gd name="T11" fmla="*/ 29 h 113"/>
                <a:gd name="T12" fmla="*/ 0 w 52"/>
                <a:gd name="T13" fmla="*/ 30 h 113"/>
                <a:gd name="T14" fmla="*/ 0 w 52"/>
                <a:gd name="T15" fmla="*/ 32 h 113"/>
                <a:gd name="T16" fmla="*/ 0 w 52"/>
                <a:gd name="T17" fmla="*/ 55 h 113"/>
                <a:gd name="T18" fmla="*/ 4 w 52"/>
                <a:gd name="T19" fmla="*/ 60 h 113"/>
                <a:gd name="T20" fmla="*/ 5 w 52"/>
                <a:gd name="T21" fmla="*/ 60 h 113"/>
                <a:gd name="T22" fmla="*/ 10 w 52"/>
                <a:gd name="T23" fmla="*/ 55 h 113"/>
                <a:gd name="T24" fmla="*/ 10 w 52"/>
                <a:gd name="T25" fmla="*/ 32 h 113"/>
                <a:gd name="T26" fmla="*/ 10 w 52"/>
                <a:gd name="T27" fmla="*/ 29 h 113"/>
                <a:gd name="T28" fmla="*/ 10 w 52"/>
                <a:gd name="T29" fmla="*/ 13 h 113"/>
                <a:gd name="T30" fmla="*/ 11 w 52"/>
                <a:gd name="T31" fmla="*/ 12 h 113"/>
                <a:gd name="T32" fmla="*/ 12 w 52"/>
                <a:gd name="T33" fmla="*/ 13 h 113"/>
                <a:gd name="T34" fmla="*/ 12 w 52"/>
                <a:gd name="T35" fmla="*/ 47 h 113"/>
                <a:gd name="T36" fmla="*/ 12 w 52"/>
                <a:gd name="T37" fmla="*/ 48 h 113"/>
                <a:gd name="T38" fmla="*/ 12 w 52"/>
                <a:gd name="T39" fmla="*/ 75 h 113"/>
                <a:gd name="T40" fmla="*/ 12 w 52"/>
                <a:gd name="T41" fmla="*/ 80 h 113"/>
                <a:gd name="T42" fmla="*/ 12 w 52"/>
                <a:gd name="T43" fmla="*/ 108 h 113"/>
                <a:gd name="T44" fmla="*/ 17 w 52"/>
                <a:gd name="T45" fmla="*/ 113 h 113"/>
                <a:gd name="T46" fmla="*/ 19 w 52"/>
                <a:gd name="T47" fmla="*/ 113 h 113"/>
                <a:gd name="T48" fmla="*/ 24 w 52"/>
                <a:gd name="T49" fmla="*/ 108 h 113"/>
                <a:gd name="T50" fmla="*/ 24 w 52"/>
                <a:gd name="T51" fmla="*/ 80 h 113"/>
                <a:gd name="T52" fmla="*/ 24 w 52"/>
                <a:gd name="T53" fmla="*/ 75 h 113"/>
                <a:gd name="T54" fmla="*/ 24 w 52"/>
                <a:gd name="T55" fmla="*/ 55 h 113"/>
                <a:gd name="T56" fmla="*/ 26 w 52"/>
                <a:gd name="T57" fmla="*/ 53 h 113"/>
                <a:gd name="T58" fmla="*/ 28 w 52"/>
                <a:gd name="T59" fmla="*/ 55 h 113"/>
                <a:gd name="T60" fmla="*/ 28 w 52"/>
                <a:gd name="T61" fmla="*/ 75 h 113"/>
                <a:gd name="T62" fmla="*/ 28 w 52"/>
                <a:gd name="T63" fmla="*/ 80 h 113"/>
                <a:gd name="T64" fmla="*/ 28 w 52"/>
                <a:gd name="T65" fmla="*/ 108 h 113"/>
                <a:gd name="T66" fmla="*/ 33 w 52"/>
                <a:gd name="T67" fmla="*/ 113 h 113"/>
                <a:gd name="T68" fmla="*/ 34 w 52"/>
                <a:gd name="T69" fmla="*/ 113 h 113"/>
                <a:gd name="T70" fmla="*/ 40 w 52"/>
                <a:gd name="T71" fmla="*/ 108 h 113"/>
                <a:gd name="T72" fmla="*/ 40 w 52"/>
                <a:gd name="T73" fmla="*/ 80 h 113"/>
                <a:gd name="T74" fmla="*/ 40 w 52"/>
                <a:gd name="T75" fmla="*/ 75 h 113"/>
                <a:gd name="T76" fmla="*/ 40 w 52"/>
                <a:gd name="T77" fmla="*/ 48 h 113"/>
                <a:gd name="T78" fmla="*/ 40 w 52"/>
                <a:gd name="T79" fmla="*/ 47 h 113"/>
                <a:gd name="T80" fmla="*/ 40 w 52"/>
                <a:gd name="T81" fmla="*/ 13 h 113"/>
                <a:gd name="T82" fmla="*/ 41 w 52"/>
                <a:gd name="T83" fmla="*/ 12 h 113"/>
                <a:gd name="T84" fmla="*/ 42 w 52"/>
                <a:gd name="T85" fmla="*/ 13 h 113"/>
                <a:gd name="T86" fmla="*/ 42 w 52"/>
                <a:gd name="T87" fmla="*/ 30 h 113"/>
                <a:gd name="T88" fmla="*/ 42 w 52"/>
                <a:gd name="T89" fmla="*/ 32 h 113"/>
                <a:gd name="T90" fmla="*/ 42 w 52"/>
                <a:gd name="T91" fmla="*/ 56 h 113"/>
                <a:gd name="T92" fmla="*/ 46 w 52"/>
                <a:gd name="T93" fmla="*/ 60 h 113"/>
                <a:gd name="T94" fmla="*/ 47 w 52"/>
                <a:gd name="T95" fmla="*/ 60 h 113"/>
                <a:gd name="T96" fmla="*/ 52 w 52"/>
                <a:gd name="T97" fmla="*/ 56 h 113"/>
                <a:gd name="T98" fmla="*/ 52 w 52"/>
                <a:gd name="T99" fmla="*/ 32 h 113"/>
                <a:gd name="T100" fmla="*/ 52 w 52"/>
                <a:gd name="T101" fmla="*/ 30 h 113"/>
                <a:gd name="T102" fmla="*/ 52 w 52"/>
                <a:gd name="T103" fmla="*/ 30 h 113"/>
                <a:gd name="T104" fmla="*/ 52 w 52"/>
                <a:gd name="T105" fmla="*/ 6 h 113"/>
                <a:gd name="T106" fmla="*/ 46 w 52"/>
                <a:gd name="T10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113">
                  <a:moveTo>
                    <a:pt x="46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7"/>
                    <a:pt x="2" y="60"/>
                    <a:pt x="4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8" y="60"/>
                    <a:pt x="10" y="57"/>
                    <a:pt x="10" y="55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2"/>
                    <a:pt x="12" y="12"/>
                    <a:pt x="12" y="13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12" y="111"/>
                    <a:pt x="14" y="113"/>
                    <a:pt x="17" y="113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22" y="113"/>
                    <a:pt x="24" y="111"/>
                    <a:pt x="24" y="108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4"/>
                    <a:pt x="25" y="53"/>
                    <a:pt x="26" y="53"/>
                  </a:cubicBezTo>
                  <a:cubicBezTo>
                    <a:pt x="27" y="53"/>
                    <a:pt x="28" y="54"/>
                    <a:pt x="28" y="5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8" y="111"/>
                    <a:pt x="30" y="113"/>
                    <a:pt x="33" y="113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7" y="113"/>
                    <a:pt x="40" y="111"/>
                    <a:pt x="40" y="108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2"/>
                    <a:pt x="40" y="12"/>
                    <a:pt x="41" y="12"/>
                  </a:cubicBezTo>
                  <a:cubicBezTo>
                    <a:pt x="41" y="12"/>
                    <a:pt x="42" y="12"/>
                    <a:pt x="42" y="13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8"/>
                    <a:pt x="44" y="60"/>
                    <a:pt x="46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50" y="60"/>
                    <a:pt x="52" y="58"/>
                    <a:pt x="52" y="56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2"/>
                    <a:pt x="49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Oval 9"/>
            <p:cNvSpPr>
              <a:spLocks noChangeArrowheads="1"/>
            </p:cNvSpPr>
            <p:nvPr/>
          </p:nvSpPr>
          <p:spPr bwMode="auto">
            <a:xfrm>
              <a:off x="1577975" y="3033713"/>
              <a:ext cx="49212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1544638" y="3090863"/>
              <a:ext cx="115887" cy="252413"/>
            </a:xfrm>
            <a:custGeom>
              <a:avLst/>
              <a:gdLst>
                <a:gd name="T0" fmla="*/ 46 w 52"/>
                <a:gd name="T1" fmla="*/ 0 h 113"/>
                <a:gd name="T2" fmla="*/ 34 w 52"/>
                <a:gd name="T3" fmla="*/ 0 h 113"/>
                <a:gd name="T4" fmla="*/ 19 w 52"/>
                <a:gd name="T5" fmla="*/ 0 h 113"/>
                <a:gd name="T6" fmla="*/ 6 w 52"/>
                <a:gd name="T7" fmla="*/ 0 h 113"/>
                <a:gd name="T8" fmla="*/ 0 w 52"/>
                <a:gd name="T9" fmla="*/ 6 h 113"/>
                <a:gd name="T10" fmla="*/ 0 w 52"/>
                <a:gd name="T11" fmla="*/ 29 h 113"/>
                <a:gd name="T12" fmla="*/ 0 w 52"/>
                <a:gd name="T13" fmla="*/ 31 h 113"/>
                <a:gd name="T14" fmla="*/ 0 w 52"/>
                <a:gd name="T15" fmla="*/ 32 h 113"/>
                <a:gd name="T16" fmla="*/ 0 w 52"/>
                <a:gd name="T17" fmla="*/ 55 h 113"/>
                <a:gd name="T18" fmla="*/ 5 w 52"/>
                <a:gd name="T19" fmla="*/ 60 h 113"/>
                <a:gd name="T20" fmla="*/ 6 w 52"/>
                <a:gd name="T21" fmla="*/ 60 h 113"/>
                <a:gd name="T22" fmla="*/ 10 w 52"/>
                <a:gd name="T23" fmla="*/ 55 h 113"/>
                <a:gd name="T24" fmla="*/ 10 w 52"/>
                <a:gd name="T25" fmla="*/ 32 h 113"/>
                <a:gd name="T26" fmla="*/ 10 w 52"/>
                <a:gd name="T27" fmla="*/ 29 h 113"/>
                <a:gd name="T28" fmla="*/ 10 w 52"/>
                <a:gd name="T29" fmla="*/ 13 h 113"/>
                <a:gd name="T30" fmla="*/ 11 w 52"/>
                <a:gd name="T31" fmla="*/ 12 h 113"/>
                <a:gd name="T32" fmla="*/ 12 w 52"/>
                <a:gd name="T33" fmla="*/ 13 h 113"/>
                <a:gd name="T34" fmla="*/ 12 w 52"/>
                <a:gd name="T35" fmla="*/ 47 h 113"/>
                <a:gd name="T36" fmla="*/ 12 w 52"/>
                <a:gd name="T37" fmla="*/ 48 h 113"/>
                <a:gd name="T38" fmla="*/ 12 w 52"/>
                <a:gd name="T39" fmla="*/ 75 h 113"/>
                <a:gd name="T40" fmla="*/ 12 w 52"/>
                <a:gd name="T41" fmla="*/ 80 h 113"/>
                <a:gd name="T42" fmla="*/ 12 w 52"/>
                <a:gd name="T43" fmla="*/ 108 h 113"/>
                <a:gd name="T44" fmla="*/ 18 w 52"/>
                <a:gd name="T45" fmla="*/ 113 h 113"/>
                <a:gd name="T46" fmla="*/ 19 w 52"/>
                <a:gd name="T47" fmla="*/ 113 h 113"/>
                <a:gd name="T48" fmla="*/ 25 w 52"/>
                <a:gd name="T49" fmla="*/ 108 h 113"/>
                <a:gd name="T50" fmla="*/ 25 w 52"/>
                <a:gd name="T51" fmla="*/ 80 h 113"/>
                <a:gd name="T52" fmla="*/ 25 w 52"/>
                <a:gd name="T53" fmla="*/ 75 h 113"/>
                <a:gd name="T54" fmla="*/ 25 w 52"/>
                <a:gd name="T55" fmla="*/ 55 h 113"/>
                <a:gd name="T56" fmla="*/ 26 w 52"/>
                <a:gd name="T57" fmla="*/ 53 h 113"/>
                <a:gd name="T58" fmla="*/ 28 w 52"/>
                <a:gd name="T59" fmla="*/ 55 h 113"/>
                <a:gd name="T60" fmla="*/ 28 w 52"/>
                <a:gd name="T61" fmla="*/ 75 h 113"/>
                <a:gd name="T62" fmla="*/ 28 w 52"/>
                <a:gd name="T63" fmla="*/ 80 h 113"/>
                <a:gd name="T64" fmla="*/ 28 w 52"/>
                <a:gd name="T65" fmla="*/ 108 h 113"/>
                <a:gd name="T66" fmla="*/ 33 w 52"/>
                <a:gd name="T67" fmla="*/ 113 h 113"/>
                <a:gd name="T68" fmla="*/ 35 w 52"/>
                <a:gd name="T69" fmla="*/ 113 h 113"/>
                <a:gd name="T70" fmla="*/ 40 w 52"/>
                <a:gd name="T71" fmla="*/ 108 h 113"/>
                <a:gd name="T72" fmla="*/ 40 w 52"/>
                <a:gd name="T73" fmla="*/ 80 h 113"/>
                <a:gd name="T74" fmla="*/ 40 w 52"/>
                <a:gd name="T75" fmla="*/ 75 h 113"/>
                <a:gd name="T76" fmla="*/ 40 w 52"/>
                <a:gd name="T77" fmla="*/ 48 h 113"/>
                <a:gd name="T78" fmla="*/ 40 w 52"/>
                <a:gd name="T79" fmla="*/ 47 h 113"/>
                <a:gd name="T80" fmla="*/ 40 w 52"/>
                <a:gd name="T81" fmla="*/ 13 h 113"/>
                <a:gd name="T82" fmla="*/ 41 w 52"/>
                <a:gd name="T83" fmla="*/ 12 h 113"/>
                <a:gd name="T84" fmla="*/ 42 w 52"/>
                <a:gd name="T85" fmla="*/ 13 h 113"/>
                <a:gd name="T86" fmla="*/ 42 w 52"/>
                <a:gd name="T87" fmla="*/ 30 h 113"/>
                <a:gd name="T88" fmla="*/ 42 w 52"/>
                <a:gd name="T89" fmla="*/ 32 h 113"/>
                <a:gd name="T90" fmla="*/ 42 w 52"/>
                <a:gd name="T91" fmla="*/ 56 h 113"/>
                <a:gd name="T92" fmla="*/ 47 w 52"/>
                <a:gd name="T93" fmla="*/ 60 h 113"/>
                <a:gd name="T94" fmla="*/ 48 w 52"/>
                <a:gd name="T95" fmla="*/ 60 h 113"/>
                <a:gd name="T96" fmla="*/ 52 w 52"/>
                <a:gd name="T97" fmla="*/ 56 h 113"/>
                <a:gd name="T98" fmla="*/ 52 w 52"/>
                <a:gd name="T99" fmla="*/ 32 h 113"/>
                <a:gd name="T100" fmla="*/ 52 w 52"/>
                <a:gd name="T101" fmla="*/ 31 h 113"/>
                <a:gd name="T102" fmla="*/ 52 w 52"/>
                <a:gd name="T103" fmla="*/ 30 h 113"/>
                <a:gd name="T104" fmla="*/ 52 w 52"/>
                <a:gd name="T105" fmla="*/ 6 h 113"/>
                <a:gd name="T106" fmla="*/ 46 w 52"/>
                <a:gd name="T10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113">
                  <a:moveTo>
                    <a:pt x="46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8"/>
                    <a:pt x="2" y="60"/>
                    <a:pt x="5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8" y="60"/>
                    <a:pt x="10" y="58"/>
                    <a:pt x="10" y="55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3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12" y="111"/>
                    <a:pt x="15" y="113"/>
                    <a:pt x="18" y="113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22" y="113"/>
                    <a:pt x="25" y="111"/>
                    <a:pt x="25" y="108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4"/>
                    <a:pt x="25" y="53"/>
                    <a:pt x="26" y="53"/>
                  </a:cubicBezTo>
                  <a:cubicBezTo>
                    <a:pt x="27" y="53"/>
                    <a:pt x="28" y="54"/>
                    <a:pt x="28" y="5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8" y="111"/>
                    <a:pt x="30" y="113"/>
                    <a:pt x="33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8" y="113"/>
                    <a:pt x="40" y="111"/>
                    <a:pt x="40" y="108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2"/>
                    <a:pt x="41" y="12"/>
                    <a:pt x="41" y="12"/>
                  </a:cubicBezTo>
                  <a:cubicBezTo>
                    <a:pt x="42" y="12"/>
                    <a:pt x="42" y="12"/>
                    <a:pt x="42" y="13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8"/>
                    <a:pt x="44" y="60"/>
                    <a:pt x="47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50" y="60"/>
                    <a:pt x="52" y="58"/>
                    <a:pt x="52" y="56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2"/>
                    <a:pt x="50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11"/>
            <p:cNvSpPr>
              <a:spLocks noChangeArrowheads="1"/>
            </p:cNvSpPr>
            <p:nvPr/>
          </p:nvSpPr>
          <p:spPr bwMode="auto">
            <a:xfrm>
              <a:off x="1749425" y="3035300"/>
              <a:ext cx="47625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1714500" y="3094038"/>
              <a:ext cx="119062" cy="252413"/>
            </a:xfrm>
            <a:custGeom>
              <a:avLst/>
              <a:gdLst>
                <a:gd name="T0" fmla="*/ 46 w 53"/>
                <a:gd name="T1" fmla="*/ 0 h 113"/>
                <a:gd name="T2" fmla="*/ 34 w 53"/>
                <a:gd name="T3" fmla="*/ 0 h 113"/>
                <a:gd name="T4" fmla="*/ 19 w 53"/>
                <a:gd name="T5" fmla="*/ 0 h 113"/>
                <a:gd name="T6" fmla="*/ 7 w 53"/>
                <a:gd name="T7" fmla="*/ 0 h 113"/>
                <a:gd name="T8" fmla="*/ 0 w 53"/>
                <a:gd name="T9" fmla="*/ 6 h 113"/>
                <a:gd name="T10" fmla="*/ 0 w 53"/>
                <a:gd name="T11" fmla="*/ 29 h 113"/>
                <a:gd name="T12" fmla="*/ 0 w 53"/>
                <a:gd name="T13" fmla="*/ 31 h 113"/>
                <a:gd name="T14" fmla="*/ 0 w 53"/>
                <a:gd name="T15" fmla="*/ 32 h 113"/>
                <a:gd name="T16" fmla="*/ 0 w 53"/>
                <a:gd name="T17" fmla="*/ 55 h 113"/>
                <a:gd name="T18" fmla="*/ 5 w 53"/>
                <a:gd name="T19" fmla="*/ 60 h 113"/>
                <a:gd name="T20" fmla="*/ 6 w 53"/>
                <a:gd name="T21" fmla="*/ 60 h 113"/>
                <a:gd name="T22" fmla="*/ 11 w 53"/>
                <a:gd name="T23" fmla="*/ 55 h 113"/>
                <a:gd name="T24" fmla="*/ 11 w 53"/>
                <a:gd name="T25" fmla="*/ 32 h 113"/>
                <a:gd name="T26" fmla="*/ 11 w 53"/>
                <a:gd name="T27" fmla="*/ 29 h 113"/>
                <a:gd name="T28" fmla="*/ 11 w 53"/>
                <a:gd name="T29" fmla="*/ 13 h 113"/>
                <a:gd name="T30" fmla="*/ 12 w 53"/>
                <a:gd name="T31" fmla="*/ 12 h 113"/>
                <a:gd name="T32" fmla="*/ 13 w 53"/>
                <a:gd name="T33" fmla="*/ 13 h 113"/>
                <a:gd name="T34" fmla="*/ 13 w 53"/>
                <a:gd name="T35" fmla="*/ 47 h 113"/>
                <a:gd name="T36" fmla="*/ 13 w 53"/>
                <a:gd name="T37" fmla="*/ 48 h 113"/>
                <a:gd name="T38" fmla="*/ 13 w 53"/>
                <a:gd name="T39" fmla="*/ 75 h 113"/>
                <a:gd name="T40" fmla="*/ 13 w 53"/>
                <a:gd name="T41" fmla="*/ 80 h 113"/>
                <a:gd name="T42" fmla="*/ 13 w 53"/>
                <a:gd name="T43" fmla="*/ 108 h 113"/>
                <a:gd name="T44" fmla="*/ 18 w 53"/>
                <a:gd name="T45" fmla="*/ 113 h 113"/>
                <a:gd name="T46" fmla="*/ 19 w 53"/>
                <a:gd name="T47" fmla="*/ 113 h 113"/>
                <a:gd name="T48" fmla="*/ 25 w 53"/>
                <a:gd name="T49" fmla="*/ 108 h 113"/>
                <a:gd name="T50" fmla="*/ 25 w 53"/>
                <a:gd name="T51" fmla="*/ 80 h 113"/>
                <a:gd name="T52" fmla="*/ 25 w 53"/>
                <a:gd name="T53" fmla="*/ 75 h 113"/>
                <a:gd name="T54" fmla="*/ 25 w 53"/>
                <a:gd name="T55" fmla="*/ 55 h 113"/>
                <a:gd name="T56" fmla="*/ 27 w 53"/>
                <a:gd name="T57" fmla="*/ 53 h 113"/>
                <a:gd name="T58" fmla="*/ 28 w 53"/>
                <a:gd name="T59" fmla="*/ 55 h 113"/>
                <a:gd name="T60" fmla="*/ 28 w 53"/>
                <a:gd name="T61" fmla="*/ 75 h 113"/>
                <a:gd name="T62" fmla="*/ 28 w 53"/>
                <a:gd name="T63" fmla="*/ 80 h 113"/>
                <a:gd name="T64" fmla="*/ 28 w 53"/>
                <a:gd name="T65" fmla="*/ 108 h 113"/>
                <a:gd name="T66" fmla="*/ 34 w 53"/>
                <a:gd name="T67" fmla="*/ 113 h 113"/>
                <a:gd name="T68" fmla="*/ 35 w 53"/>
                <a:gd name="T69" fmla="*/ 113 h 113"/>
                <a:gd name="T70" fmla="*/ 40 w 53"/>
                <a:gd name="T71" fmla="*/ 108 h 113"/>
                <a:gd name="T72" fmla="*/ 40 w 53"/>
                <a:gd name="T73" fmla="*/ 80 h 113"/>
                <a:gd name="T74" fmla="*/ 40 w 53"/>
                <a:gd name="T75" fmla="*/ 75 h 113"/>
                <a:gd name="T76" fmla="*/ 40 w 53"/>
                <a:gd name="T77" fmla="*/ 48 h 113"/>
                <a:gd name="T78" fmla="*/ 40 w 53"/>
                <a:gd name="T79" fmla="*/ 47 h 113"/>
                <a:gd name="T80" fmla="*/ 40 w 53"/>
                <a:gd name="T81" fmla="*/ 13 h 113"/>
                <a:gd name="T82" fmla="*/ 41 w 53"/>
                <a:gd name="T83" fmla="*/ 12 h 113"/>
                <a:gd name="T84" fmla="*/ 42 w 53"/>
                <a:gd name="T85" fmla="*/ 13 h 113"/>
                <a:gd name="T86" fmla="*/ 42 w 53"/>
                <a:gd name="T87" fmla="*/ 30 h 113"/>
                <a:gd name="T88" fmla="*/ 42 w 53"/>
                <a:gd name="T89" fmla="*/ 32 h 113"/>
                <a:gd name="T90" fmla="*/ 42 w 53"/>
                <a:gd name="T91" fmla="*/ 56 h 113"/>
                <a:gd name="T92" fmla="*/ 47 w 53"/>
                <a:gd name="T93" fmla="*/ 60 h 113"/>
                <a:gd name="T94" fmla="*/ 48 w 53"/>
                <a:gd name="T95" fmla="*/ 60 h 113"/>
                <a:gd name="T96" fmla="*/ 53 w 53"/>
                <a:gd name="T97" fmla="*/ 56 h 113"/>
                <a:gd name="T98" fmla="*/ 53 w 53"/>
                <a:gd name="T99" fmla="*/ 32 h 113"/>
                <a:gd name="T100" fmla="*/ 53 w 53"/>
                <a:gd name="T101" fmla="*/ 31 h 113"/>
                <a:gd name="T102" fmla="*/ 53 w 53"/>
                <a:gd name="T103" fmla="*/ 30 h 113"/>
                <a:gd name="T104" fmla="*/ 53 w 53"/>
                <a:gd name="T105" fmla="*/ 6 h 113"/>
                <a:gd name="T106" fmla="*/ 46 w 53"/>
                <a:gd name="T10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" h="113">
                  <a:moveTo>
                    <a:pt x="46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8"/>
                    <a:pt x="2" y="60"/>
                    <a:pt x="5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9" y="60"/>
                    <a:pt x="11" y="58"/>
                    <a:pt x="11" y="55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1" y="12"/>
                    <a:pt x="12" y="12"/>
                  </a:cubicBezTo>
                  <a:cubicBezTo>
                    <a:pt x="12" y="12"/>
                    <a:pt x="13" y="12"/>
                    <a:pt x="13" y="1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108"/>
                    <a:pt x="13" y="108"/>
                    <a:pt x="13" y="108"/>
                  </a:cubicBezTo>
                  <a:cubicBezTo>
                    <a:pt x="13" y="111"/>
                    <a:pt x="15" y="113"/>
                    <a:pt x="18" y="113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22" y="113"/>
                    <a:pt x="25" y="111"/>
                    <a:pt x="25" y="108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4"/>
                    <a:pt x="26" y="53"/>
                    <a:pt x="27" y="53"/>
                  </a:cubicBezTo>
                  <a:cubicBezTo>
                    <a:pt x="28" y="53"/>
                    <a:pt x="28" y="54"/>
                    <a:pt x="28" y="5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8" y="111"/>
                    <a:pt x="31" y="113"/>
                    <a:pt x="34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8" y="113"/>
                    <a:pt x="40" y="111"/>
                    <a:pt x="40" y="108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2"/>
                    <a:pt x="41" y="12"/>
                    <a:pt x="41" y="12"/>
                  </a:cubicBezTo>
                  <a:cubicBezTo>
                    <a:pt x="42" y="12"/>
                    <a:pt x="42" y="12"/>
                    <a:pt x="42" y="13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8"/>
                    <a:pt x="44" y="60"/>
                    <a:pt x="47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51" y="60"/>
                    <a:pt x="53" y="58"/>
                    <a:pt x="53" y="56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2"/>
                    <a:pt x="50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13"/>
            <p:cNvSpPr>
              <a:spLocks noChangeArrowheads="1"/>
            </p:cNvSpPr>
            <p:nvPr/>
          </p:nvSpPr>
          <p:spPr bwMode="auto">
            <a:xfrm>
              <a:off x="1068388" y="3035300"/>
              <a:ext cx="46037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1031875" y="3094038"/>
              <a:ext cx="119062" cy="252413"/>
            </a:xfrm>
            <a:custGeom>
              <a:avLst/>
              <a:gdLst>
                <a:gd name="T0" fmla="*/ 46 w 53"/>
                <a:gd name="T1" fmla="*/ 0 h 113"/>
                <a:gd name="T2" fmla="*/ 34 w 53"/>
                <a:gd name="T3" fmla="*/ 0 h 113"/>
                <a:gd name="T4" fmla="*/ 19 w 53"/>
                <a:gd name="T5" fmla="*/ 0 h 113"/>
                <a:gd name="T6" fmla="*/ 7 w 53"/>
                <a:gd name="T7" fmla="*/ 0 h 113"/>
                <a:gd name="T8" fmla="*/ 0 w 53"/>
                <a:gd name="T9" fmla="*/ 6 h 113"/>
                <a:gd name="T10" fmla="*/ 0 w 53"/>
                <a:gd name="T11" fmla="*/ 29 h 113"/>
                <a:gd name="T12" fmla="*/ 0 w 53"/>
                <a:gd name="T13" fmla="*/ 31 h 113"/>
                <a:gd name="T14" fmla="*/ 0 w 53"/>
                <a:gd name="T15" fmla="*/ 32 h 113"/>
                <a:gd name="T16" fmla="*/ 0 w 53"/>
                <a:gd name="T17" fmla="*/ 55 h 113"/>
                <a:gd name="T18" fmla="*/ 5 w 53"/>
                <a:gd name="T19" fmla="*/ 60 h 113"/>
                <a:gd name="T20" fmla="*/ 6 w 53"/>
                <a:gd name="T21" fmla="*/ 60 h 113"/>
                <a:gd name="T22" fmla="*/ 11 w 53"/>
                <a:gd name="T23" fmla="*/ 55 h 113"/>
                <a:gd name="T24" fmla="*/ 11 w 53"/>
                <a:gd name="T25" fmla="*/ 32 h 113"/>
                <a:gd name="T26" fmla="*/ 11 w 53"/>
                <a:gd name="T27" fmla="*/ 29 h 113"/>
                <a:gd name="T28" fmla="*/ 11 w 53"/>
                <a:gd name="T29" fmla="*/ 13 h 113"/>
                <a:gd name="T30" fmla="*/ 12 w 53"/>
                <a:gd name="T31" fmla="*/ 12 h 113"/>
                <a:gd name="T32" fmla="*/ 13 w 53"/>
                <a:gd name="T33" fmla="*/ 13 h 113"/>
                <a:gd name="T34" fmla="*/ 13 w 53"/>
                <a:gd name="T35" fmla="*/ 47 h 113"/>
                <a:gd name="T36" fmla="*/ 13 w 53"/>
                <a:gd name="T37" fmla="*/ 48 h 113"/>
                <a:gd name="T38" fmla="*/ 13 w 53"/>
                <a:gd name="T39" fmla="*/ 75 h 113"/>
                <a:gd name="T40" fmla="*/ 13 w 53"/>
                <a:gd name="T41" fmla="*/ 80 h 113"/>
                <a:gd name="T42" fmla="*/ 13 w 53"/>
                <a:gd name="T43" fmla="*/ 108 h 113"/>
                <a:gd name="T44" fmla="*/ 18 w 53"/>
                <a:gd name="T45" fmla="*/ 113 h 113"/>
                <a:gd name="T46" fmla="*/ 19 w 53"/>
                <a:gd name="T47" fmla="*/ 113 h 113"/>
                <a:gd name="T48" fmla="*/ 25 w 53"/>
                <a:gd name="T49" fmla="*/ 108 h 113"/>
                <a:gd name="T50" fmla="*/ 25 w 53"/>
                <a:gd name="T51" fmla="*/ 80 h 113"/>
                <a:gd name="T52" fmla="*/ 25 w 53"/>
                <a:gd name="T53" fmla="*/ 75 h 113"/>
                <a:gd name="T54" fmla="*/ 25 w 53"/>
                <a:gd name="T55" fmla="*/ 55 h 113"/>
                <a:gd name="T56" fmla="*/ 26 w 53"/>
                <a:gd name="T57" fmla="*/ 53 h 113"/>
                <a:gd name="T58" fmla="*/ 28 w 53"/>
                <a:gd name="T59" fmla="*/ 55 h 113"/>
                <a:gd name="T60" fmla="*/ 28 w 53"/>
                <a:gd name="T61" fmla="*/ 75 h 113"/>
                <a:gd name="T62" fmla="*/ 28 w 53"/>
                <a:gd name="T63" fmla="*/ 80 h 113"/>
                <a:gd name="T64" fmla="*/ 28 w 53"/>
                <a:gd name="T65" fmla="*/ 108 h 113"/>
                <a:gd name="T66" fmla="*/ 34 w 53"/>
                <a:gd name="T67" fmla="*/ 113 h 113"/>
                <a:gd name="T68" fmla="*/ 35 w 53"/>
                <a:gd name="T69" fmla="*/ 113 h 113"/>
                <a:gd name="T70" fmla="*/ 40 w 53"/>
                <a:gd name="T71" fmla="*/ 108 h 113"/>
                <a:gd name="T72" fmla="*/ 40 w 53"/>
                <a:gd name="T73" fmla="*/ 80 h 113"/>
                <a:gd name="T74" fmla="*/ 40 w 53"/>
                <a:gd name="T75" fmla="*/ 75 h 113"/>
                <a:gd name="T76" fmla="*/ 40 w 53"/>
                <a:gd name="T77" fmla="*/ 48 h 113"/>
                <a:gd name="T78" fmla="*/ 40 w 53"/>
                <a:gd name="T79" fmla="*/ 47 h 113"/>
                <a:gd name="T80" fmla="*/ 40 w 53"/>
                <a:gd name="T81" fmla="*/ 13 h 113"/>
                <a:gd name="T82" fmla="*/ 41 w 53"/>
                <a:gd name="T83" fmla="*/ 12 h 113"/>
                <a:gd name="T84" fmla="*/ 42 w 53"/>
                <a:gd name="T85" fmla="*/ 13 h 113"/>
                <a:gd name="T86" fmla="*/ 42 w 53"/>
                <a:gd name="T87" fmla="*/ 30 h 113"/>
                <a:gd name="T88" fmla="*/ 42 w 53"/>
                <a:gd name="T89" fmla="*/ 32 h 113"/>
                <a:gd name="T90" fmla="*/ 42 w 53"/>
                <a:gd name="T91" fmla="*/ 56 h 113"/>
                <a:gd name="T92" fmla="*/ 47 w 53"/>
                <a:gd name="T93" fmla="*/ 60 h 113"/>
                <a:gd name="T94" fmla="*/ 48 w 53"/>
                <a:gd name="T95" fmla="*/ 60 h 113"/>
                <a:gd name="T96" fmla="*/ 53 w 53"/>
                <a:gd name="T97" fmla="*/ 56 h 113"/>
                <a:gd name="T98" fmla="*/ 53 w 53"/>
                <a:gd name="T99" fmla="*/ 32 h 113"/>
                <a:gd name="T100" fmla="*/ 53 w 53"/>
                <a:gd name="T101" fmla="*/ 31 h 113"/>
                <a:gd name="T102" fmla="*/ 53 w 53"/>
                <a:gd name="T103" fmla="*/ 30 h 113"/>
                <a:gd name="T104" fmla="*/ 53 w 53"/>
                <a:gd name="T105" fmla="*/ 6 h 113"/>
                <a:gd name="T106" fmla="*/ 46 w 53"/>
                <a:gd name="T10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" h="113">
                  <a:moveTo>
                    <a:pt x="46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8"/>
                    <a:pt x="2" y="60"/>
                    <a:pt x="5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9" y="60"/>
                    <a:pt x="11" y="58"/>
                    <a:pt x="11" y="55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1" y="12"/>
                    <a:pt x="12" y="12"/>
                  </a:cubicBezTo>
                  <a:cubicBezTo>
                    <a:pt x="12" y="12"/>
                    <a:pt x="13" y="12"/>
                    <a:pt x="13" y="1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108"/>
                    <a:pt x="13" y="108"/>
                    <a:pt x="13" y="108"/>
                  </a:cubicBezTo>
                  <a:cubicBezTo>
                    <a:pt x="13" y="111"/>
                    <a:pt x="15" y="113"/>
                    <a:pt x="18" y="113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22" y="113"/>
                    <a:pt x="25" y="111"/>
                    <a:pt x="25" y="108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4"/>
                    <a:pt x="25" y="53"/>
                    <a:pt x="26" y="53"/>
                  </a:cubicBezTo>
                  <a:cubicBezTo>
                    <a:pt x="27" y="53"/>
                    <a:pt x="28" y="54"/>
                    <a:pt x="28" y="5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8" y="111"/>
                    <a:pt x="31" y="113"/>
                    <a:pt x="34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8" y="113"/>
                    <a:pt x="40" y="111"/>
                    <a:pt x="40" y="108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2"/>
                    <a:pt x="41" y="12"/>
                    <a:pt x="41" y="12"/>
                  </a:cubicBezTo>
                  <a:cubicBezTo>
                    <a:pt x="42" y="12"/>
                    <a:pt x="42" y="12"/>
                    <a:pt x="42" y="13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8"/>
                    <a:pt x="44" y="60"/>
                    <a:pt x="47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51" y="60"/>
                    <a:pt x="53" y="58"/>
                    <a:pt x="53" y="56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2"/>
                    <a:pt x="50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Oval 15"/>
            <p:cNvSpPr>
              <a:spLocks noChangeArrowheads="1"/>
            </p:cNvSpPr>
            <p:nvPr/>
          </p:nvSpPr>
          <p:spPr bwMode="auto">
            <a:xfrm>
              <a:off x="1408113" y="2705100"/>
              <a:ext cx="49212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1374775" y="2763838"/>
              <a:ext cx="115887" cy="254000"/>
            </a:xfrm>
            <a:custGeom>
              <a:avLst/>
              <a:gdLst>
                <a:gd name="T0" fmla="*/ 46 w 52"/>
                <a:gd name="T1" fmla="*/ 0 h 114"/>
                <a:gd name="T2" fmla="*/ 33 w 52"/>
                <a:gd name="T3" fmla="*/ 0 h 114"/>
                <a:gd name="T4" fmla="*/ 19 w 52"/>
                <a:gd name="T5" fmla="*/ 0 h 114"/>
                <a:gd name="T6" fmla="*/ 6 w 52"/>
                <a:gd name="T7" fmla="*/ 0 h 114"/>
                <a:gd name="T8" fmla="*/ 0 w 52"/>
                <a:gd name="T9" fmla="*/ 6 h 114"/>
                <a:gd name="T10" fmla="*/ 0 w 52"/>
                <a:gd name="T11" fmla="*/ 29 h 114"/>
                <a:gd name="T12" fmla="*/ 0 w 52"/>
                <a:gd name="T13" fmla="*/ 31 h 114"/>
                <a:gd name="T14" fmla="*/ 0 w 52"/>
                <a:gd name="T15" fmla="*/ 33 h 114"/>
                <a:gd name="T16" fmla="*/ 0 w 52"/>
                <a:gd name="T17" fmla="*/ 55 h 114"/>
                <a:gd name="T18" fmla="*/ 4 w 52"/>
                <a:gd name="T19" fmla="*/ 60 h 114"/>
                <a:gd name="T20" fmla="*/ 6 w 52"/>
                <a:gd name="T21" fmla="*/ 60 h 114"/>
                <a:gd name="T22" fmla="*/ 10 w 52"/>
                <a:gd name="T23" fmla="*/ 55 h 114"/>
                <a:gd name="T24" fmla="*/ 10 w 52"/>
                <a:gd name="T25" fmla="*/ 33 h 114"/>
                <a:gd name="T26" fmla="*/ 10 w 52"/>
                <a:gd name="T27" fmla="*/ 29 h 114"/>
                <a:gd name="T28" fmla="*/ 10 w 52"/>
                <a:gd name="T29" fmla="*/ 13 h 114"/>
                <a:gd name="T30" fmla="*/ 11 w 52"/>
                <a:gd name="T31" fmla="*/ 12 h 114"/>
                <a:gd name="T32" fmla="*/ 12 w 52"/>
                <a:gd name="T33" fmla="*/ 13 h 114"/>
                <a:gd name="T34" fmla="*/ 12 w 52"/>
                <a:gd name="T35" fmla="*/ 48 h 114"/>
                <a:gd name="T36" fmla="*/ 12 w 52"/>
                <a:gd name="T37" fmla="*/ 48 h 114"/>
                <a:gd name="T38" fmla="*/ 12 w 52"/>
                <a:gd name="T39" fmla="*/ 76 h 114"/>
                <a:gd name="T40" fmla="*/ 12 w 52"/>
                <a:gd name="T41" fmla="*/ 80 h 114"/>
                <a:gd name="T42" fmla="*/ 12 w 52"/>
                <a:gd name="T43" fmla="*/ 108 h 114"/>
                <a:gd name="T44" fmla="*/ 18 w 52"/>
                <a:gd name="T45" fmla="*/ 114 h 114"/>
                <a:gd name="T46" fmla="*/ 19 w 52"/>
                <a:gd name="T47" fmla="*/ 114 h 114"/>
                <a:gd name="T48" fmla="*/ 24 w 52"/>
                <a:gd name="T49" fmla="*/ 108 h 114"/>
                <a:gd name="T50" fmla="*/ 24 w 52"/>
                <a:gd name="T51" fmla="*/ 80 h 114"/>
                <a:gd name="T52" fmla="*/ 24 w 52"/>
                <a:gd name="T53" fmla="*/ 76 h 114"/>
                <a:gd name="T54" fmla="*/ 24 w 52"/>
                <a:gd name="T55" fmla="*/ 55 h 114"/>
                <a:gd name="T56" fmla="*/ 26 w 52"/>
                <a:gd name="T57" fmla="*/ 53 h 114"/>
                <a:gd name="T58" fmla="*/ 28 w 52"/>
                <a:gd name="T59" fmla="*/ 55 h 114"/>
                <a:gd name="T60" fmla="*/ 28 w 52"/>
                <a:gd name="T61" fmla="*/ 76 h 114"/>
                <a:gd name="T62" fmla="*/ 28 w 52"/>
                <a:gd name="T63" fmla="*/ 80 h 114"/>
                <a:gd name="T64" fmla="*/ 28 w 52"/>
                <a:gd name="T65" fmla="*/ 108 h 114"/>
                <a:gd name="T66" fmla="*/ 33 w 52"/>
                <a:gd name="T67" fmla="*/ 114 h 114"/>
                <a:gd name="T68" fmla="*/ 34 w 52"/>
                <a:gd name="T69" fmla="*/ 114 h 114"/>
                <a:gd name="T70" fmla="*/ 40 w 52"/>
                <a:gd name="T71" fmla="*/ 108 h 114"/>
                <a:gd name="T72" fmla="*/ 40 w 52"/>
                <a:gd name="T73" fmla="*/ 80 h 114"/>
                <a:gd name="T74" fmla="*/ 40 w 52"/>
                <a:gd name="T75" fmla="*/ 76 h 114"/>
                <a:gd name="T76" fmla="*/ 40 w 52"/>
                <a:gd name="T77" fmla="*/ 48 h 114"/>
                <a:gd name="T78" fmla="*/ 40 w 52"/>
                <a:gd name="T79" fmla="*/ 48 h 114"/>
                <a:gd name="T80" fmla="*/ 40 w 52"/>
                <a:gd name="T81" fmla="*/ 13 h 114"/>
                <a:gd name="T82" fmla="*/ 41 w 52"/>
                <a:gd name="T83" fmla="*/ 12 h 114"/>
                <a:gd name="T84" fmla="*/ 42 w 52"/>
                <a:gd name="T85" fmla="*/ 13 h 114"/>
                <a:gd name="T86" fmla="*/ 42 w 52"/>
                <a:gd name="T87" fmla="*/ 30 h 114"/>
                <a:gd name="T88" fmla="*/ 42 w 52"/>
                <a:gd name="T89" fmla="*/ 33 h 114"/>
                <a:gd name="T90" fmla="*/ 42 w 52"/>
                <a:gd name="T91" fmla="*/ 56 h 114"/>
                <a:gd name="T92" fmla="*/ 46 w 52"/>
                <a:gd name="T93" fmla="*/ 61 h 114"/>
                <a:gd name="T94" fmla="*/ 48 w 52"/>
                <a:gd name="T95" fmla="*/ 61 h 114"/>
                <a:gd name="T96" fmla="*/ 52 w 52"/>
                <a:gd name="T97" fmla="*/ 56 h 114"/>
                <a:gd name="T98" fmla="*/ 52 w 52"/>
                <a:gd name="T99" fmla="*/ 33 h 114"/>
                <a:gd name="T100" fmla="*/ 52 w 52"/>
                <a:gd name="T101" fmla="*/ 31 h 114"/>
                <a:gd name="T102" fmla="*/ 52 w 52"/>
                <a:gd name="T103" fmla="*/ 30 h 114"/>
                <a:gd name="T104" fmla="*/ 52 w 52"/>
                <a:gd name="T105" fmla="*/ 6 h 114"/>
                <a:gd name="T106" fmla="*/ 46 w 52"/>
                <a:gd name="T10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114">
                  <a:moveTo>
                    <a:pt x="46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8"/>
                    <a:pt x="2" y="60"/>
                    <a:pt x="4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8" y="60"/>
                    <a:pt x="10" y="58"/>
                    <a:pt x="10" y="5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1" y="12"/>
                    <a:pt x="11" y="12"/>
                  </a:cubicBezTo>
                  <a:cubicBezTo>
                    <a:pt x="12" y="12"/>
                    <a:pt x="12" y="13"/>
                    <a:pt x="12" y="13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12" y="111"/>
                    <a:pt x="15" y="114"/>
                    <a:pt x="18" y="11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2" y="114"/>
                    <a:pt x="24" y="111"/>
                    <a:pt x="24" y="108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4"/>
                    <a:pt x="25" y="53"/>
                    <a:pt x="26" y="53"/>
                  </a:cubicBezTo>
                  <a:cubicBezTo>
                    <a:pt x="27" y="53"/>
                    <a:pt x="28" y="54"/>
                    <a:pt x="28" y="5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8" y="111"/>
                    <a:pt x="30" y="114"/>
                    <a:pt x="33" y="114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37" y="114"/>
                    <a:pt x="40" y="111"/>
                    <a:pt x="40" y="108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2"/>
                    <a:pt x="41" y="12"/>
                  </a:cubicBezTo>
                  <a:cubicBezTo>
                    <a:pt x="41" y="12"/>
                    <a:pt x="42" y="13"/>
                    <a:pt x="42" y="13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9"/>
                    <a:pt x="44" y="61"/>
                    <a:pt x="46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50" y="61"/>
                    <a:pt x="52" y="59"/>
                    <a:pt x="52" y="5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3"/>
                    <a:pt x="49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17"/>
            <p:cNvSpPr>
              <a:spLocks noChangeArrowheads="1"/>
            </p:cNvSpPr>
            <p:nvPr/>
          </p:nvSpPr>
          <p:spPr bwMode="auto">
            <a:xfrm>
              <a:off x="1238250" y="2705100"/>
              <a:ext cx="49212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1204913" y="2763838"/>
              <a:ext cx="115887" cy="252413"/>
            </a:xfrm>
            <a:custGeom>
              <a:avLst/>
              <a:gdLst>
                <a:gd name="T0" fmla="*/ 46 w 52"/>
                <a:gd name="T1" fmla="*/ 0 h 113"/>
                <a:gd name="T2" fmla="*/ 33 w 52"/>
                <a:gd name="T3" fmla="*/ 0 h 113"/>
                <a:gd name="T4" fmla="*/ 18 w 52"/>
                <a:gd name="T5" fmla="*/ 0 h 113"/>
                <a:gd name="T6" fmla="*/ 6 w 52"/>
                <a:gd name="T7" fmla="*/ 0 h 113"/>
                <a:gd name="T8" fmla="*/ 0 w 52"/>
                <a:gd name="T9" fmla="*/ 6 h 113"/>
                <a:gd name="T10" fmla="*/ 0 w 52"/>
                <a:gd name="T11" fmla="*/ 29 h 113"/>
                <a:gd name="T12" fmla="*/ 0 w 52"/>
                <a:gd name="T13" fmla="*/ 30 h 113"/>
                <a:gd name="T14" fmla="*/ 0 w 52"/>
                <a:gd name="T15" fmla="*/ 32 h 113"/>
                <a:gd name="T16" fmla="*/ 0 w 52"/>
                <a:gd name="T17" fmla="*/ 55 h 113"/>
                <a:gd name="T18" fmla="*/ 4 w 52"/>
                <a:gd name="T19" fmla="*/ 60 h 113"/>
                <a:gd name="T20" fmla="*/ 5 w 52"/>
                <a:gd name="T21" fmla="*/ 60 h 113"/>
                <a:gd name="T22" fmla="*/ 10 w 52"/>
                <a:gd name="T23" fmla="*/ 55 h 113"/>
                <a:gd name="T24" fmla="*/ 10 w 52"/>
                <a:gd name="T25" fmla="*/ 32 h 113"/>
                <a:gd name="T26" fmla="*/ 10 w 52"/>
                <a:gd name="T27" fmla="*/ 29 h 113"/>
                <a:gd name="T28" fmla="*/ 10 w 52"/>
                <a:gd name="T29" fmla="*/ 13 h 113"/>
                <a:gd name="T30" fmla="*/ 11 w 52"/>
                <a:gd name="T31" fmla="*/ 12 h 113"/>
                <a:gd name="T32" fmla="*/ 12 w 52"/>
                <a:gd name="T33" fmla="*/ 13 h 113"/>
                <a:gd name="T34" fmla="*/ 12 w 52"/>
                <a:gd name="T35" fmla="*/ 47 h 113"/>
                <a:gd name="T36" fmla="*/ 12 w 52"/>
                <a:gd name="T37" fmla="*/ 48 h 113"/>
                <a:gd name="T38" fmla="*/ 12 w 52"/>
                <a:gd name="T39" fmla="*/ 75 h 113"/>
                <a:gd name="T40" fmla="*/ 12 w 52"/>
                <a:gd name="T41" fmla="*/ 80 h 113"/>
                <a:gd name="T42" fmla="*/ 12 w 52"/>
                <a:gd name="T43" fmla="*/ 108 h 113"/>
                <a:gd name="T44" fmla="*/ 17 w 52"/>
                <a:gd name="T45" fmla="*/ 113 h 113"/>
                <a:gd name="T46" fmla="*/ 19 w 52"/>
                <a:gd name="T47" fmla="*/ 113 h 113"/>
                <a:gd name="T48" fmla="*/ 24 w 52"/>
                <a:gd name="T49" fmla="*/ 108 h 113"/>
                <a:gd name="T50" fmla="*/ 24 w 52"/>
                <a:gd name="T51" fmla="*/ 80 h 113"/>
                <a:gd name="T52" fmla="*/ 24 w 52"/>
                <a:gd name="T53" fmla="*/ 75 h 113"/>
                <a:gd name="T54" fmla="*/ 24 w 52"/>
                <a:gd name="T55" fmla="*/ 55 h 113"/>
                <a:gd name="T56" fmla="*/ 26 w 52"/>
                <a:gd name="T57" fmla="*/ 53 h 113"/>
                <a:gd name="T58" fmla="*/ 28 w 52"/>
                <a:gd name="T59" fmla="*/ 55 h 113"/>
                <a:gd name="T60" fmla="*/ 28 w 52"/>
                <a:gd name="T61" fmla="*/ 75 h 113"/>
                <a:gd name="T62" fmla="*/ 28 w 52"/>
                <a:gd name="T63" fmla="*/ 80 h 113"/>
                <a:gd name="T64" fmla="*/ 28 w 52"/>
                <a:gd name="T65" fmla="*/ 108 h 113"/>
                <a:gd name="T66" fmla="*/ 33 w 52"/>
                <a:gd name="T67" fmla="*/ 113 h 113"/>
                <a:gd name="T68" fmla="*/ 34 w 52"/>
                <a:gd name="T69" fmla="*/ 113 h 113"/>
                <a:gd name="T70" fmla="*/ 40 w 52"/>
                <a:gd name="T71" fmla="*/ 108 h 113"/>
                <a:gd name="T72" fmla="*/ 40 w 52"/>
                <a:gd name="T73" fmla="*/ 80 h 113"/>
                <a:gd name="T74" fmla="*/ 40 w 52"/>
                <a:gd name="T75" fmla="*/ 75 h 113"/>
                <a:gd name="T76" fmla="*/ 40 w 52"/>
                <a:gd name="T77" fmla="*/ 48 h 113"/>
                <a:gd name="T78" fmla="*/ 40 w 52"/>
                <a:gd name="T79" fmla="*/ 47 h 113"/>
                <a:gd name="T80" fmla="*/ 40 w 52"/>
                <a:gd name="T81" fmla="*/ 13 h 113"/>
                <a:gd name="T82" fmla="*/ 41 w 52"/>
                <a:gd name="T83" fmla="*/ 12 h 113"/>
                <a:gd name="T84" fmla="*/ 42 w 52"/>
                <a:gd name="T85" fmla="*/ 13 h 113"/>
                <a:gd name="T86" fmla="*/ 42 w 52"/>
                <a:gd name="T87" fmla="*/ 30 h 113"/>
                <a:gd name="T88" fmla="*/ 42 w 52"/>
                <a:gd name="T89" fmla="*/ 32 h 113"/>
                <a:gd name="T90" fmla="*/ 42 w 52"/>
                <a:gd name="T91" fmla="*/ 56 h 113"/>
                <a:gd name="T92" fmla="*/ 46 w 52"/>
                <a:gd name="T93" fmla="*/ 60 h 113"/>
                <a:gd name="T94" fmla="*/ 47 w 52"/>
                <a:gd name="T95" fmla="*/ 60 h 113"/>
                <a:gd name="T96" fmla="*/ 52 w 52"/>
                <a:gd name="T97" fmla="*/ 56 h 113"/>
                <a:gd name="T98" fmla="*/ 52 w 52"/>
                <a:gd name="T99" fmla="*/ 32 h 113"/>
                <a:gd name="T100" fmla="*/ 52 w 52"/>
                <a:gd name="T101" fmla="*/ 30 h 113"/>
                <a:gd name="T102" fmla="*/ 52 w 52"/>
                <a:gd name="T103" fmla="*/ 30 h 113"/>
                <a:gd name="T104" fmla="*/ 52 w 52"/>
                <a:gd name="T105" fmla="*/ 6 h 113"/>
                <a:gd name="T106" fmla="*/ 46 w 52"/>
                <a:gd name="T10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113">
                  <a:moveTo>
                    <a:pt x="46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7"/>
                    <a:pt x="2" y="60"/>
                    <a:pt x="4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8" y="60"/>
                    <a:pt x="10" y="57"/>
                    <a:pt x="10" y="55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2"/>
                    <a:pt x="12" y="12"/>
                    <a:pt x="12" y="13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12" y="111"/>
                    <a:pt x="14" y="113"/>
                    <a:pt x="17" y="113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22" y="113"/>
                    <a:pt x="24" y="111"/>
                    <a:pt x="24" y="108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4"/>
                    <a:pt x="25" y="53"/>
                    <a:pt x="26" y="53"/>
                  </a:cubicBezTo>
                  <a:cubicBezTo>
                    <a:pt x="27" y="53"/>
                    <a:pt x="28" y="54"/>
                    <a:pt x="28" y="5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8" y="111"/>
                    <a:pt x="30" y="113"/>
                    <a:pt x="33" y="113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7" y="113"/>
                    <a:pt x="40" y="111"/>
                    <a:pt x="40" y="108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2"/>
                    <a:pt x="40" y="12"/>
                    <a:pt x="41" y="12"/>
                  </a:cubicBezTo>
                  <a:cubicBezTo>
                    <a:pt x="41" y="12"/>
                    <a:pt x="42" y="12"/>
                    <a:pt x="42" y="13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8"/>
                    <a:pt x="44" y="60"/>
                    <a:pt x="46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50" y="60"/>
                    <a:pt x="52" y="58"/>
                    <a:pt x="52" y="56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2"/>
                    <a:pt x="49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Oval 19"/>
            <p:cNvSpPr>
              <a:spLocks noChangeArrowheads="1"/>
            </p:cNvSpPr>
            <p:nvPr/>
          </p:nvSpPr>
          <p:spPr bwMode="auto">
            <a:xfrm>
              <a:off x="1577975" y="2700338"/>
              <a:ext cx="49212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1544638" y="2759075"/>
              <a:ext cx="115887" cy="252413"/>
            </a:xfrm>
            <a:custGeom>
              <a:avLst/>
              <a:gdLst>
                <a:gd name="T0" fmla="*/ 46 w 52"/>
                <a:gd name="T1" fmla="*/ 0 h 113"/>
                <a:gd name="T2" fmla="*/ 34 w 52"/>
                <a:gd name="T3" fmla="*/ 0 h 113"/>
                <a:gd name="T4" fmla="*/ 19 w 52"/>
                <a:gd name="T5" fmla="*/ 0 h 113"/>
                <a:gd name="T6" fmla="*/ 6 w 52"/>
                <a:gd name="T7" fmla="*/ 0 h 113"/>
                <a:gd name="T8" fmla="*/ 0 w 52"/>
                <a:gd name="T9" fmla="*/ 6 h 113"/>
                <a:gd name="T10" fmla="*/ 0 w 52"/>
                <a:gd name="T11" fmla="*/ 29 h 113"/>
                <a:gd name="T12" fmla="*/ 0 w 52"/>
                <a:gd name="T13" fmla="*/ 31 h 113"/>
                <a:gd name="T14" fmla="*/ 0 w 52"/>
                <a:gd name="T15" fmla="*/ 32 h 113"/>
                <a:gd name="T16" fmla="*/ 0 w 52"/>
                <a:gd name="T17" fmla="*/ 55 h 113"/>
                <a:gd name="T18" fmla="*/ 5 w 52"/>
                <a:gd name="T19" fmla="*/ 60 h 113"/>
                <a:gd name="T20" fmla="*/ 6 w 52"/>
                <a:gd name="T21" fmla="*/ 60 h 113"/>
                <a:gd name="T22" fmla="*/ 10 w 52"/>
                <a:gd name="T23" fmla="*/ 55 h 113"/>
                <a:gd name="T24" fmla="*/ 10 w 52"/>
                <a:gd name="T25" fmla="*/ 32 h 113"/>
                <a:gd name="T26" fmla="*/ 10 w 52"/>
                <a:gd name="T27" fmla="*/ 29 h 113"/>
                <a:gd name="T28" fmla="*/ 10 w 52"/>
                <a:gd name="T29" fmla="*/ 13 h 113"/>
                <a:gd name="T30" fmla="*/ 11 w 52"/>
                <a:gd name="T31" fmla="*/ 12 h 113"/>
                <a:gd name="T32" fmla="*/ 12 w 52"/>
                <a:gd name="T33" fmla="*/ 13 h 113"/>
                <a:gd name="T34" fmla="*/ 12 w 52"/>
                <a:gd name="T35" fmla="*/ 47 h 113"/>
                <a:gd name="T36" fmla="*/ 12 w 52"/>
                <a:gd name="T37" fmla="*/ 48 h 113"/>
                <a:gd name="T38" fmla="*/ 12 w 52"/>
                <a:gd name="T39" fmla="*/ 75 h 113"/>
                <a:gd name="T40" fmla="*/ 12 w 52"/>
                <a:gd name="T41" fmla="*/ 80 h 113"/>
                <a:gd name="T42" fmla="*/ 12 w 52"/>
                <a:gd name="T43" fmla="*/ 108 h 113"/>
                <a:gd name="T44" fmla="*/ 18 w 52"/>
                <a:gd name="T45" fmla="*/ 113 h 113"/>
                <a:gd name="T46" fmla="*/ 19 w 52"/>
                <a:gd name="T47" fmla="*/ 113 h 113"/>
                <a:gd name="T48" fmla="*/ 25 w 52"/>
                <a:gd name="T49" fmla="*/ 108 h 113"/>
                <a:gd name="T50" fmla="*/ 25 w 52"/>
                <a:gd name="T51" fmla="*/ 80 h 113"/>
                <a:gd name="T52" fmla="*/ 25 w 52"/>
                <a:gd name="T53" fmla="*/ 75 h 113"/>
                <a:gd name="T54" fmla="*/ 25 w 52"/>
                <a:gd name="T55" fmla="*/ 55 h 113"/>
                <a:gd name="T56" fmla="*/ 26 w 52"/>
                <a:gd name="T57" fmla="*/ 53 h 113"/>
                <a:gd name="T58" fmla="*/ 28 w 52"/>
                <a:gd name="T59" fmla="*/ 55 h 113"/>
                <a:gd name="T60" fmla="*/ 28 w 52"/>
                <a:gd name="T61" fmla="*/ 75 h 113"/>
                <a:gd name="T62" fmla="*/ 28 w 52"/>
                <a:gd name="T63" fmla="*/ 80 h 113"/>
                <a:gd name="T64" fmla="*/ 28 w 52"/>
                <a:gd name="T65" fmla="*/ 108 h 113"/>
                <a:gd name="T66" fmla="*/ 33 w 52"/>
                <a:gd name="T67" fmla="*/ 113 h 113"/>
                <a:gd name="T68" fmla="*/ 35 w 52"/>
                <a:gd name="T69" fmla="*/ 113 h 113"/>
                <a:gd name="T70" fmla="*/ 40 w 52"/>
                <a:gd name="T71" fmla="*/ 108 h 113"/>
                <a:gd name="T72" fmla="*/ 40 w 52"/>
                <a:gd name="T73" fmla="*/ 80 h 113"/>
                <a:gd name="T74" fmla="*/ 40 w 52"/>
                <a:gd name="T75" fmla="*/ 75 h 113"/>
                <a:gd name="T76" fmla="*/ 40 w 52"/>
                <a:gd name="T77" fmla="*/ 48 h 113"/>
                <a:gd name="T78" fmla="*/ 40 w 52"/>
                <a:gd name="T79" fmla="*/ 47 h 113"/>
                <a:gd name="T80" fmla="*/ 40 w 52"/>
                <a:gd name="T81" fmla="*/ 13 h 113"/>
                <a:gd name="T82" fmla="*/ 41 w 52"/>
                <a:gd name="T83" fmla="*/ 12 h 113"/>
                <a:gd name="T84" fmla="*/ 42 w 52"/>
                <a:gd name="T85" fmla="*/ 13 h 113"/>
                <a:gd name="T86" fmla="*/ 42 w 52"/>
                <a:gd name="T87" fmla="*/ 30 h 113"/>
                <a:gd name="T88" fmla="*/ 42 w 52"/>
                <a:gd name="T89" fmla="*/ 32 h 113"/>
                <a:gd name="T90" fmla="*/ 42 w 52"/>
                <a:gd name="T91" fmla="*/ 56 h 113"/>
                <a:gd name="T92" fmla="*/ 47 w 52"/>
                <a:gd name="T93" fmla="*/ 60 h 113"/>
                <a:gd name="T94" fmla="*/ 48 w 52"/>
                <a:gd name="T95" fmla="*/ 60 h 113"/>
                <a:gd name="T96" fmla="*/ 52 w 52"/>
                <a:gd name="T97" fmla="*/ 56 h 113"/>
                <a:gd name="T98" fmla="*/ 52 w 52"/>
                <a:gd name="T99" fmla="*/ 32 h 113"/>
                <a:gd name="T100" fmla="*/ 52 w 52"/>
                <a:gd name="T101" fmla="*/ 31 h 113"/>
                <a:gd name="T102" fmla="*/ 52 w 52"/>
                <a:gd name="T103" fmla="*/ 30 h 113"/>
                <a:gd name="T104" fmla="*/ 52 w 52"/>
                <a:gd name="T105" fmla="*/ 6 h 113"/>
                <a:gd name="T106" fmla="*/ 46 w 52"/>
                <a:gd name="T10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113">
                  <a:moveTo>
                    <a:pt x="46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8"/>
                    <a:pt x="2" y="60"/>
                    <a:pt x="5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8" y="60"/>
                    <a:pt x="10" y="58"/>
                    <a:pt x="10" y="55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3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12" y="111"/>
                    <a:pt x="15" y="113"/>
                    <a:pt x="18" y="113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22" y="113"/>
                    <a:pt x="25" y="111"/>
                    <a:pt x="25" y="108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4"/>
                    <a:pt x="25" y="53"/>
                    <a:pt x="26" y="53"/>
                  </a:cubicBezTo>
                  <a:cubicBezTo>
                    <a:pt x="27" y="53"/>
                    <a:pt x="28" y="54"/>
                    <a:pt x="28" y="5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8" y="111"/>
                    <a:pt x="30" y="113"/>
                    <a:pt x="33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8" y="113"/>
                    <a:pt x="40" y="111"/>
                    <a:pt x="40" y="108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2"/>
                    <a:pt x="41" y="12"/>
                    <a:pt x="41" y="12"/>
                  </a:cubicBezTo>
                  <a:cubicBezTo>
                    <a:pt x="42" y="12"/>
                    <a:pt x="42" y="12"/>
                    <a:pt x="42" y="13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8"/>
                    <a:pt x="44" y="60"/>
                    <a:pt x="47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50" y="60"/>
                    <a:pt x="52" y="58"/>
                    <a:pt x="52" y="56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2"/>
                    <a:pt x="50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Oval 21"/>
            <p:cNvSpPr>
              <a:spLocks noChangeArrowheads="1"/>
            </p:cNvSpPr>
            <p:nvPr/>
          </p:nvSpPr>
          <p:spPr bwMode="auto">
            <a:xfrm>
              <a:off x="1408113" y="2373313"/>
              <a:ext cx="49212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1374775" y="2430463"/>
              <a:ext cx="115887" cy="254000"/>
            </a:xfrm>
            <a:custGeom>
              <a:avLst/>
              <a:gdLst>
                <a:gd name="T0" fmla="*/ 46 w 52"/>
                <a:gd name="T1" fmla="*/ 0 h 114"/>
                <a:gd name="T2" fmla="*/ 33 w 52"/>
                <a:gd name="T3" fmla="*/ 0 h 114"/>
                <a:gd name="T4" fmla="*/ 19 w 52"/>
                <a:gd name="T5" fmla="*/ 0 h 114"/>
                <a:gd name="T6" fmla="*/ 6 w 52"/>
                <a:gd name="T7" fmla="*/ 0 h 114"/>
                <a:gd name="T8" fmla="*/ 0 w 52"/>
                <a:gd name="T9" fmla="*/ 6 h 114"/>
                <a:gd name="T10" fmla="*/ 0 w 52"/>
                <a:gd name="T11" fmla="*/ 29 h 114"/>
                <a:gd name="T12" fmla="*/ 0 w 52"/>
                <a:gd name="T13" fmla="*/ 31 h 114"/>
                <a:gd name="T14" fmla="*/ 0 w 52"/>
                <a:gd name="T15" fmla="*/ 33 h 114"/>
                <a:gd name="T16" fmla="*/ 0 w 52"/>
                <a:gd name="T17" fmla="*/ 55 h 114"/>
                <a:gd name="T18" fmla="*/ 4 w 52"/>
                <a:gd name="T19" fmla="*/ 60 h 114"/>
                <a:gd name="T20" fmla="*/ 6 w 52"/>
                <a:gd name="T21" fmla="*/ 60 h 114"/>
                <a:gd name="T22" fmla="*/ 10 w 52"/>
                <a:gd name="T23" fmla="*/ 55 h 114"/>
                <a:gd name="T24" fmla="*/ 10 w 52"/>
                <a:gd name="T25" fmla="*/ 33 h 114"/>
                <a:gd name="T26" fmla="*/ 10 w 52"/>
                <a:gd name="T27" fmla="*/ 29 h 114"/>
                <a:gd name="T28" fmla="*/ 10 w 52"/>
                <a:gd name="T29" fmla="*/ 13 h 114"/>
                <a:gd name="T30" fmla="*/ 11 w 52"/>
                <a:gd name="T31" fmla="*/ 12 h 114"/>
                <a:gd name="T32" fmla="*/ 12 w 52"/>
                <a:gd name="T33" fmla="*/ 13 h 114"/>
                <a:gd name="T34" fmla="*/ 12 w 52"/>
                <a:gd name="T35" fmla="*/ 48 h 114"/>
                <a:gd name="T36" fmla="*/ 12 w 52"/>
                <a:gd name="T37" fmla="*/ 49 h 114"/>
                <a:gd name="T38" fmla="*/ 12 w 52"/>
                <a:gd name="T39" fmla="*/ 76 h 114"/>
                <a:gd name="T40" fmla="*/ 12 w 52"/>
                <a:gd name="T41" fmla="*/ 80 h 114"/>
                <a:gd name="T42" fmla="*/ 12 w 52"/>
                <a:gd name="T43" fmla="*/ 108 h 114"/>
                <a:gd name="T44" fmla="*/ 18 w 52"/>
                <a:gd name="T45" fmla="*/ 114 h 114"/>
                <a:gd name="T46" fmla="*/ 19 w 52"/>
                <a:gd name="T47" fmla="*/ 114 h 114"/>
                <a:gd name="T48" fmla="*/ 24 w 52"/>
                <a:gd name="T49" fmla="*/ 108 h 114"/>
                <a:gd name="T50" fmla="*/ 24 w 52"/>
                <a:gd name="T51" fmla="*/ 80 h 114"/>
                <a:gd name="T52" fmla="*/ 24 w 52"/>
                <a:gd name="T53" fmla="*/ 76 h 114"/>
                <a:gd name="T54" fmla="*/ 24 w 52"/>
                <a:gd name="T55" fmla="*/ 55 h 114"/>
                <a:gd name="T56" fmla="*/ 26 w 52"/>
                <a:gd name="T57" fmla="*/ 53 h 114"/>
                <a:gd name="T58" fmla="*/ 28 w 52"/>
                <a:gd name="T59" fmla="*/ 55 h 114"/>
                <a:gd name="T60" fmla="*/ 28 w 52"/>
                <a:gd name="T61" fmla="*/ 76 h 114"/>
                <a:gd name="T62" fmla="*/ 28 w 52"/>
                <a:gd name="T63" fmla="*/ 80 h 114"/>
                <a:gd name="T64" fmla="*/ 28 w 52"/>
                <a:gd name="T65" fmla="*/ 108 h 114"/>
                <a:gd name="T66" fmla="*/ 33 w 52"/>
                <a:gd name="T67" fmla="*/ 114 h 114"/>
                <a:gd name="T68" fmla="*/ 34 w 52"/>
                <a:gd name="T69" fmla="*/ 114 h 114"/>
                <a:gd name="T70" fmla="*/ 40 w 52"/>
                <a:gd name="T71" fmla="*/ 108 h 114"/>
                <a:gd name="T72" fmla="*/ 40 w 52"/>
                <a:gd name="T73" fmla="*/ 80 h 114"/>
                <a:gd name="T74" fmla="*/ 40 w 52"/>
                <a:gd name="T75" fmla="*/ 76 h 114"/>
                <a:gd name="T76" fmla="*/ 40 w 52"/>
                <a:gd name="T77" fmla="*/ 49 h 114"/>
                <a:gd name="T78" fmla="*/ 40 w 52"/>
                <a:gd name="T79" fmla="*/ 48 h 114"/>
                <a:gd name="T80" fmla="*/ 40 w 52"/>
                <a:gd name="T81" fmla="*/ 13 h 114"/>
                <a:gd name="T82" fmla="*/ 41 w 52"/>
                <a:gd name="T83" fmla="*/ 12 h 114"/>
                <a:gd name="T84" fmla="*/ 42 w 52"/>
                <a:gd name="T85" fmla="*/ 13 h 114"/>
                <a:gd name="T86" fmla="*/ 42 w 52"/>
                <a:gd name="T87" fmla="*/ 30 h 114"/>
                <a:gd name="T88" fmla="*/ 42 w 52"/>
                <a:gd name="T89" fmla="*/ 33 h 114"/>
                <a:gd name="T90" fmla="*/ 42 w 52"/>
                <a:gd name="T91" fmla="*/ 56 h 114"/>
                <a:gd name="T92" fmla="*/ 46 w 52"/>
                <a:gd name="T93" fmla="*/ 61 h 114"/>
                <a:gd name="T94" fmla="*/ 48 w 52"/>
                <a:gd name="T95" fmla="*/ 61 h 114"/>
                <a:gd name="T96" fmla="*/ 52 w 52"/>
                <a:gd name="T97" fmla="*/ 56 h 114"/>
                <a:gd name="T98" fmla="*/ 52 w 52"/>
                <a:gd name="T99" fmla="*/ 33 h 114"/>
                <a:gd name="T100" fmla="*/ 52 w 52"/>
                <a:gd name="T101" fmla="*/ 31 h 114"/>
                <a:gd name="T102" fmla="*/ 52 w 52"/>
                <a:gd name="T103" fmla="*/ 30 h 114"/>
                <a:gd name="T104" fmla="*/ 52 w 52"/>
                <a:gd name="T105" fmla="*/ 6 h 114"/>
                <a:gd name="T106" fmla="*/ 46 w 52"/>
                <a:gd name="T10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114">
                  <a:moveTo>
                    <a:pt x="46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8"/>
                    <a:pt x="2" y="60"/>
                    <a:pt x="4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8" y="60"/>
                    <a:pt x="10" y="58"/>
                    <a:pt x="10" y="5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1" y="12"/>
                    <a:pt x="11" y="12"/>
                  </a:cubicBezTo>
                  <a:cubicBezTo>
                    <a:pt x="12" y="12"/>
                    <a:pt x="12" y="13"/>
                    <a:pt x="12" y="13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12" y="111"/>
                    <a:pt x="15" y="114"/>
                    <a:pt x="18" y="11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2" y="114"/>
                    <a:pt x="24" y="111"/>
                    <a:pt x="24" y="108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4"/>
                    <a:pt x="25" y="53"/>
                    <a:pt x="26" y="53"/>
                  </a:cubicBezTo>
                  <a:cubicBezTo>
                    <a:pt x="27" y="53"/>
                    <a:pt x="28" y="54"/>
                    <a:pt x="28" y="5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8" y="111"/>
                    <a:pt x="30" y="114"/>
                    <a:pt x="33" y="114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37" y="114"/>
                    <a:pt x="40" y="111"/>
                    <a:pt x="40" y="108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2"/>
                    <a:pt x="41" y="12"/>
                  </a:cubicBezTo>
                  <a:cubicBezTo>
                    <a:pt x="41" y="12"/>
                    <a:pt x="42" y="13"/>
                    <a:pt x="42" y="13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9"/>
                    <a:pt x="44" y="61"/>
                    <a:pt x="46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50" y="61"/>
                    <a:pt x="52" y="59"/>
                    <a:pt x="52" y="5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3"/>
                    <a:pt x="49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468774" y="1618419"/>
            <a:ext cx="882536" cy="1119717"/>
            <a:chOff x="1165225" y="1136650"/>
            <a:chExt cx="661988" cy="839788"/>
          </a:xfrm>
          <a:solidFill>
            <a:schemeClr val="accent2"/>
          </a:solidFill>
        </p:grpSpPr>
        <p:sp>
          <p:nvSpPr>
            <p:cNvPr id="48" name="Freeform 26"/>
            <p:cNvSpPr>
              <a:spLocks/>
            </p:cNvSpPr>
            <p:nvPr/>
          </p:nvSpPr>
          <p:spPr bwMode="auto">
            <a:xfrm>
              <a:off x="1327150" y="1497013"/>
              <a:ext cx="152400" cy="274638"/>
            </a:xfrm>
            <a:custGeom>
              <a:avLst/>
              <a:gdLst>
                <a:gd name="T0" fmla="*/ 13 w 58"/>
                <a:gd name="T1" fmla="*/ 32 h 105"/>
                <a:gd name="T2" fmla="*/ 36 w 58"/>
                <a:gd name="T3" fmla="*/ 105 h 105"/>
                <a:gd name="T4" fmla="*/ 58 w 58"/>
                <a:gd name="T5" fmla="*/ 55 h 105"/>
                <a:gd name="T6" fmla="*/ 58 w 58"/>
                <a:gd name="T7" fmla="*/ 0 h 105"/>
                <a:gd name="T8" fmla="*/ 13 w 58"/>
                <a:gd name="T9" fmla="*/ 3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05">
                  <a:moveTo>
                    <a:pt x="13" y="32"/>
                  </a:moveTo>
                  <a:cubicBezTo>
                    <a:pt x="0" y="59"/>
                    <a:pt x="10" y="91"/>
                    <a:pt x="36" y="10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38" y="1"/>
                    <a:pt x="22" y="13"/>
                    <a:pt x="13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49" name="Freeform 27"/>
            <p:cNvSpPr>
              <a:spLocks/>
            </p:cNvSpPr>
            <p:nvPr/>
          </p:nvSpPr>
          <p:spPr bwMode="auto">
            <a:xfrm>
              <a:off x="1446213" y="1651000"/>
              <a:ext cx="193675" cy="136525"/>
            </a:xfrm>
            <a:custGeom>
              <a:avLst/>
              <a:gdLst>
                <a:gd name="T0" fmla="*/ 9 w 74"/>
                <a:gd name="T1" fmla="*/ 51 h 52"/>
                <a:gd name="T2" fmla="*/ 20 w 74"/>
                <a:gd name="T3" fmla="*/ 52 h 52"/>
                <a:gd name="T4" fmla="*/ 74 w 74"/>
                <a:gd name="T5" fmla="*/ 11 h 52"/>
                <a:gd name="T6" fmla="*/ 22 w 74"/>
                <a:gd name="T7" fmla="*/ 0 h 52"/>
                <a:gd name="T8" fmla="*/ 0 w 74"/>
                <a:gd name="T9" fmla="*/ 48 h 52"/>
                <a:gd name="T10" fmla="*/ 9 w 74"/>
                <a:gd name="T11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52">
                  <a:moveTo>
                    <a:pt x="9" y="51"/>
                  </a:moveTo>
                  <a:cubicBezTo>
                    <a:pt x="13" y="52"/>
                    <a:pt x="17" y="52"/>
                    <a:pt x="20" y="52"/>
                  </a:cubicBezTo>
                  <a:cubicBezTo>
                    <a:pt x="45" y="52"/>
                    <a:pt x="67" y="35"/>
                    <a:pt x="74" y="1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" y="49"/>
                    <a:pt x="6" y="50"/>
                    <a:pt x="9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50" name="Freeform 28"/>
            <p:cNvSpPr>
              <a:spLocks/>
            </p:cNvSpPr>
            <p:nvPr/>
          </p:nvSpPr>
          <p:spPr bwMode="auto">
            <a:xfrm>
              <a:off x="1508125" y="1595438"/>
              <a:ext cx="139700" cy="68263"/>
            </a:xfrm>
            <a:custGeom>
              <a:avLst/>
              <a:gdLst>
                <a:gd name="T0" fmla="*/ 0 w 53"/>
                <a:gd name="T1" fmla="*/ 17 h 26"/>
                <a:gd name="T2" fmla="*/ 51 w 53"/>
                <a:gd name="T3" fmla="*/ 26 h 26"/>
                <a:gd name="T4" fmla="*/ 49 w 53"/>
                <a:gd name="T5" fmla="*/ 0 h 26"/>
                <a:gd name="T6" fmla="*/ 0 w 53"/>
                <a:gd name="T7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6">
                  <a:moveTo>
                    <a:pt x="0" y="17"/>
                  </a:moveTo>
                  <a:cubicBezTo>
                    <a:pt x="51" y="26"/>
                    <a:pt x="51" y="26"/>
                    <a:pt x="51" y="26"/>
                  </a:cubicBezTo>
                  <a:cubicBezTo>
                    <a:pt x="53" y="17"/>
                    <a:pt x="52" y="9"/>
                    <a:pt x="49" y="0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51" name="Freeform 29"/>
            <p:cNvSpPr>
              <a:spLocks/>
            </p:cNvSpPr>
            <p:nvPr/>
          </p:nvSpPr>
          <p:spPr bwMode="auto">
            <a:xfrm>
              <a:off x="1501775" y="1497013"/>
              <a:ext cx="122238" cy="133350"/>
            </a:xfrm>
            <a:custGeom>
              <a:avLst/>
              <a:gdLst>
                <a:gd name="T0" fmla="*/ 0 w 47"/>
                <a:gd name="T1" fmla="*/ 0 h 51"/>
                <a:gd name="T2" fmla="*/ 0 w 47"/>
                <a:gd name="T3" fmla="*/ 51 h 51"/>
                <a:gd name="T4" fmla="*/ 47 w 47"/>
                <a:gd name="T5" fmla="*/ 32 h 51"/>
                <a:gd name="T6" fmla="*/ 0 w 47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5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13"/>
                    <a:pt x="2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52" name="Freeform 30"/>
            <p:cNvSpPr>
              <a:spLocks noEditPoints="1"/>
            </p:cNvSpPr>
            <p:nvPr/>
          </p:nvSpPr>
          <p:spPr bwMode="auto">
            <a:xfrm>
              <a:off x="1165225" y="1136650"/>
              <a:ext cx="661988" cy="839788"/>
            </a:xfrm>
            <a:custGeom>
              <a:avLst/>
              <a:gdLst>
                <a:gd name="T0" fmla="*/ 231 w 252"/>
                <a:gd name="T1" fmla="*/ 0 h 320"/>
                <a:gd name="T2" fmla="*/ 89 w 252"/>
                <a:gd name="T3" fmla="*/ 0 h 320"/>
                <a:gd name="T4" fmla="*/ 0 w 252"/>
                <a:gd name="T5" fmla="*/ 91 h 320"/>
                <a:gd name="T6" fmla="*/ 0 w 252"/>
                <a:gd name="T7" fmla="*/ 295 h 320"/>
                <a:gd name="T8" fmla="*/ 24 w 252"/>
                <a:gd name="T9" fmla="*/ 320 h 320"/>
                <a:gd name="T10" fmla="*/ 231 w 252"/>
                <a:gd name="T11" fmla="*/ 320 h 320"/>
                <a:gd name="T12" fmla="*/ 252 w 252"/>
                <a:gd name="T13" fmla="*/ 295 h 320"/>
                <a:gd name="T14" fmla="*/ 252 w 252"/>
                <a:gd name="T15" fmla="*/ 24 h 320"/>
                <a:gd name="T16" fmla="*/ 231 w 252"/>
                <a:gd name="T17" fmla="*/ 0 h 320"/>
                <a:gd name="T18" fmla="*/ 232 w 252"/>
                <a:gd name="T19" fmla="*/ 300 h 320"/>
                <a:gd name="T20" fmla="*/ 16 w 252"/>
                <a:gd name="T21" fmla="*/ 300 h 320"/>
                <a:gd name="T22" fmla="*/ 16 w 252"/>
                <a:gd name="T23" fmla="*/ 100 h 320"/>
                <a:gd name="T24" fmla="*/ 77 w 252"/>
                <a:gd name="T25" fmla="*/ 100 h 320"/>
                <a:gd name="T26" fmla="*/ 104 w 252"/>
                <a:gd name="T27" fmla="*/ 70 h 320"/>
                <a:gd name="T28" fmla="*/ 104 w 252"/>
                <a:gd name="T29" fmla="*/ 20 h 320"/>
                <a:gd name="T30" fmla="*/ 232 w 252"/>
                <a:gd name="T31" fmla="*/ 20 h 320"/>
                <a:gd name="T32" fmla="*/ 232 w 252"/>
                <a:gd name="T33" fmla="*/ 30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2" h="320">
                  <a:moveTo>
                    <a:pt x="231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0" y="308"/>
                    <a:pt x="11" y="320"/>
                    <a:pt x="24" y="320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243" y="320"/>
                    <a:pt x="252" y="308"/>
                    <a:pt x="252" y="295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11"/>
                    <a:pt x="243" y="0"/>
                    <a:pt x="231" y="0"/>
                  </a:cubicBezTo>
                  <a:close/>
                  <a:moveTo>
                    <a:pt x="232" y="300"/>
                  </a:moveTo>
                  <a:cubicBezTo>
                    <a:pt x="16" y="300"/>
                    <a:pt x="16" y="300"/>
                    <a:pt x="16" y="3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93" y="100"/>
                    <a:pt x="104" y="86"/>
                    <a:pt x="104" y="70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232" y="20"/>
                    <a:pt x="232" y="20"/>
                    <a:pt x="232" y="20"/>
                  </a:cubicBezTo>
                  <a:lnTo>
                    <a:pt x="232" y="3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53" name="Rectangle 31"/>
            <p:cNvSpPr>
              <a:spLocks noChangeArrowheads="1"/>
            </p:cNvSpPr>
            <p:nvPr/>
          </p:nvSpPr>
          <p:spPr bwMode="auto">
            <a:xfrm>
              <a:off x="1511300" y="1377950"/>
              <a:ext cx="136525" cy="317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54" name="Rectangle 32"/>
            <p:cNvSpPr>
              <a:spLocks noChangeArrowheads="1"/>
            </p:cNvSpPr>
            <p:nvPr/>
          </p:nvSpPr>
          <p:spPr bwMode="auto">
            <a:xfrm>
              <a:off x="1511300" y="1325563"/>
              <a:ext cx="200025" cy="317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55" name="Rectangle 33"/>
            <p:cNvSpPr>
              <a:spLocks noChangeArrowheads="1"/>
            </p:cNvSpPr>
            <p:nvPr/>
          </p:nvSpPr>
          <p:spPr bwMode="auto">
            <a:xfrm>
              <a:off x="1511300" y="1273175"/>
              <a:ext cx="200025" cy="317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accent2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714232" y="4819114"/>
            <a:ext cx="391621" cy="1352445"/>
            <a:chOff x="968375" y="3744913"/>
            <a:chExt cx="185737" cy="641351"/>
          </a:xfrm>
          <a:solidFill>
            <a:schemeClr val="accent2"/>
          </a:solidFill>
        </p:grpSpPr>
        <p:sp>
          <p:nvSpPr>
            <p:cNvPr id="60" name="Freeform 37"/>
            <p:cNvSpPr>
              <a:spLocks/>
            </p:cNvSpPr>
            <p:nvPr/>
          </p:nvSpPr>
          <p:spPr bwMode="auto">
            <a:xfrm>
              <a:off x="968375" y="4352926"/>
              <a:ext cx="185737" cy="33338"/>
            </a:xfrm>
            <a:custGeom>
              <a:avLst/>
              <a:gdLst>
                <a:gd name="T0" fmla="*/ 125 w 138"/>
                <a:gd name="T1" fmla="*/ 0 h 25"/>
                <a:gd name="T2" fmla="*/ 13 w 138"/>
                <a:gd name="T3" fmla="*/ 0 h 25"/>
                <a:gd name="T4" fmla="*/ 0 w 138"/>
                <a:gd name="T5" fmla="*/ 12 h 25"/>
                <a:gd name="T6" fmla="*/ 13 w 138"/>
                <a:gd name="T7" fmla="*/ 25 h 25"/>
                <a:gd name="T8" fmla="*/ 125 w 138"/>
                <a:gd name="T9" fmla="*/ 25 h 25"/>
                <a:gd name="T10" fmla="*/ 138 w 138"/>
                <a:gd name="T11" fmla="*/ 12 h 25"/>
                <a:gd name="T12" fmla="*/ 125 w 13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25">
                  <a:moveTo>
                    <a:pt x="125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9"/>
                    <a:pt x="6" y="25"/>
                    <a:pt x="13" y="25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32" y="25"/>
                    <a:pt x="138" y="19"/>
                    <a:pt x="138" y="12"/>
                  </a:cubicBezTo>
                  <a:cubicBezTo>
                    <a:pt x="138" y="6"/>
                    <a:pt x="132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8"/>
            <p:cNvSpPr>
              <a:spLocks/>
            </p:cNvSpPr>
            <p:nvPr/>
          </p:nvSpPr>
          <p:spPr bwMode="auto">
            <a:xfrm>
              <a:off x="981075" y="3827463"/>
              <a:ext cx="158750" cy="514350"/>
            </a:xfrm>
            <a:custGeom>
              <a:avLst/>
              <a:gdLst>
                <a:gd name="T0" fmla="*/ 12 w 118"/>
                <a:gd name="T1" fmla="*/ 389 h 389"/>
                <a:gd name="T2" fmla="*/ 106 w 118"/>
                <a:gd name="T3" fmla="*/ 389 h 389"/>
                <a:gd name="T4" fmla="*/ 118 w 118"/>
                <a:gd name="T5" fmla="*/ 377 h 389"/>
                <a:gd name="T6" fmla="*/ 108 w 118"/>
                <a:gd name="T7" fmla="*/ 365 h 389"/>
                <a:gd name="T8" fmla="*/ 92 w 118"/>
                <a:gd name="T9" fmla="*/ 112 h 389"/>
                <a:gd name="T10" fmla="*/ 96 w 118"/>
                <a:gd name="T11" fmla="*/ 112 h 389"/>
                <a:gd name="T12" fmla="*/ 108 w 118"/>
                <a:gd name="T13" fmla="*/ 100 h 389"/>
                <a:gd name="T14" fmla="*/ 96 w 118"/>
                <a:gd name="T15" fmla="*/ 88 h 389"/>
                <a:gd name="T16" fmla="*/ 96 w 118"/>
                <a:gd name="T17" fmla="*/ 88 h 389"/>
                <a:gd name="T18" fmla="*/ 104 w 118"/>
                <a:gd name="T19" fmla="*/ 76 h 389"/>
                <a:gd name="T20" fmla="*/ 98 w 118"/>
                <a:gd name="T21" fmla="*/ 66 h 389"/>
                <a:gd name="T22" fmla="*/ 107 w 118"/>
                <a:gd name="T23" fmla="*/ 17 h 389"/>
                <a:gd name="T24" fmla="*/ 108 w 118"/>
                <a:gd name="T25" fmla="*/ 12 h 389"/>
                <a:gd name="T26" fmla="*/ 108 w 118"/>
                <a:gd name="T27" fmla="*/ 12 h 389"/>
                <a:gd name="T28" fmla="*/ 109 w 118"/>
                <a:gd name="T29" fmla="*/ 11 h 389"/>
                <a:gd name="T30" fmla="*/ 108 w 118"/>
                <a:gd name="T31" fmla="*/ 11 h 389"/>
                <a:gd name="T32" fmla="*/ 96 w 118"/>
                <a:gd name="T33" fmla="*/ 0 h 389"/>
                <a:gd name="T34" fmla="*/ 22 w 118"/>
                <a:gd name="T35" fmla="*/ 0 h 389"/>
                <a:gd name="T36" fmla="*/ 10 w 118"/>
                <a:gd name="T37" fmla="*/ 11 h 389"/>
                <a:gd name="T38" fmla="*/ 9 w 118"/>
                <a:gd name="T39" fmla="*/ 11 h 389"/>
                <a:gd name="T40" fmla="*/ 10 w 118"/>
                <a:gd name="T41" fmla="*/ 12 h 389"/>
                <a:gd name="T42" fmla="*/ 10 w 118"/>
                <a:gd name="T43" fmla="*/ 12 h 389"/>
                <a:gd name="T44" fmla="*/ 11 w 118"/>
                <a:gd name="T45" fmla="*/ 17 h 389"/>
                <a:gd name="T46" fmla="*/ 20 w 118"/>
                <a:gd name="T47" fmla="*/ 66 h 389"/>
                <a:gd name="T48" fmla="*/ 14 w 118"/>
                <a:gd name="T49" fmla="*/ 76 h 389"/>
                <a:gd name="T50" fmla="*/ 22 w 118"/>
                <a:gd name="T51" fmla="*/ 88 h 389"/>
                <a:gd name="T52" fmla="*/ 22 w 118"/>
                <a:gd name="T53" fmla="*/ 88 h 389"/>
                <a:gd name="T54" fmla="*/ 10 w 118"/>
                <a:gd name="T55" fmla="*/ 100 h 389"/>
                <a:gd name="T56" fmla="*/ 22 w 118"/>
                <a:gd name="T57" fmla="*/ 112 h 389"/>
                <a:gd name="T58" fmla="*/ 26 w 118"/>
                <a:gd name="T59" fmla="*/ 112 h 389"/>
                <a:gd name="T60" fmla="*/ 10 w 118"/>
                <a:gd name="T61" fmla="*/ 365 h 389"/>
                <a:gd name="T62" fmla="*/ 0 w 118"/>
                <a:gd name="T63" fmla="*/ 377 h 389"/>
                <a:gd name="T64" fmla="*/ 12 w 118"/>
                <a:gd name="T6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8" h="389">
                  <a:moveTo>
                    <a:pt x="12" y="389"/>
                  </a:moveTo>
                  <a:cubicBezTo>
                    <a:pt x="106" y="389"/>
                    <a:pt x="106" y="389"/>
                    <a:pt x="106" y="389"/>
                  </a:cubicBezTo>
                  <a:cubicBezTo>
                    <a:pt x="113" y="389"/>
                    <a:pt x="118" y="384"/>
                    <a:pt x="118" y="377"/>
                  </a:cubicBezTo>
                  <a:cubicBezTo>
                    <a:pt x="118" y="371"/>
                    <a:pt x="114" y="366"/>
                    <a:pt x="108" y="365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96" y="112"/>
                    <a:pt x="96" y="112"/>
                    <a:pt x="96" y="112"/>
                  </a:cubicBezTo>
                  <a:cubicBezTo>
                    <a:pt x="103" y="112"/>
                    <a:pt x="108" y="107"/>
                    <a:pt x="108" y="100"/>
                  </a:cubicBezTo>
                  <a:cubicBezTo>
                    <a:pt x="108" y="93"/>
                    <a:pt x="103" y="88"/>
                    <a:pt x="96" y="8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100" y="86"/>
                    <a:pt x="104" y="82"/>
                    <a:pt x="104" y="76"/>
                  </a:cubicBezTo>
                  <a:cubicBezTo>
                    <a:pt x="104" y="72"/>
                    <a:pt x="102" y="68"/>
                    <a:pt x="98" y="66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8" y="16"/>
                    <a:pt x="108" y="14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5"/>
                    <a:pt x="103" y="0"/>
                    <a:pt x="9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5" y="0"/>
                    <a:pt x="10" y="5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4"/>
                    <a:pt x="10" y="16"/>
                    <a:pt x="11" y="17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6" y="68"/>
                    <a:pt x="14" y="72"/>
                    <a:pt x="14" y="76"/>
                  </a:cubicBezTo>
                  <a:cubicBezTo>
                    <a:pt x="14" y="82"/>
                    <a:pt x="18" y="86"/>
                    <a:pt x="22" y="88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15" y="88"/>
                    <a:pt x="10" y="93"/>
                    <a:pt x="10" y="100"/>
                  </a:cubicBezTo>
                  <a:cubicBezTo>
                    <a:pt x="10" y="107"/>
                    <a:pt x="15" y="112"/>
                    <a:pt x="22" y="112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10" y="365"/>
                    <a:pt x="10" y="365"/>
                    <a:pt x="10" y="365"/>
                  </a:cubicBezTo>
                  <a:cubicBezTo>
                    <a:pt x="4" y="366"/>
                    <a:pt x="0" y="371"/>
                    <a:pt x="0" y="377"/>
                  </a:cubicBezTo>
                  <a:cubicBezTo>
                    <a:pt x="0" y="384"/>
                    <a:pt x="5" y="389"/>
                    <a:pt x="12" y="3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39"/>
            <p:cNvSpPr>
              <a:spLocks/>
            </p:cNvSpPr>
            <p:nvPr/>
          </p:nvSpPr>
          <p:spPr bwMode="auto">
            <a:xfrm>
              <a:off x="1020763" y="3744913"/>
              <a:ext cx="80962" cy="79375"/>
            </a:xfrm>
            <a:custGeom>
              <a:avLst/>
              <a:gdLst>
                <a:gd name="T0" fmla="*/ 8 w 60"/>
                <a:gd name="T1" fmla="*/ 37 h 60"/>
                <a:gd name="T2" fmla="*/ 23 w 60"/>
                <a:gd name="T3" fmla="*/ 37 h 60"/>
                <a:gd name="T4" fmla="*/ 23 w 60"/>
                <a:gd name="T5" fmla="*/ 52 h 60"/>
                <a:gd name="T6" fmla="*/ 30 w 60"/>
                <a:gd name="T7" fmla="*/ 60 h 60"/>
                <a:gd name="T8" fmla="*/ 37 w 60"/>
                <a:gd name="T9" fmla="*/ 52 h 60"/>
                <a:gd name="T10" fmla="*/ 37 w 60"/>
                <a:gd name="T11" fmla="*/ 37 h 60"/>
                <a:gd name="T12" fmla="*/ 52 w 60"/>
                <a:gd name="T13" fmla="*/ 37 h 60"/>
                <a:gd name="T14" fmla="*/ 60 w 60"/>
                <a:gd name="T15" fmla="*/ 30 h 60"/>
                <a:gd name="T16" fmla="*/ 52 w 60"/>
                <a:gd name="T17" fmla="*/ 23 h 60"/>
                <a:gd name="T18" fmla="*/ 37 w 60"/>
                <a:gd name="T19" fmla="*/ 23 h 60"/>
                <a:gd name="T20" fmla="*/ 37 w 60"/>
                <a:gd name="T21" fmla="*/ 8 h 60"/>
                <a:gd name="T22" fmla="*/ 30 w 60"/>
                <a:gd name="T23" fmla="*/ 0 h 60"/>
                <a:gd name="T24" fmla="*/ 23 w 60"/>
                <a:gd name="T25" fmla="*/ 8 h 60"/>
                <a:gd name="T26" fmla="*/ 23 w 60"/>
                <a:gd name="T27" fmla="*/ 23 h 60"/>
                <a:gd name="T28" fmla="*/ 8 w 60"/>
                <a:gd name="T29" fmla="*/ 23 h 60"/>
                <a:gd name="T30" fmla="*/ 0 w 60"/>
                <a:gd name="T31" fmla="*/ 30 h 60"/>
                <a:gd name="T32" fmla="*/ 8 w 60"/>
                <a:gd name="T33" fmla="*/ 3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0">
                  <a:moveTo>
                    <a:pt x="8" y="37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7"/>
                    <a:pt x="26" y="60"/>
                    <a:pt x="30" y="60"/>
                  </a:cubicBezTo>
                  <a:cubicBezTo>
                    <a:pt x="34" y="60"/>
                    <a:pt x="37" y="57"/>
                    <a:pt x="37" y="52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6" y="37"/>
                    <a:pt x="60" y="34"/>
                    <a:pt x="60" y="30"/>
                  </a:cubicBezTo>
                  <a:cubicBezTo>
                    <a:pt x="60" y="26"/>
                    <a:pt x="56" y="23"/>
                    <a:pt x="52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4" y="0"/>
                    <a:pt x="30" y="0"/>
                  </a:cubicBezTo>
                  <a:cubicBezTo>
                    <a:pt x="26" y="0"/>
                    <a:pt x="23" y="4"/>
                    <a:pt x="23" y="8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4" y="23"/>
                    <a:pt x="0" y="26"/>
                    <a:pt x="0" y="30"/>
                  </a:cubicBezTo>
                  <a:cubicBezTo>
                    <a:pt x="0" y="34"/>
                    <a:pt x="4" y="37"/>
                    <a:pt x="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41107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Object 4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31725653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Risk-return information supports all major strategic decision making processes</a:t>
            </a:r>
            <a:endParaRPr lang="en-GB" dirty="0"/>
          </a:p>
        </p:txBody>
      </p:sp>
      <p:sp>
        <p:nvSpPr>
          <p:cNvPr id="3" name="Right Arrow 2"/>
          <p:cNvSpPr/>
          <p:nvPr/>
        </p:nvSpPr>
        <p:spPr bwMode="gray">
          <a:xfrm>
            <a:off x="588358" y="2929660"/>
            <a:ext cx="11022165" cy="1951045"/>
          </a:xfrm>
          <a:prstGeom prst="rightArrow">
            <a:avLst>
              <a:gd name="adj1" fmla="val 67393"/>
              <a:gd name="adj2" fmla="val 45486"/>
            </a:avLst>
          </a:prstGeom>
          <a:solidFill>
            <a:srgbClr val="E8E8E8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5" tIns="60941" rIns="121885" bIns="60941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" name="Up Arrow 3"/>
          <p:cNvSpPr/>
          <p:nvPr/>
        </p:nvSpPr>
        <p:spPr bwMode="gray">
          <a:xfrm flipV="1">
            <a:off x="4242706" y="2945190"/>
            <a:ext cx="194853" cy="1731159"/>
          </a:xfrm>
          <a:prstGeom prst="upArrow">
            <a:avLst>
              <a:gd name="adj1" fmla="val 50000"/>
              <a:gd name="adj2" fmla="val 88750"/>
            </a:avLst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5" tIns="60941" rIns="121885" bIns="60941" rtlCol="0" anchor="ctr"/>
          <a:lstStyle/>
          <a:p>
            <a:pPr algn="ctr">
              <a:lnSpc>
                <a:spcPct val="100000"/>
              </a:lnSpc>
            </a:pPr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1571295" y="5556213"/>
            <a:ext cx="341837" cy="882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5" tIns="60941" rIns="121885" bIns="60941" rtlCol="0" anchor="ctr"/>
          <a:lstStyle/>
          <a:p>
            <a:pPr algn="ctr">
              <a:lnSpc>
                <a:spcPct val="100000"/>
              </a:lnSpc>
            </a:pPr>
            <a:endParaRPr lang="en-GB" sz="1600" dirty="0" err="1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 bwMode="gray">
          <a:xfrm>
            <a:off x="3623614" y="2945191"/>
            <a:ext cx="1032694" cy="151988"/>
            <a:chOff x="2518420" y="2410981"/>
            <a:chExt cx="246360" cy="118859"/>
          </a:xfrm>
          <a:noFill/>
        </p:grpSpPr>
        <p:sp>
          <p:nvSpPr>
            <p:cNvPr id="7" name="Rectangle 6"/>
            <p:cNvSpPr/>
            <p:nvPr/>
          </p:nvSpPr>
          <p:spPr bwMode="gray">
            <a:xfrm>
              <a:off x="2518420" y="2410981"/>
              <a:ext cx="123180" cy="118859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GB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gray">
            <a:xfrm>
              <a:off x="2641600" y="2410981"/>
              <a:ext cx="123180" cy="118859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GB" sz="16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 bwMode="gray">
          <a:xfrm>
            <a:off x="3623614" y="5858071"/>
            <a:ext cx="1032694" cy="151988"/>
            <a:chOff x="2518420" y="2410981"/>
            <a:chExt cx="246360" cy="118859"/>
          </a:xfrm>
          <a:noFill/>
        </p:grpSpPr>
        <p:sp>
          <p:nvSpPr>
            <p:cNvPr id="10" name="Rectangle 9"/>
            <p:cNvSpPr/>
            <p:nvPr/>
          </p:nvSpPr>
          <p:spPr bwMode="gray">
            <a:xfrm>
              <a:off x="2518420" y="2410981"/>
              <a:ext cx="123180" cy="118859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GB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gray">
            <a:xfrm>
              <a:off x="2641600" y="2410981"/>
              <a:ext cx="123180" cy="118859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GB" sz="16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 Box 44"/>
          <p:cNvSpPr txBox="1">
            <a:spLocks noChangeArrowheads="1"/>
          </p:cNvSpPr>
          <p:nvPr/>
        </p:nvSpPr>
        <p:spPr bwMode="gray">
          <a:xfrm>
            <a:off x="588195" y="6089393"/>
            <a:ext cx="2315409" cy="23613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37D07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defTabSz="1218845">
              <a:defRPr/>
            </a:pPr>
            <a:r>
              <a:rPr lang="en-GB" altLang="en-US" sz="1600" b="1" kern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Divisional processes</a:t>
            </a:r>
          </a:p>
        </p:txBody>
      </p:sp>
      <p:sp>
        <p:nvSpPr>
          <p:cNvPr id="13" name="Rectangle 14"/>
          <p:cNvSpPr txBox="1">
            <a:spLocks noChangeArrowheads="1"/>
          </p:cNvSpPr>
          <p:nvPr/>
        </p:nvSpPr>
        <p:spPr bwMode="gray">
          <a:xfrm>
            <a:off x="3068715" y="2139025"/>
            <a:ext cx="2043001" cy="784616"/>
          </a:xfrm>
          <a:prstGeom prst="rect">
            <a:avLst/>
          </a:prstGeom>
          <a:solidFill>
            <a:schemeClr val="bg1"/>
          </a:solidFill>
          <a:ln algn="ctr">
            <a:solidFill>
              <a:schemeClr val="accent6"/>
            </a:solidFill>
            <a:miter lim="800000"/>
            <a:headEnd/>
            <a:tailEnd/>
          </a:ln>
          <a:ex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marL="0" marR="0" lvl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Arial"/>
                <a:cs typeface="Arial" charset="0"/>
              </a:defRPr>
            </a:lvl1pPr>
            <a:lvl2pPr marL="360363" indent="-177800" algn="l" eaLnBrk="0" hangingPunct="0">
              <a:lnSpc>
                <a:spcPct val="110000"/>
              </a:lnSpc>
              <a:spcAft>
                <a:spcPct val="20000"/>
              </a:spcAft>
              <a:buBlip>
                <a:blip r:embed="rId6"/>
              </a:buBlip>
              <a:defRPr sz="1400">
                <a:latin typeface="+mn-lt"/>
              </a:defRPr>
            </a:lvl2pPr>
            <a:lvl3pPr marL="1162050" indent="-268288" algn="l" eaLnBrk="0" hangingPunct="0">
              <a:spcAft>
                <a:spcPct val="30000"/>
              </a:spcAft>
              <a:buBlip>
                <a:blip r:embed="rId6"/>
              </a:buBlip>
              <a:defRPr sz="2200">
                <a:latin typeface="+mn-lt"/>
              </a:defRPr>
            </a:lvl3pPr>
            <a:lvl4pPr marL="1665288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73275" indent="-228600" algn="l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GB" altLang="en-US" sz="1600" dirty="0">
                <a:solidFill>
                  <a:schemeClr val="accent6"/>
                </a:solidFill>
              </a:rPr>
              <a:t>Risk </a:t>
            </a:r>
            <a:br>
              <a:rPr lang="en-GB" altLang="en-US" sz="1600" dirty="0">
                <a:solidFill>
                  <a:schemeClr val="accent6"/>
                </a:solidFill>
              </a:rPr>
            </a:br>
            <a:r>
              <a:rPr lang="en-GB" altLang="en-US" sz="1600" dirty="0">
                <a:solidFill>
                  <a:schemeClr val="accent6"/>
                </a:solidFill>
              </a:rPr>
              <a:t>appetite</a:t>
            </a:r>
          </a:p>
        </p:txBody>
      </p:sp>
      <p:sp>
        <p:nvSpPr>
          <p:cNvPr id="14" name="Rectangle 15"/>
          <p:cNvSpPr txBox="1">
            <a:spLocks noChangeArrowheads="1"/>
          </p:cNvSpPr>
          <p:nvPr/>
        </p:nvSpPr>
        <p:spPr bwMode="gray">
          <a:xfrm>
            <a:off x="3095581" y="4676348"/>
            <a:ext cx="2043001" cy="784616"/>
          </a:xfrm>
          <a:prstGeom prst="rect">
            <a:avLst/>
          </a:prstGeom>
          <a:solidFill>
            <a:schemeClr val="bg1"/>
          </a:solidFill>
          <a:ln algn="ctr">
            <a:solidFill>
              <a:schemeClr val="accent6"/>
            </a:solidFill>
            <a:miter lim="800000"/>
            <a:headEnd/>
            <a:tailEnd/>
          </a:ln>
          <a:ex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6"/>
              </a:buBlip>
              <a:defRPr sz="2200">
                <a:solidFill>
                  <a:schemeClr val="tx1"/>
                </a:solidFill>
                <a:latin typeface="+mn-lt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3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87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448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902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1218845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kern="0" dirty="0">
                <a:solidFill>
                  <a:schemeClr val="accent6"/>
                </a:solidFill>
                <a:latin typeface="Arial"/>
                <a:cs typeface="Arial" charset="0"/>
              </a:rPr>
              <a:t>Risk-based</a:t>
            </a:r>
            <a:br>
              <a:rPr lang="en-GB" altLang="en-US" kern="0" dirty="0">
                <a:solidFill>
                  <a:schemeClr val="accent6"/>
                </a:solidFill>
                <a:latin typeface="Arial"/>
                <a:cs typeface="Arial" charset="0"/>
              </a:rPr>
            </a:br>
            <a:r>
              <a:rPr lang="en-GB" altLang="en-US" kern="0" dirty="0">
                <a:solidFill>
                  <a:schemeClr val="accent6"/>
                </a:solidFill>
                <a:latin typeface="Arial"/>
                <a:cs typeface="Arial" charset="0"/>
              </a:rPr>
              <a:t>capital</a:t>
            </a:r>
            <a:br>
              <a:rPr lang="en-GB" altLang="en-US" kern="0" dirty="0">
                <a:solidFill>
                  <a:schemeClr val="accent6"/>
                </a:solidFill>
                <a:latin typeface="Arial"/>
                <a:cs typeface="Arial" charset="0"/>
              </a:rPr>
            </a:br>
            <a:r>
              <a:rPr lang="en-GB" altLang="en-US" kern="0" dirty="0">
                <a:solidFill>
                  <a:schemeClr val="accent6"/>
                </a:solidFill>
                <a:latin typeface="Arial"/>
                <a:cs typeface="Arial" charset="0"/>
              </a:rPr>
              <a:t>budgeting</a:t>
            </a:r>
          </a:p>
        </p:txBody>
      </p:sp>
      <p:sp>
        <p:nvSpPr>
          <p:cNvPr id="15" name="Rectangle 14"/>
          <p:cNvSpPr/>
          <p:nvPr/>
        </p:nvSpPr>
        <p:spPr bwMode="gray">
          <a:xfrm>
            <a:off x="5226584" y="1337735"/>
            <a:ext cx="2318494" cy="439247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85" tIns="47994" rIns="47994" bIns="47994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GB" altLang="en-US" sz="1600" b="1" kern="0" dirty="0">
                <a:solidFill>
                  <a:schemeClr val="bg1"/>
                </a:solidFill>
                <a:cs typeface="Arial" charset="0"/>
              </a:rPr>
              <a:t>Link to decision</a:t>
            </a:r>
            <a:r>
              <a:rPr lang="en-GB" altLang="en-US" sz="1600" b="1" kern="0" dirty="0">
                <a:solidFill>
                  <a:schemeClr val="bg1"/>
                </a:solidFill>
                <a:latin typeface="Arial"/>
                <a:cs typeface="Arial"/>
              </a:rPr>
              <a:t>‑</a:t>
            </a:r>
            <a:r>
              <a:rPr lang="en-GB" altLang="en-US" sz="1600" b="1" kern="0" dirty="0">
                <a:solidFill>
                  <a:schemeClr val="bg1"/>
                </a:solidFill>
                <a:cs typeface="Arial" charset="0"/>
              </a:rPr>
              <a:t>making</a:t>
            </a:r>
          </a:p>
        </p:txBody>
      </p:sp>
      <p:sp>
        <p:nvSpPr>
          <p:cNvPr id="16" name="Rectangle 15"/>
          <p:cNvSpPr/>
          <p:nvPr/>
        </p:nvSpPr>
        <p:spPr bwMode="gray">
          <a:xfrm>
            <a:off x="7624151" y="1337735"/>
            <a:ext cx="2321995" cy="439247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85" tIns="47994" rIns="47994" bIns="47994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GB" sz="1600" b="1" kern="0" dirty="0">
                <a:solidFill>
                  <a:schemeClr val="bg1"/>
                </a:solidFill>
                <a:cs typeface="Arial" charset="0"/>
              </a:rPr>
              <a:t>Stakeholder</a:t>
            </a:r>
            <a:br>
              <a:rPr lang="en-GB" sz="1600" b="1" kern="0" dirty="0">
                <a:solidFill>
                  <a:schemeClr val="bg1"/>
                </a:solidFill>
                <a:cs typeface="Arial" charset="0"/>
              </a:rPr>
            </a:br>
            <a:r>
              <a:rPr lang="en-GB" sz="1600" b="1" kern="0" dirty="0">
                <a:solidFill>
                  <a:schemeClr val="bg1"/>
                </a:solidFill>
                <a:cs typeface="Arial" charset="0"/>
              </a:rPr>
              <a:t>communication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gray">
          <a:xfrm>
            <a:off x="3068720" y="1341787"/>
            <a:ext cx="1997243" cy="56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994" rIns="47994" bIns="47994" numCol="1" anchor="t" anchorCtr="0" compatLnSpc="1">
            <a:prstTxWarp prst="textNoShape">
              <a:avLst/>
            </a:prstTxWarp>
            <a:noAutofit/>
          </a:bodyPr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6"/>
              </a:buBlip>
              <a:defRPr sz="2200">
                <a:solidFill>
                  <a:schemeClr val="tx1"/>
                </a:solidFill>
                <a:latin typeface="+mn-lt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3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87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448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902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b="1" kern="0" dirty="0">
                <a:solidFill>
                  <a:schemeClr val="accent6"/>
                </a:solidFill>
                <a:cs typeface="Arial" charset="0"/>
              </a:rPr>
              <a:t>Linking elements </a:t>
            </a:r>
          </a:p>
        </p:txBody>
      </p:sp>
      <p:sp>
        <p:nvSpPr>
          <p:cNvPr id="18" name="Rectangle 38"/>
          <p:cNvSpPr txBox="1">
            <a:spLocks noChangeArrowheads="1"/>
          </p:cNvSpPr>
          <p:nvPr/>
        </p:nvSpPr>
        <p:spPr bwMode="gray">
          <a:xfrm>
            <a:off x="9946144" y="3415568"/>
            <a:ext cx="1318591" cy="99535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1" tIns="60941" rIns="60941" bIns="60941" rtlCol="0" anchor="ctr" anchorCtr="0">
            <a:noAutofit/>
          </a:bodyPr>
          <a:lstStyle>
            <a:defPPr>
              <a:defRPr lang="en-GB"/>
            </a:defPPr>
            <a:lvl1pPr algn="l">
              <a:lnSpc>
                <a:spcPct val="100000"/>
              </a:lnSpc>
              <a:defRPr b="1" kern="0">
                <a:solidFill>
                  <a:schemeClr val="accent1"/>
                </a:solidFill>
                <a:latin typeface="+mn-lt"/>
                <a:cs typeface="Arial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n-GB" altLang="en-US" sz="1600" b="0" kern="1200" dirty="0">
                <a:solidFill>
                  <a:schemeClr val="accent6"/>
                </a:solidFill>
                <a:cs typeface="+mn-cs"/>
              </a:rPr>
              <a:t>Change management</a:t>
            </a:r>
            <a:br>
              <a:rPr lang="en-GB" altLang="en-US" sz="1600" b="0" kern="1200" dirty="0">
                <a:solidFill>
                  <a:schemeClr val="accent6"/>
                </a:solidFill>
                <a:cs typeface="+mn-cs"/>
              </a:rPr>
            </a:br>
            <a:r>
              <a:rPr lang="en-GB" altLang="en-US" sz="1600" b="0" kern="1200" dirty="0">
                <a:solidFill>
                  <a:schemeClr val="accent6"/>
                </a:solidFill>
                <a:cs typeface="+mn-cs"/>
              </a:rPr>
              <a:t>and people development</a:t>
            </a:r>
          </a:p>
        </p:txBody>
      </p:sp>
      <p:sp>
        <p:nvSpPr>
          <p:cNvPr id="19" name="Rectangle 18"/>
          <p:cNvSpPr/>
          <p:nvPr/>
        </p:nvSpPr>
        <p:spPr bwMode="gray">
          <a:xfrm>
            <a:off x="7624151" y="2139030"/>
            <a:ext cx="2321995" cy="2271897"/>
          </a:xfrm>
          <a:prstGeom prst="rect">
            <a:avLst/>
          </a:prstGeom>
        </p:spPr>
        <p:txBody>
          <a:bodyPr lIns="95985" tIns="47994" rIns="47994" bIns="47994">
            <a:spAutoFit/>
          </a:bodyPr>
          <a:lstStyle/>
          <a:p>
            <a:pPr marL="231580" indent="-23158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rial"/>
              </a:rPr>
              <a:t>Understanding of stakeholders’ </a:t>
            </a:r>
            <a:r>
              <a:rPr lang="en-GB" sz="1600" dirty="0">
                <a:solidFill>
                  <a:schemeClr val="bg1"/>
                </a:solidFill>
                <a:latin typeface="Arial"/>
              </a:rPr>
              <a:t>risk appetite </a:t>
            </a:r>
            <a:endParaRPr lang="en-GB" sz="1600" dirty="0">
              <a:solidFill>
                <a:schemeClr val="bg1"/>
              </a:solidFill>
              <a:latin typeface="Arial"/>
            </a:endParaRPr>
          </a:p>
          <a:p>
            <a:pPr marL="231580" indent="-23158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rial"/>
              </a:rPr>
              <a:t>Communication </a:t>
            </a:r>
            <a:r>
              <a:rPr lang="en-GB" sz="1600" dirty="0">
                <a:solidFill>
                  <a:schemeClr val="bg1"/>
                </a:solidFill>
                <a:latin typeface="Arial"/>
              </a:rPr>
              <a:t>of accepted risk</a:t>
            </a:r>
            <a:r>
              <a:rPr lang="en-GB" sz="16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en-GB" sz="1600" dirty="0">
                <a:solidFill>
                  <a:schemeClr val="bg1"/>
                </a:solidFill>
                <a:latin typeface="Arial"/>
              </a:rPr>
              <a:t>exposure</a:t>
            </a:r>
            <a:endParaRPr lang="en-GB" sz="1600" dirty="0">
              <a:solidFill>
                <a:schemeClr val="bg1"/>
              </a:solidFill>
              <a:latin typeface="Arial"/>
            </a:endParaRPr>
          </a:p>
          <a:p>
            <a:pPr marL="231580" indent="-23158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rial"/>
              </a:rPr>
              <a:t>Inclusion of risk into decision making</a:t>
            </a:r>
          </a:p>
        </p:txBody>
      </p:sp>
      <p:sp>
        <p:nvSpPr>
          <p:cNvPr id="20" name="Rectangle 238"/>
          <p:cNvSpPr/>
          <p:nvPr/>
        </p:nvSpPr>
        <p:spPr bwMode="gray">
          <a:xfrm>
            <a:off x="666187" y="1337735"/>
            <a:ext cx="4547964" cy="4392476"/>
          </a:xfrm>
          <a:custGeom>
            <a:avLst/>
            <a:gdLst/>
            <a:ahLst/>
            <a:cxnLst/>
            <a:rect l="l" t="t" r="r" b="b"/>
            <a:pathLst>
              <a:path w="3620672" h="4409956">
                <a:moveTo>
                  <a:pt x="0" y="0"/>
                </a:moveTo>
                <a:lnTo>
                  <a:pt x="1816100" y="0"/>
                </a:lnTo>
                <a:lnTo>
                  <a:pt x="1816100" y="2266909"/>
                </a:lnTo>
                <a:lnTo>
                  <a:pt x="3245965" y="2266909"/>
                </a:lnTo>
                <a:lnTo>
                  <a:pt x="3245965" y="2079555"/>
                </a:lnTo>
                <a:lnTo>
                  <a:pt x="3620672" y="2454262"/>
                </a:lnTo>
                <a:lnTo>
                  <a:pt x="3245965" y="2828969"/>
                </a:lnTo>
                <a:lnTo>
                  <a:pt x="3245965" y="2641616"/>
                </a:lnTo>
                <a:lnTo>
                  <a:pt x="1816100" y="2641616"/>
                </a:lnTo>
                <a:lnTo>
                  <a:pt x="1816100" y="4409956"/>
                </a:lnTo>
                <a:lnTo>
                  <a:pt x="0" y="440995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994" tIns="47994" rIns="47994" bIns="47994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endParaRPr lang="en-GB" altLang="en-US" sz="1600" b="1" kern="0" dirty="0">
              <a:solidFill>
                <a:schemeClr val="accent1"/>
              </a:solidFill>
              <a:latin typeface="Arial"/>
              <a:cs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 bwMode="gray">
          <a:xfrm>
            <a:off x="694208" y="2549480"/>
            <a:ext cx="2233664" cy="2233968"/>
            <a:chOff x="816057" y="2380334"/>
            <a:chExt cx="1941946" cy="1941960"/>
          </a:xfrm>
        </p:grpSpPr>
        <p:sp>
          <p:nvSpPr>
            <p:cNvPr id="22" name="Freeform 20"/>
            <p:cNvSpPr>
              <a:spLocks/>
            </p:cNvSpPr>
            <p:nvPr/>
          </p:nvSpPr>
          <p:spPr bwMode="gray">
            <a:xfrm rot="247854">
              <a:off x="1816860" y="2444994"/>
              <a:ext cx="941143" cy="1020540"/>
            </a:xfrm>
            <a:custGeom>
              <a:avLst/>
              <a:gdLst>
                <a:gd name="T0" fmla="*/ 47 w 1344"/>
                <a:gd name="T1" fmla="*/ 1 h 1460"/>
                <a:gd name="T2" fmla="*/ 117 w 1344"/>
                <a:gd name="T3" fmla="*/ 5 h 1460"/>
                <a:gd name="T4" fmla="*/ 187 w 1344"/>
                <a:gd name="T5" fmla="*/ 13 h 1460"/>
                <a:gd name="T6" fmla="*/ 256 w 1344"/>
                <a:gd name="T7" fmla="*/ 24 h 1460"/>
                <a:gd name="T8" fmla="*/ 325 w 1344"/>
                <a:gd name="T9" fmla="*/ 40 h 1460"/>
                <a:gd name="T10" fmla="*/ 393 w 1344"/>
                <a:gd name="T11" fmla="*/ 59 h 1460"/>
                <a:gd name="T12" fmla="*/ 459 w 1344"/>
                <a:gd name="T13" fmla="*/ 81 h 1460"/>
                <a:gd name="T14" fmla="*/ 525 w 1344"/>
                <a:gd name="T15" fmla="*/ 106 h 1460"/>
                <a:gd name="T16" fmla="*/ 589 w 1344"/>
                <a:gd name="T17" fmla="*/ 136 h 1460"/>
                <a:gd name="T18" fmla="*/ 651 w 1344"/>
                <a:gd name="T19" fmla="*/ 169 h 1460"/>
                <a:gd name="T20" fmla="*/ 712 w 1344"/>
                <a:gd name="T21" fmla="*/ 204 h 1460"/>
                <a:gd name="T22" fmla="*/ 771 w 1344"/>
                <a:gd name="T23" fmla="*/ 243 h 1460"/>
                <a:gd name="T24" fmla="*/ 827 w 1344"/>
                <a:gd name="T25" fmla="*/ 285 h 1460"/>
                <a:gd name="T26" fmla="*/ 881 w 1344"/>
                <a:gd name="T27" fmla="*/ 330 h 1460"/>
                <a:gd name="T28" fmla="*/ 933 w 1344"/>
                <a:gd name="T29" fmla="*/ 378 h 1460"/>
                <a:gd name="T30" fmla="*/ 982 w 1344"/>
                <a:gd name="T31" fmla="*/ 428 h 1460"/>
                <a:gd name="T32" fmla="*/ 1029 w 1344"/>
                <a:gd name="T33" fmla="*/ 481 h 1460"/>
                <a:gd name="T34" fmla="*/ 1073 w 1344"/>
                <a:gd name="T35" fmla="*/ 536 h 1460"/>
                <a:gd name="T36" fmla="*/ 1114 w 1344"/>
                <a:gd name="T37" fmla="*/ 593 h 1460"/>
                <a:gd name="T38" fmla="*/ 1152 w 1344"/>
                <a:gd name="T39" fmla="*/ 653 h 1460"/>
                <a:gd name="T40" fmla="*/ 1187 w 1344"/>
                <a:gd name="T41" fmla="*/ 714 h 1460"/>
                <a:gd name="T42" fmla="*/ 1218 w 1344"/>
                <a:gd name="T43" fmla="*/ 777 h 1460"/>
                <a:gd name="T44" fmla="*/ 1246 w 1344"/>
                <a:gd name="T45" fmla="*/ 842 h 1460"/>
                <a:gd name="T46" fmla="*/ 1271 w 1344"/>
                <a:gd name="T47" fmla="*/ 908 h 1460"/>
                <a:gd name="T48" fmla="*/ 1292 w 1344"/>
                <a:gd name="T49" fmla="*/ 975 h 1460"/>
                <a:gd name="T50" fmla="*/ 1309 w 1344"/>
                <a:gd name="T51" fmla="*/ 1044 h 1460"/>
                <a:gd name="T52" fmla="*/ 1323 w 1344"/>
                <a:gd name="T53" fmla="*/ 1112 h 1460"/>
                <a:gd name="T54" fmla="*/ 1334 w 1344"/>
                <a:gd name="T55" fmla="*/ 1182 h 1460"/>
                <a:gd name="T56" fmla="*/ 1340 w 1344"/>
                <a:gd name="T57" fmla="*/ 1252 h 1460"/>
                <a:gd name="T58" fmla="*/ 1344 w 1344"/>
                <a:gd name="T59" fmla="*/ 1323 h 1460"/>
                <a:gd name="T60" fmla="*/ 806 w 1344"/>
                <a:gd name="T61" fmla="*/ 1346 h 1460"/>
                <a:gd name="T62" fmla="*/ 804 w 1344"/>
                <a:gd name="T63" fmla="*/ 1304 h 1460"/>
                <a:gd name="T64" fmla="*/ 802 w 1344"/>
                <a:gd name="T65" fmla="*/ 1262 h 1460"/>
                <a:gd name="T66" fmla="*/ 796 w 1344"/>
                <a:gd name="T67" fmla="*/ 1219 h 1460"/>
                <a:gd name="T68" fmla="*/ 788 w 1344"/>
                <a:gd name="T69" fmla="*/ 1178 h 1460"/>
                <a:gd name="T70" fmla="*/ 778 w 1344"/>
                <a:gd name="T71" fmla="*/ 1137 h 1460"/>
                <a:gd name="T72" fmla="*/ 766 w 1344"/>
                <a:gd name="T73" fmla="*/ 1096 h 1460"/>
                <a:gd name="T74" fmla="*/ 753 w 1344"/>
                <a:gd name="T75" fmla="*/ 1057 h 1460"/>
                <a:gd name="T76" fmla="*/ 736 w 1344"/>
                <a:gd name="T77" fmla="*/ 1018 h 1460"/>
                <a:gd name="T78" fmla="*/ 718 w 1344"/>
                <a:gd name="T79" fmla="*/ 980 h 1460"/>
                <a:gd name="T80" fmla="*/ 698 w 1344"/>
                <a:gd name="T81" fmla="*/ 942 h 1460"/>
                <a:gd name="T82" fmla="*/ 676 w 1344"/>
                <a:gd name="T83" fmla="*/ 906 h 1460"/>
                <a:gd name="T84" fmla="*/ 652 w 1344"/>
                <a:gd name="T85" fmla="*/ 871 h 1460"/>
                <a:gd name="T86" fmla="*/ 626 w 1344"/>
                <a:gd name="T87" fmla="*/ 838 h 1460"/>
                <a:gd name="T88" fmla="*/ 599 w 1344"/>
                <a:gd name="T89" fmla="*/ 806 h 1460"/>
                <a:gd name="T90" fmla="*/ 570 w 1344"/>
                <a:gd name="T91" fmla="*/ 775 h 1460"/>
                <a:gd name="T92" fmla="*/ 539 w 1344"/>
                <a:gd name="T93" fmla="*/ 746 h 1460"/>
                <a:gd name="T94" fmla="*/ 507 w 1344"/>
                <a:gd name="T95" fmla="*/ 719 h 1460"/>
                <a:gd name="T96" fmla="*/ 474 w 1344"/>
                <a:gd name="T97" fmla="*/ 693 h 1460"/>
                <a:gd name="T98" fmla="*/ 439 w 1344"/>
                <a:gd name="T99" fmla="*/ 668 h 1460"/>
                <a:gd name="T100" fmla="*/ 403 w 1344"/>
                <a:gd name="T101" fmla="*/ 647 h 1460"/>
                <a:gd name="T102" fmla="*/ 366 w 1344"/>
                <a:gd name="T103" fmla="*/ 626 h 1460"/>
                <a:gd name="T104" fmla="*/ 328 w 1344"/>
                <a:gd name="T105" fmla="*/ 608 h 1460"/>
                <a:gd name="T106" fmla="*/ 289 w 1344"/>
                <a:gd name="T107" fmla="*/ 592 h 1460"/>
                <a:gd name="T108" fmla="*/ 249 w 1344"/>
                <a:gd name="T109" fmla="*/ 577 h 1460"/>
                <a:gd name="T110" fmla="*/ 209 w 1344"/>
                <a:gd name="T111" fmla="*/ 566 h 1460"/>
                <a:gd name="T112" fmla="*/ 168 w 1344"/>
                <a:gd name="T113" fmla="*/ 556 h 1460"/>
                <a:gd name="T114" fmla="*/ 127 w 1344"/>
                <a:gd name="T115" fmla="*/ 548 h 1460"/>
                <a:gd name="T116" fmla="*/ 84 w 1344"/>
                <a:gd name="T117" fmla="*/ 543 h 1460"/>
                <a:gd name="T118" fmla="*/ 42 w 1344"/>
                <a:gd name="T119" fmla="*/ 540 h 1460"/>
                <a:gd name="T120" fmla="*/ 0 w 1344"/>
                <a:gd name="T121" fmla="*/ 539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4" h="1460">
                  <a:moveTo>
                    <a:pt x="0" y="0"/>
                  </a:moveTo>
                  <a:lnTo>
                    <a:pt x="23" y="0"/>
                  </a:lnTo>
                  <a:lnTo>
                    <a:pt x="47" y="1"/>
                  </a:lnTo>
                  <a:lnTo>
                    <a:pt x="70" y="2"/>
                  </a:lnTo>
                  <a:lnTo>
                    <a:pt x="94" y="3"/>
                  </a:lnTo>
                  <a:lnTo>
                    <a:pt x="117" y="5"/>
                  </a:lnTo>
                  <a:lnTo>
                    <a:pt x="140" y="7"/>
                  </a:lnTo>
                  <a:lnTo>
                    <a:pt x="163" y="9"/>
                  </a:lnTo>
                  <a:lnTo>
                    <a:pt x="187" y="13"/>
                  </a:lnTo>
                  <a:lnTo>
                    <a:pt x="210" y="16"/>
                  </a:lnTo>
                  <a:lnTo>
                    <a:pt x="234" y="20"/>
                  </a:lnTo>
                  <a:lnTo>
                    <a:pt x="256" y="24"/>
                  </a:lnTo>
                  <a:lnTo>
                    <a:pt x="279" y="29"/>
                  </a:lnTo>
                  <a:lnTo>
                    <a:pt x="302" y="35"/>
                  </a:lnTo>
                  <a:lnTo>
                    <a:pt x="325" y="40"/>
                  </a:lnTo>
                  <a:lnTo>
                    <a:pt x="348" y="46"/>
                  </a:lnTo>
                  <a:lnTo>
                    <a:pt x="370" y="52"/>
                  </a:lnTo>
                  <a:lnTo>
                    <a:pt x="393" y="59"/>
                  </a:lnTo>
                  <a:lnTo>
                    <a:pt x="415" y="66"/>
                  </a:lnTo>
                  <a:lnTo>
                    <a:pt x="438" y="73"/>
                  </a:lnTo>
                  <a:lnTo>
                    <a:pt x="459" y="81"/>
                  </a:lnTo>
                  <a:lnTo>
                    <a:pt x="482" y="89"/>
                  </a:lnTo>
                  <a:lnTo>
                    <a:pt x="504" y="98"/>
                  </a:lnTo>
                  <a:lnTo>
                    <a:pt x="525" y="106"/>
                  </a:lnTo>
                  <a:lnTo>
                    <a:pt x="547" y="116"/>
                  </a:lnTo>
                  <a:lnTo>
                    <a:pt x="568" y="125"/>
                  </a:lnTo>
                  <a:lnTo>
                    <a:pt x="589" y="136"/>
                  </a:lnTo>
                  <a:lnTo>
                    <a:pt x="610" y="147"/>
                  </a:lnTo>
                  <a:lnTo>
                    <a:pt x="631" y="158"/>
                  </a:lnTo>
                  <a:lnTo>
                    <a:pt x="651" y="169"/>
                  </a:lnTo>
                  <a:lnTo>
                    <a:pt x="672" y="180"/>
                  </a:lnTo>
                  <a:lnTo>
                    <a:pt x="692" y="192"/>
                  </a:lnTo>
                  <a:lnTo>
                    <a:pt x="712" y="204"/>
                  </a:lnTo>
                  <a:lnTo>
                    <a:pt x="732" y="217"/>
                  </a:lnTo>
                  <a:lnTo>
                    <a:pt x="752" y="230"/>
                  </a:lnTo>
                  <a:lnTo>
                    <a:pt x="771" y="243"/>
                  </a:lnTo>
                  <a:lnTo>
                    <a:pt x="790" y="257"/>
                  </a:lnTo>
                  <a:lnTo>
                    <a:pt x="809" y="271"/>
                  </a:lnTo>
                  <a:lnTo>
                    <a:pt x="827" y="285"/>
                  </a:lnTo>
                  <a:lnTo>
                    <a:pt x="846" y="300"/>
                  </a:lnTo>
                  <a:lnTo>
                    <a:pt x="864" y="314"/>
                  </a:lnTo>
                  <a:lnTo>
                    <a:pt x="881" y="330"/>
                  </a:lnTo>
                  <a:lnTo>
                    <a:pt x="899" y="346"/>
                  </a:lnTo>
                  <a:lnTo>
                    <a:pt x="917" y="361"/>
                  </a:lnTo>
                  <a:lnTo>
                    <a:pt x="933" y="378"/>
                  </a:lnTo>
                  <a:lnTo>
                    <a:pt x="950" y="394"/>
                  </a:lnTo>
                  <a:lnTo>
                    <a:pt x="967" y="411"/>
                  </a:lnTo>
                  <a:lnTo>
                    <a:pt x="982" y="428"/>
                  </a:lnTo>
                  <a:lnTo>
                    <a:pt x="999" y="445"/>
                  </a:lnTo>
                  <a:lnTo>
                    <a:pt x="1015" y="462"/>
                  </a:lnTo>
                  <a:lnTo>
                    <a:pt x="1029" y="481"/>
                  </a:lnTo>
                  <a:lnTo>
                    <a:pt x="1044" y="499"/>
                  </a:lnTo>
                  <a:lnTo>
                    <a:pt x="1058" y="517"/>
                  </a:lnTo>
                  <a:lnTo>
                    <a:pt x="1073" y="536"/>
                  </a:lnTo>
                  <a:lnTo>
                    <a:pt x="1087" y="555"/>
                  </a:lnTo>
                  <a:lnTo>
                    <a:pt x="1101" y="574"/>
                  </a:lnTo>
                  <a:lnTo>
                    <a:pt x="1114" y="593"/>
                  </a:lnTo>
                  <a:lnTo>
                    <a:pt x="1127" y="613"/>
                  </a:lnTo>
                  <a:lnTo>
                    <a:pt x="1140" y="632"/>
                  </a:lnTo>
                  <a:lnTo>
                    <a:pt x="1152" y="653"/>
                  </a:lnTo>
                  <a:lnTo>
                    <a:pt x="1164" y="673"/>
                  </a:lnTo>
                  <a:lnTo>
                    <a:pt x="1176" y="694"/>
                  </a:lnTo>
                  <a:lnTo>
                    <a:pt x="1187" y="714"/>
                  </a:lnTo>
                  <a:lnTo>
                    <a:pt x="1197" y="735"/>
                  </a:lnTo>
                  <a:lnTo>
                    <a:pt x="1208" y="756"/>
                  </a:lnTo>
                  <a:lnTo>
                    <a:pt x="1218" y="777"/>
                  </a:lnTo>
                  <a:lnTo>
                    <a:pt x="1227" y="798"/>
                  </a:lnTo>
                  <a:lnTo>
                    <a:pt x="1237" y="820"/>
                  </a:lnTo>
                  <a:lnTo>
                    <a:pt x="1246" y="842"/>
                  </a:lnTo>
                  <a:lnTo>
                    <a:pt x="1255" y="864"/>
                  </a:lnTo>
                  <a:lnTo>
                    <a:pt x="1263" y="886"/>
                  </a:lnTo>
                  <a:lnTo>
                    <a:pt x="1271" y="908"/>
                  </a:lnTo>
                  <a:lnTo>
                    <a:pt x="1278" y="930"/>
                  </a:lnTo>
                  <a:lnTo>
                    <a:pt x="1285" y="953"/>
                  </a:lnTo>
                  <a:lnTo>
                    <a:pt x="1292" y="975"/>
                  </a:lnTo>
                  <a:lnTo>
                    <a:pt x="1298" y="998"/>
                  </a:lnTo>
                  <a:lnTo>
                    <a:pt x="1304" y="1020"/>
                  </a:lnTo>
                  <a:lnTo>
                    <a:pt x="1309" y="1044"/>
                  </a:lnTo>
                  <a:lnTo>
                    <a:pt x="1315" y="1066"/>
                  </a:lnTo>
                  <a:lnTo>
                    <a:pt x="1319" y="1090"/>
                  </a:lnTo>
                  <a:lnTo>
                    <a:pt x="1323" y="1112"/>
                  </a:lnTo>
                  <a:lnTo>
                    <a:pt x="1328" y="1135"/>
                  </a:lnTo>
                  <a:lnTo>
                    <a:pt x="1331" y="1159"/>
                  </a:lnTo>
                  <a:lnTo>
                    <a:pt x="1334" y="1182"/>
                  </a:lnTo>
                  <a:lnTo>
                    <a:pt x="1336" y="1206"/>
                  </a:lnTo>
                  <a:lnTo>
                    <a:pt x="1339" y="1229"/>
                  </a:lnTo>
                  <a:lnTo>
                    <a:pt x="1340" y="1252"/>
                  </a:lnTo>
                  <a:lnTo>
                    <a:pt x="1342" y="1276"/>
                  </a:lnTo>
                  <a:lnTo>
                    <a:pt x="1343" y="1299"/>
                  </a:lnTo>
                  <a:lnTo>
                    <a:pt x="1344" y="1323"/>
                  </a:lnTo>
                  <a:lnTo>
                    <a:pt x="1344" y="1346"/>
                  </a:lnTo>
                  <a:lnTo>
                    <a:pt x="1083" y="1460"/>
                  </a:lnTo>
                  <a:lnTo>
                    <a:pt x="806" y="1346"/>
                  </a:lnTo>
                  <a:lnTo>
                    <a:pt x="806" y="1332"/>
                  </a:lnTo>
                  <a:lnTo>
                    <a:pt x="805" y="1318"/>
                  </a:lnTo>
                  <a:lnTo>
                    <a:pt x="804" y="1304"/>
                  </a:lnTo>
                  <a:lnTo>
                    <a:pt x="804" y="1290"/>
                  </a:lnTo>
                  <a:lnTo>
                    <a:pt x="803" y="1276"/>
                  </a:lnTo>
                  <a:lnTo>
                    <a:pt x="802" y="1262"/>
                  </a:lnTo>
                  <a:lnTo>
                    <a:pt x="800" y="1248"/>
                  </a:lnTo>
                  <a:lnTo>
                    <a:pt x="798" y="1233"/>
                  </a:lnTo>
                  <a:lnTo>
                    <a:pt x="796" y="1219"/>
                  </a:lnTo>
                  <a:lnTo>
                    <a:pt x="794" y="1206"/>
                  </a:lnTo>
                  <a:lnTo>
                    <a:pt x="791" y="1192"/>
                  </a:lnTo>
                  <a:lnTo>
                    <a:pt x="788" y="1178"/>
                  </a:lnTo>
                  <a:lnTo>
                    <a:pt x="786" y="1164"/>
                  </a:lnTo>
                  <a:lnTo>
                    <a:pt x="782" y="1151"/>
                  </a:lnTo>
                  <a:lnTo>
                    <a:pt x="778" y="1137"/>
                  </a:lnTo>
                  <a:lnTo>
                    <a:pt x="775" y="1123"/>
                  </a:lnTo>
                  <a:lnTo>
                    <a:pt x="771" y="1110"/>
                  </a:lnTo>
                  <a:lnTo>
                    <a:pt x="766" y="1096"/>
                  </a:lnTo>
                  <a:lnTo>
                    <a:pt x="762" y="1084"/>
                  </a:lnTo>
                  <a:lnTo>
                    <a:pt x="758" y="1070"/>
                  </a:lnTo>
                  <a:lnTo>
                    <a:pt x="753" y="1057"/>
                  </a:lnTo>
                  <a:lnTo>
                    <a:pt x="747" y="1044"/>
                  </a:lnTo>
                  <a:lnTo>
                    <a:pt x="742" y="1030"/>
                  </a:lnTo>
                  <a:lnTo>
                    <a:pt x="736" y="1018"/>
                  </a:lnTo>
                  <a:lnTo>
                    <a:pt x="730" y="1005"/>
                  </a:lnTo>
                  <a:lnTo>
                    <a:pt x="724" y="992"/>
                  </a:lnTo>
                  <a:lnTo>
                    <a:pt x="718" y="980"/>
                  </a:lnTo>
                  <a:lnTo>
                    <a:pt x="712" y="966"/>
                  </a:lnTo>
                  <a:lnTo>
                    <a:pt x="705" y="954"/>
                  </a:lnTo>
                  <a:lnTo>
                    <a:pt x="698" y="942"/>
                  </a:lnTo>
                  <a:lnTo>
                    <a:pt x="691" y="930"/>
                  </a:lnTo>
                  <a:lnTo>
                    <a:pt x="683" y="918"/>
                  </a:lnTo>
                  <a:lnTo>
                    <a:pt x="676" y="906"/>
                  </a:lnTo>
                  <a:lnTo>
                    <a:pt x="668" y="895"/>
                  </a:lnTo>
                  <a:lnTo>
                    <a:pt x="660" y="883"/>
                  </a:lnTo>
                  <a:lnTo>
                    <a:pt x="652" y="871"/>
                  </a:lnTo>
                  <a:lnTo>
                    <a:pt x="644" y="860"/>
                  </a:lnTo>
                  <a:lnTo>
                    <a:pt x="635" y="849"/>
                  </a:lnTo>
                  <a:lnTo>
                    <a:pt x="626" y="838"/>
                  </a:lnTo>
                  <a:lnTo>
                    <a:pt x="618" y="827"/>
                  </a:lnTo>
                  <a:lnTo>
                    <a:pt x="608" y="816"/>
                  </a:lnTo>
                  <a:lnTo>
                    <a:pt x="599" y="806"/>
                  </a:lnTo>
                  <a:lnTo>
                    <a:pt x="589" y="795"/>
                  </a:lnTo>
                  <a:lnTo>
                    <a:pt x="580" y="785"/>
                  </a:lnTo>
                  <a:lnTo>
                    <a:pt x="570" y="775"/>
                  </a:lnTo>
                  <a:lnTo>
                    <a:pt x="560" y="765"/>
                  </a:lnTo>
                  <a:lnTo>
                    <a:pt x="549" y="755"/>
                  </a:lnTo>
                  <a:lnTo>
                    <a:pt x="539" y="746"/>
                  </a:lnTo>
                  <a:lnTo>
                    <a:pt x="528" y="736"/>
                  </a:lnTo>
                  <a:lnTo>
                    <a:pt x="518" y="728"/>
                  </a:lnTo>
                  <a:lnTo>
                    <a:pt x="507" y="719"/>
                  </a:lnTo>
                  <a:lnTo>
                    <a:pt x="496" y="710"/>
                  </a:lnTo>
                  <a:lnTo>
                    <a:pt x="485" y="701"/>
                  </a:lnTo>
                  <a:lnTo>
                    <a:pt x="474" y="693"/>
                  </a:lnTo>
                  <a:lnTo>
                    <a:pt x="462" y="684"/>
                  </a:lnTo>
                  <a:lnTo>
                    <a:pt x="451" y="677"/>
                  </a:lnTo>
                  <a:lnTo>
                    <a:pt x="439" y="668"/>
                  </a:lnTo>
                  <a:lnTo>
                    <a:pt x="427" y="661"/>
                  </a:lnTo>
                  <a:lnTo>
                    <a:pt x="415" y="654"/>
                  </a:lnTo>
                  <a:lnTo>
                    <a:pt x="403" y="647"/>
                  </a:lnTo>
                  <a:lnTo>
                    <a:pt x="391" y="640"/>
                  </a:lnTo>
                  <a:lnTo>
                    <a:pt x="378" y="633"/>
                  </a:lnTo>
                  <a:lnTo>
                    <a:pt x="366" y="626"/>
                  </a:lnTo>
                  <a:lnTo>
                    <a:pt x="353" y="620"/>
                  </a:lnTo>
                  <a:lnTo>
                    <a:pt x="341" y="614"/>
                  </a:lnTo>
                  <a:lnTo>
                    <a:pt x="328" y="608"/>
                  </a:lnTo>
                  <a:lnTo>
                    <a:pt x="315" y="603"/>
                  </a:lnTo>
                  <a:lnTo>
                    <a:pt x="302" y="598"/>
                  </a:lnTo>
                  <a:lnTo>
                    <a:pt x="289" y="592"/>
                  </a:lnTo>
                  <a:lnTo>
                    <a:pt x="276" y="587"/>
                  </a:lnTo>
                  <a:lnTo>
                    <a:pt x="262" y="583"/>
                  </a:lnTo>
                  <a:lnTo>
                    <a:pt x="249" y="577"/>
                  </a:lnTo>
                  <a:lnTo>
                    <a:pt x="235" y="574"/>
                  </a:lnTo>
                  <a:lnTo>
                    <a:pt x="222" y="570"/>
                  </a:lnTo>
                  <a:lnTo>
                    <a:pt x="209" y="566"/>
                  </a:lnTo>
                  <a:lnTo>
                    <a:pt x="195" y="562"/>
                  </a:lnTo>
                  <a:lnTo>
                    <a:pt x="181" y="559"/>
                  </a:lnTo>
                  <a:lnTo>
                    <a:pt x="168" y="556"/>
                  </a:lnTo>
                  <a:lnTo>
                    <a:pt x="154" y="554"/>
                  </a:lnTo>
                  <a:lnTo>
                    <a:pt x="140" y="551"/>
                  </a:lnTo>
                  <a:lnTo>
                    <a:pt x="127" y="548"/>
                  </a:lnTo>
                  <a:lnTo>
                    <a:pt x="112" y="546"/>
                  </a:lnTo>
                  <a:lnTo>
                    <a:pt x="98" y="545"/>
                  </a:lnTo>
                  <a:lnTo>
                    <a:pt x="84" y="543"/>
                  </a:lnTo>
                  <a:lnTo>
                    <a:pt x="70" y="541"/>
                  </a:lnTo>
                  <a:lnTo>
                    <a:pt x="56" y="540"/>
                  </a:lnTo>
                  <a:lnTo>
                    <a:pt x="42" y="540"/>
                  </a:lnTo>
                  <a:lnTo>
                    <a:pt x="28" y="539"/>
                  </a:lnTo>
                  <a:lnTo>
                    <a:pt x="14" y="539"/>
                  </a:lnTo>
                  <a:lnTo>
                    <a:pt x="0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 cmpd="sng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endParaRPr lang="en-GB" sz="1600">
                <a:solidFill>
                  <a:schemeClr val="bg1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gray">
            <a:xfrm rot="247854">
              <a:off x="1667804" y="3380956"/>
              <a:ext cx="1025351" cy="941338"/>
            </a:xfrm>
            <a:custGeom>
              <a:avLst/>
              <a:gdLst>
                <a:gd name="T0" fmla="*/ 1463 w 1464"/>
                <a:gd name="T1" fmla="*/ 48 h 1346"/>
                <a:gd name="T2" fmla="*/ 1459 w 1464"/>
                <a:gd name="T3" fmla="*/ 118 h 1346"/>
                <a:gd name="T4" fmla="*/ 1451 w 1464"/>
                <a:gd name="T5" fmla="*/ 188 h 1346"/>
                <a:gd name="T6" fmla="*/ 1439 w 1464"/>
                <a:gd name="T7" fmla="*/ 257 h 1346"/>
                <a:gd name="T8" fmla="*/ 1424 w 1464"/>
                <a:gd name="T9" fmla="*/ 325 h 1346"/>
                <a:gd name="T10" fmla="*/ 1405 w 1464"/>
                <a:gd name="T11" fmla="*/ 394 h 1346"/>
                <a:gd name="T12" fmla="*/ 1383 w 1464"/>
                <a:gd name="T13" fmla="*/ 460 h 1346"/>
                <a:gd name="T14" fmla="*/ 1357 w 1464"/>
                <a:gd name="T15" fmla="*/ 526 h 1346"/>
                <a:gd name="T16" fmla="*/ 1328 w 1464"/>
                <a:gd name="T17" fmla="*/ 590 h 1346"/>
                <a:gd name="T18" fmla="*/ 1296 w 1464"/>
                <a:gd name="T19" fmla="*/ 653 h 1346"/>
                <a:gd name="T20" fmla="*/ 1260 w 1464"/>
                <a:gd name="T21" fmla="*/ 713 h 1346"/>
                <a:gd name="T22" fmla="*/ 1221 w 1464"/>
                <a:gd name="T23" fmla="*/ 772 h 1346"/>
                <a:gd name="T24" fmla="*/ 1178 w 1464"/>
                <a:gd name="T25" fmla="*/ 828 h 1346"/>
                <a:gd name="T26" fmla="*/ 1135 w 1464"/>
                <a:gd name="T27" fmla="*/ 883 h 1346"/>
                <a:gd name="T28" fmla="*/ 1087 w 1464"/>
                <a:gd name="T29" fmla="*/ 935 h 1346"/>
                <a:gd name="T30" fmla="*/ 1037 w 1464"/>
                <a:gd name="T31" fmla="*/ 984 h 1346"/>
                <a:gd name="T32" fmla="*/ 984 w 1464"/>
                <a:gd name="T33" fmla="*/ 1031 h 1346"/>
                <a:gd name="T34" fmla="*/ 929 w 1464"/>
                <a:gd name="T35" fmla="*/ 1075 h 1346"/>
                <a:gd name="T36" fmla="*/ 872 w 1464"/>
                <a:gd name="T37" fmla="*/ 1116 h 1346"/>
                <a:gd name="T38" fmla="*/ 812 w 1464"/>
                <a:gd name="T39" fmla="*/ 1154 h 1346"/>
                <a:gd name="T40" fmla="*/ 751 w 1464"/>
                <a:gd name="T41" fmla="*/ 1188 h 1346"/>
                <a:gd name="T42" fmla="*/ 688 w 1464"/>
                <a:gd name="T43" fmla="*/ 1219 h 1346"/>
                <a:gd name="T44" fmla="*/ 624 w 1464"/>
                <a:gd name="T45" fmla="*/ 1248 h 1346"/>
                <a:gd name="T46" fmla="*/ 558 w 1464"/>
                <a:gd name="T47" fmla="*/ 1273 h 1346"/>
                <a:gd name="T48" fmla="*/ 490 w 1464"/>
                <a:gd name="T49" fmla="*/ 1294 h 1346"/>
                <a:gd name="T50" fmla="*/ 422 w 1464"/>
                <a:gd name="T51" fmla="*/ 1311 h 1346"/>
                <a:gd name="T52" fmla="*/ 354 w 1464"/>
                <a:gd name="T53" fmla="*/ 1325 h 1346"/>
                <a:gd name="T54" fmla="*/ 283 w 1464"/>
                <a:gd name="T55" fmla="*/ 1336 h 1346"/>
                <a:gd name="T56" fmla="*/ 214 w 1464"/>
                <a:gd name="T57" fmla="*/ 1342 h 1346"/>
                <a:gd name="T58" fmla="*/ 143 w 1464"/>
                <a:gd name="T59" fmla="*/ 1346 h 1346"/>
                <a:gd name="T60" fmla="*/ 120 w 1464"/>
                <a:gd name="T61" fmla="*/ 808 h 1346"/>
                <a:gd name="T62" fmla="*/ 162 w 1464"/>
                <a:gd name="T63" fmla="*/ 806 h 1346"/>
                <a:gd name="T64" fmla="*/ 204 w 1464"/>
                <a:gd name="T65" fmla="*/ 803 h 1346"/>
                <a:gd name="T66" fmla="*/ 247 w 1464"/>
                <a:gd name="T67" fmla="*/ 797 h 1346"/>
                <a:gd name="T68" fmla="*/ 288 w 1464"/>
                <a:gd name="T69" fmla="*/ 789 h 1346"/>
                <a:gd name="T70" fmla="*/ 329 w 1464"/>
                <a:gd name="T71" fmla="*/ 780 h 1346"/>
                <a:gd name="T72" fmla="*/ 369 w 1464"/>
                <a:gd name="T73" fmla="*/ 768 h 1346"/>
                <a:gd name="T74" fmla="*/ 409 w 1464"/>
                <a:gd name="T75" fmla="*/ 754 h 1346"/>
                <a:gd name="T76" fmla="*/ 448 w 1464"/>
                <a:gd name="T77" fmla="*/ 737 h 1346"/>
                <a:gd name="T78" fmla="*/ 486 w 1464"/>
                <a:gd name="T79" fmla="*/ 719 h 1346"/>
                <a:gd name="T80" fmla="*/ 523 w 1464"/>
                <a:gd name="T81" fmla="*/ 699 h 1346"/>
                <a:gd name="T82" fmla="*/ 559 w 1464"/>
                <a:gd name="T83" fmla="*/ 677 h 1346"/>
                <a:gd name="T84" fmla="*/ 594 w 1464"/>
                <a:gd name="T85" fmla="*/ 654 h 1346"/>
                <a:gd name="T86" fmla="*/ 627 w 1464"/>
                <a:gd name="T87" fmla="*/ 628 h 1346"/>
                <a:gd name="T88" fmla="*/ 659 w 1464"/>
                <a:gd name="T89" fmla="*/ 600 h 1346"/>
                <a:gd name="T90" fmla="*/ 690 w 1464"/>
                <a:gd name="T91" fmla="*/ 571 h 1346"/>
                <a:gd name="T92" fmla="*/ 719 w 1464"/>
                <a:gd name="T93" fmla="*/ 540 h 1346"/>
                <a:gd name="T94" fmla="*/ 746 w 1464"/>
                <a:gd name="T95" fmla="*/ 508 h 1346"/>
                <a:gd name="T96" fmla="*/ 772 w 1464"/>
                <a:gd name="T97" fmla="*/ 474 h 1346"/>
                <a:gd name="T98" fmla="*/ 796 w 1464"/>
                <a:gd name="T99" fmla="*/ 440 h 1346"/>
                <a:gd name="T100" fmla="*/ 818 w 1464"/>
                <a:gd name="T101" fmla="*/ 404 h 1346"/>
                <a:gd name="T102" fmla="*/ 838 w 1464"/>
                <a:gd name="T103" fmla="*/ 367 h 1346"/>
                <a:gd name="T104" fmla="*/ 856 w 1464"/>
                <a:gd name="T105" fmla="*/ 329 h 1346"/>
                <a:gd name="T106" fmla="*/ 873 w 1464"/>
                <a:gd name="T107" fmla="*/ 289 h 1346"/>
                <a:gd name="T108" fmla="*/ 886 w 1464"/>
                <a:gd name="T109" fmla="*/ 249 h 1346"/>
                <a:gd name="T110" fmla="*/ 898 w 1464"/>
                <a:gd name="T111" fmla="*/ 209 h 1346"/>
                <a:gd name="T112" fmla="*/ 908 w 1464"/>
                <a:gd name="T113" fmla="*/ 168 h 1346"/>
                <a:gd name="T114" fmla="*/ 916 w 1464"/>
                <a:gd name="T115" fmla="*/ 126 h 1346"/>
                <a:gd name="T116" fmla="*/ 922 w 1464"/>
                <a:gd name="T117" fmla="*/ 85 h 1346"/>
                <a:gd name="T118" fmla="*/ 924 w 1464"/>
                <a:gd name="T119" fmla="*/ 42 h 1346"/>
                <a:gd name="T120" fmla="*/ 926 w 1464"/>
                <a:gd name="T121" fmla="*/ 0 h 1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64" h="1346">
                  <a:moveTo>
                    <a:pt x="1464" y="0"/>
                  </a:moveTo>
                  <a:lnTo>
                    <a:pt x="1464" y="23"/>
                  </a:lnTo>
                  <a:lnTo>
                    <a:pt x="1463" y="48"/>
                  </a:lnTo>
                  <a:lnTo>
                    <a:pt x="1462" y="71"/>
                  </a:lnTo>
                  <a:lnTo>
                    <a:pt x="1460" y="94"/>
                  </a:lnTo>
                  <a:lnTo>
                    <a:pt x="1459" y="118"/>
                  </a:lnTo>
                  <a:lnTo>
                    <a:pt x="1456" y="141"/>
                  </a:lnTo>
                  <a:lnTo>
                    <a:pt x="1454" y="164"/>
                  </a:lnTo>
                  <a:lnTo>
                    <a:pt x="1451" y="188"/>
                  </a:lnTo>
                  <a:lnTo>
                    <a:pt x="1448" y="210"/>
                  </a:lnTo>
                  <a:lnTo>
                    <a:pt x="1443" y="234"/>
                  </a:lnTo>
                  <a:lnTo>
                    <a:pt x="1439" y="257"/>
                  </a:lnTo>
                  <a:lnTo>
                    <a:pt x="1435" y="280"/>
                  </a:lnTo>
                  <a:lnTo>
                    <a:pt x="1429" y="303"/>
                  </a:lnTo>
                  <a:lnTo>
                    <a:pt x="1424" y="325"/>
                  </a:lnTo>
                  <a:lnTo>
                    <a:pt x="1418" y="349"/>
                  </a:lnTo>
                  <a:lnTo>
                    <a:pt x="1412" y="371"/>
                  </a:lnTo>
                  <a:lnTo>
                    <a:pt x="1405" y="394"/>
                  </a:lnTo>
                  <a:lnTo>
                    <a:pt x="1398" y="416"/>
                  </a:lnTo>
                  <a:lnTo>
                    <a:pt x="1391" y="438"/>
                  </a:lnTo>
                  <a:lnTo>
                    <a:pt x="1383" y="460"/>
                  </a:lnTo>
                  <a:lnTo>
                    <a:pt x="1375" y="482"/>
                  </a:lnTo>
                  <a:lnTo>
                    <a:pt x="1366" y="505"/>
                  </a:lnTo>
                  <a:lnTo>
                    <a:pt x="1357" y="526"/>
                  </a:lnTo>
                  <a:lnTo>
                    <a:pt x="1347" y="548"/>
                  </a:lnTo>
                  <a:lnTo>
                    <a:pt x="1338" y="568"/>
                  </a:lnTo>
                  <a:lnTo>
                    <a:pt x="1328" y="590"/>
                  </a:lnTo>
                  <a:lnTo>
                    <a:pt x="1317" y="611"/>
                  </a:lnTo>
                  <a:lnTo>
                    <a:pt x="1307" y="632"/>
                  </a:lnTo>
                  <a:lnTo>
                    <a:pt x="1296" y="653"/>
                  </a:lnTo>
                  <a:lnTo>
                    <a:pt x="1284" y="673"/>
                  </a:lnTo>
                  <a:lnTo>
                    <a:pt x="1272" y="693"/>
                  </a:lnTo>
                  <a:lnTo>
                    <a:pt x="1260" y="713"/>
                  </a:lnTo>
                  <a:lnTo>
                    <a:pt x="1247" y="733"/>
                  </a:lnTo>
                  <a:lnTo>
                    <a:pt x="1234" y="753"/>
                  </a:lnTo>
                  <a:lnTo>
                    <a:pt x="1221" y="772"/>
                  </a:lnTo>
                  <a:lnTo>
                    <a:pt x="1207" y="791"/>
                  </a:lnTo>
                  <a:lnTo>
                    <a:pt x="1193" y="810"/>
                  </a:lnTo>
                  <a:lnTo>
                    <a:pt x="1178" y="828"/>
                  </a:lnTo>
                  <a:lnTo>
                    <a:pt x="1164" y="847"/>
                  </a:lnTo>
                  <a:lnTo>
                    <a:pt x="1149" y="864"/>
                  </a:lnTo>
                  <a:lnTo>
                    <a:pt x="1135" y="883"/>
                  </a:lnTo>
                  <a:lnTo>
                    <a:pt x="1119" y="900"/>
                  </a:lnTo>
                  <a:lnTo>
                    <a:pt x="1102" y="918"/>
                  </a:lnTo>
                  <a:lnTo>
                    <a:pt x="1087" y="935"/>
                  </a:lnTo>
                  <a:lnTo>
                    <a:pt x="1070" y="951"/>
                  </a:lnTo>
                  <a:lnTo>
                    <a:pt x="1053" y="968"/>
                  </a:lnTo>
                  <a:lnTo>
                    <a:pt x="1037" y="984"/>
                  </a:lnTo>
                  <a:lnTo>
                    <a:pt x="1019" y="1000"/>
                  </a:lnTo>
                  <a:lnTo>
                    <a:pt x="1001" y="1015"/>
                  </a:lnTo>
                  <a:lnTo>
                    <a:pt x="984" y="1031"/>
                  </a:lnTo>
                  <a:lnTo>
                    <a:pt x="966" y="1046"/>
                  </a:lnTo>
                  <a:lnTo>
                    <a:pt x="947" y="1060"/>
                  </a:lnTo>
                  <a:lnTo>
                    <a:pt x="929" y="1075"/>
                  </a:lnTo>
                  <a:lnTo>
                    <a:pt x="910" y="1089"/>
                  </a:lnTo>
                  <a:lnTo>
                    <a:pt x="891" y="1103"/>
                  </a:lnTo>
                  <a:lnTo>
                    <a:pt x="872" y="1116"/>
                  </a:lnTo>
                  <a:lnTo>
                    <a:pt x="852" y="1129"/>
                  </a:lnTo>
                  <a:lnTo>
                    <a:pt x="832" y="1141"/>
                  </a:lnTo>
                  <a:lnTo>
                    <a:pt x="812" y="1154"/>
                  </a:lnTo>
                  <a:lnTo>
                    <a:pt x="792" y="1165"/>
                  </a:lnTo>
                  <a:lnTo>
                    <a:pt x="771" y="1177"/>
                  </a:lnTo>
                  <a:lnTo>
                    <a:pt x="751" y="1188"/>
                  </a:lnTo>
                  <a:lnTo>
                    <a:pt x="730" y="1199"/>
                  </a:lnTo>
                  <a:lnTo>
                    <a:pt x="709" y="1209"/>
                  </a:lnTo>
                  <a:lnTo>
                    <a:pt x="688" y="1219"/>
                  </a:lnTo>
                  <a:lnTo>
                    <a:pt x="667" y="1229"/>
                  </a:lnTo>
                  <a:lnTo>
                    <a:pt x="645" y="1239"/>
                  </a:lnTo>
                  <a:lnTo>
                    <a:pt x="624" y="1248"/>
                  </a:lnTo>
                  <a:lnTo>
                    <a:pt x="602" y="1257"/>
                  </a:lnTo>
                  <a:lnTo>
                    <a:pt x="579" y="1264"/>
                  </a:lnTo>
                  <a:lnTo>
                    <a:pt x="558" y="1273"/>
                  </a:lnTo>
                  <a:lnTo>
                    <a:pt x="535" y="1280"/>
                  </a:lnTo>
                  <a:lnTo>
                    <a:pt x="513" y="1287"/>
                  </a:lnTo>
                  <a:lnTo>
                    <a:pt x="490" y="1294"/>
                  </a:lnTo>
                  <a:lnTo>
                    <a:pt x="468" y="1300"/>
                  </a:lnTo>
                  <a:lnTo>
                    <a:pt x="445" y="1306"/>
                  </a:lnTo>
                  <a:lnTo>
                    <a:pt x="422" y="1311"/>
                  </a:lnTo>
                  <a:lnTo>
                    <a:pt x="399" y="1317"/>
                  </a:lnTo>
                  <a:lnTo>
                    <a:pt x="376" y="1321"/>
                  </a:lnTo>
                  <a:lnTo>
                    <a:pt x="354" y="1325"/>
                  </a:lnTo>
                  <a:lnTo>
                    <a:pt x="330" y="1329"/>
                  </a:lnTo>
                  <a:lnTo>
                    <a:pt x="307" y="1333"/>
                  </a:lnTo>
                  <a:lnTo>
                    <a:pt x="283" y="1336"/>
                  </a:lnTo>
                  <a:lnTo>
                    <a:pt x="260" y="1338"/>
                  </a:lnTo>
                  <a:lnTo>
                    <a:pt x="237" y="1341"/>
                  </a:lnTo>
                  <a:lnTo>
                    <a:pt x="214" y="1342"/>
                  </a:lnTo>
                  <a:lnTo>
                    <a:pt x="190" y="1344"/>
                  </a:lnTo>
                  <a:lnTo>
                    <a:pt x="167" y="1345"/>
                  </a:lnTo>
                  <a:lnTo>
                    <a:pt x="143" y="1346"/>
                  </a:lnTo>
                  <a:lnTo>
                    <a:pt x="120" y="1346"/>
                  </a:lnTo>
                  <a:lnTo>
                    <a:pt x="0" y="1080"/>
                  </a:lnTo>
                  <a:lnTo>
                    <a:pt x="120" y="808"/>
                  </a:lnTo>
                  <a:lnTo>
                    <a:pt x="134" y="808"/>
                  </a:lnTo>
                  <a:lnTo>
                    <a:pt x="148" y="807"/>
                  </a:lnTo>
                  <a:lnTo>
                    <a:pt x="162" y="806"/>
                  </a:lnTo>
                  <a:lnTo>
                    <a:pt x="176" y="805"/>
                  </a:lnTo>
                  <a:lnTo>
                    <a:pt x="190" y="804"/>
                  </a:lnTo>
                  <a:lnTo>
                    <a:pt x="204" y="803"/>
                  </a:lnTo>
                  <a:lnTo>
                    <a:pt x="218" y="801"/>
                  </a:lnTo>
                  <a:lnTo>
                    <a:pt x="232" y="800"/>
                  </a:lnTo>
                  <a:lnTo>
                    <a:pt x="247" y="797"/>
                  </a:lnTo>
                  <a:lnTo>
                    <a:pt x="260" y="796"/>
                  </a:lnTo>
                  <a:lnTo>
                    <a:pt x="274" y="793"/>
                  </a:lnTo>
                  <a:lnTo>
                    <a:pt x="288" y="789"/>
                  </a:lnTo>
                  <a:lnTo>
                    <a:pt x="301" y="787"/>
                  </a:lnTo>
                  <a:lnTo>
                    <a:pt x="315" y="783"/>
                  </a:lnTo>
                  <a:lnTo>
                    <a:pt x="329" y="780"/>
                  </a:lnTo>
                  <a:lnTo>
                    <a:pt x="342" y="777"/>
                  </a:lnTo>
                  <a:lnTo>
                    <a:pt x="355" y="772"/>
                  </a:lnTo>
                  <a:lnTo>
                    <a:pt x="369" y="768"/>
                  </a:lnTo>
                  <a:lnTo>
                    <a:pt x="382" y="764"/>
                  </a:lnTo>
                  <a:lnTo>
                    <a:pt x="396" y="759"/>
                  </a:lnTo>
                  <a:lnTo>
                    <a:pt x="409" y="754"/>
                  </a:lnTo>
                  <a:lnTo>
                    <a:pt x="422" y="749"/>
                  </a:lnTo>
                  <a:lnTo>
                    <a:pt x="435" y="743"/>
                  </a:lnTo>
                  <a:lnTo>
                    <a:pt x="448" y="737"/>
                  </a:lnTo>
                  <a:lnTo>
                    <a:pt x="461" y="732"/>
                  </a:lnTo>
                  <a:lnTo>
                    <a:pt x="473" y="725"/>
                  </a:lnTo>
                  <a:lnTo>
                    <a:pt x="486" y="719"/>
                  </a:lnTo>
                  <a:lnTo>
                    <a:pt x="498" y="713"/>
                  </a:lnTo>
                  <a:lnTo>
                    <a:pt x="511" y="706"/>
                  </a:lnTo>
                  <a:lnTo>
                    <a:pt x="523" y="699"/>
                  </a:lnTo>
                  <a:lnTo>
                    <a:pt x="535" y="692"/>
                  </a:lnTo>
                  <a:lnTo>
                    <a:pt x="547" y="685"/>
                  </a:lnTo>
                  <a:lnTo>
                    <a:pt x="559" y="677"/>
                  </a:lnTo>
                  <a:lnTo>
                    <a:pt x="571" y="669"/>
                  </a:lnTo>
                  <a:lnTo>
                    <a:pt x="582" y="661"/>
                  </a:lnTo>
                  <a:lnTo>
                    <a:pt x="594" y="654"/>
                  </a:lnTo>
                  <a:lnTo>
                    <a:pt x="605" y="645"/>
                  </a:lnTo>
                  <a:lnTo>
                    <a:pt x="616" y="636"/>
                  </a:lnTo>
                  <a:lnTo>
                    <a:pt x="627" y="628"/>
                  </a:lnTo>
                  <a:lnTo>
                    <a:pt x="638" y="619"/>
                  </a:lnTo>
                  <a:lnTo>
                    <a:pt x="648" y="609"/>
                  </a:lnTo>
                  <a:lnTo>
                    <a:pt x="659" y="600"/>
                  </a:lnTo>
                  <a:lnTo>
                    <a:pt x="669" y="590"/>
                  </a:lnTo>
                  <a:lnTo>
                    <a:pt x="680" y="581"/>
                  </a:lnTo>
                  <a:lnTo>
                    <a:pt x="690" y="571"/>
                  </a:lnTo>
                  <a:lnTo>
                    <a:pt x="700" y="561"/>
                  </a:lnTo>
                  <a:lnTo>
                    <a:pt x="709" y="550"/>
                  </a:lnTo>
                  <a:lnTo>
                    <a:pt x="719" y="540"/>
                  </a:lnTo>
                  <a:lnTo>
                    <a:pt x="728" y="530"/>
                  </a:lnTo>
                  <a:lnTo>
                    <a:pt x="738" y="519"/>
                  </a:lnTo>
                  <a:lnTo>
                    <a:pt x="746" y="508"/>
                  </a:lnTo>
                  <a:lnTo>
                    <a:pt x="755" y="497"/>
                  </a:lnTo>
                  <a:lnTo>
                    <a:pt x="764" y="486"/>
                  </a:lnTo>
                  <a:lnTo>
                    <a:pt x="772" y="474"/>
                  </a:lnTo>
                  <a:lnTo>
                    <a:pt x="780" y="463"/>
                  </a:lnTo>
                  <a:lnTo>
                    <a:pt x="788" y="452"/>
                  </a:lnTo>
                  <a:lnTo>
                    <a:pt x="796" y="440"/>
                  </a:lnTo>
                  <a:lnTo>
                    <a:pt x="803" y="427"/>
                  </a:lnTo>
                  <a:lnTo>
                    <a:pt x="811" y="416"/>
                  </a:lnTo>
                  <a:lnTo>
                    <a:pt x="818" y="404"/>
                  </a:lnTo>
                  <a:lnTo>
                    <a:pt x="825" y="391"/>
                  </a:lnTo>
                  <a:lnTo>
                    <a:pt x="832" y="379"/>
                  </a:lnTo>
                  <a:lnTo>
                    <a:pt x="838" y="367"/>
                  </a:lnTo>
                  <a:lnTo>
                    <a:pt x="844" y="354"/>
                  </a:lnTo>
                  <a:lnTo>
                    <a:pt x="850" y="341"/>
                  </a:lnTo>
                  <a:lnTo>
                    <a:pt x="856" y="329"/>
                  </a:lnTo>
                  <a:lnTo>
                    <a:pt x="862" y="316"/>
                  </a:lnTo>
                  <a:lnTo>
                    <a:pt x="867" y="303"/>
                  </a:lnTo>
                  <a:lnTo>
                    <a:pt x="873" y="289"/>
                  </a:lnTo>
                  <a:lnTo>
                    <a:pt x="878" y="276"/>
                  </a:lnTo>
                  <a:lnTo>
                    <a:pt x="882" y="263"/>
                  </a:lnTo>
                  <a:lnTo>
                    <a:pt x="886" y="249"/>
                  </a:lnTo>
                  <a:lnTo>
                    <a:pt x="891" y="236"/>
                  </a:lnTo>
                  <a:lnTo>
                    <a:pt x="895" y="223"/>
                  </a:lnTo>
                  <a:lnTo>
                    <a:pt x="898" y="209"/>
                  </a:lnTo>
                  <a:lnTo>
                    <a:pt x="902" y="196"/>
                  </a:lnTo>
                  <a:lnTo>
                    <a:pt x="906" y="182"/>
                  </a:lnTo>
                  <a:lnTo>
                    <a:pt x="908" y="168"/>
                  </a:lnTo>
                  <a:lnTo>
                    <a:pt x="911" y="154"/>
                  </a:lnTo>
                  <a:lnTo>
                    <a:pt x="914" y="140"/>
                  </a:lnTo>
                  <a:lnTo>
                    <a:pt x="916" y="126"/>
                  </a:lnTo>
                  <a:lnTo>
                    <a:pt x="918" y="113"/>
                  </a:lnTo>
                  <a:lnTo>
                    <a:pt x="920" y="99"/>
                  </a:lnTo>
                  <a:lnTo>
                    <a:pt x="922" y="85"/>
                  </a:lnTo>
                  <a:lnTo>
                    <a:pt x="923" y="71"/>
                  </a:lnTo>
                  <a:lnTo>
                    <a:pt x="924" y="56"/>
                  </a:lnTo>
                  <a:lnTo>
                    <a:pt x="924" y="42"/>
                  </a:lnTo>
                  <a:lnTo>
                    <a:pt x="925" y="28"/>
                  </a:lnTo>
                  <a:lnTo>
                    <a:pt x="926" y="15"/>
                  </a:lnTo>
                  <a:lnTo>
                    <a:pt x="926" y="0"/>
                  </a:lnTo>
                  <a:lnTo>
                    <a:pt x="1203" y="114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chemeClr val="accent2"/>
            </a:solidFill>
            <a:ln w="9525" cmpd="sng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endParaRPr lang="en-GB" sz="1600">
                <a:solidFill>
                  <a:schemeClr val="bg1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gray">
            <a:xfrm rot="247854">
              <a:off x="816057" y="3237093"/>
              <a:ext cx="941143" cy="1020540"/>
            </a:xfrm>
            <a:custGeom>
              <a:avLst/>
              <a:gdLst>
                <a:gd name="T0" fmla="*/ 1297 w 1344"/>
                <a:gd name="T1" fmla="*/ 1459 h 1460"/>
                <a:gd name="T2" fmla="*/ 1226 w 1344"/>
                <a:gd name="T3" fmla="*/ 1455 h 1460"/>
                <a:gd name="T4" fmla="*/ 1157 w 1344"/>
                <a:gd name="T5" fmla="*/ 1447 h 1460"/>
                <a:gd name="T6" fmla="*/ 1087 w 1344"/>
                <a:gd name="T7" fmla="*/ 1435 h 1460"/>
                <a:gd name="T8" fmla="*/ 1019 w 1344"/>
                <a:gd name="T9" fmla="*/ 1420 h 1460"/>
                <a:gd name="T10" fmla="*/ 951 w 1344"/>
                <a:gd name="T11" fmla="*/ 1401 h 1460"/>
                <a:gd name="T12" fmla="*/ 884 w 1344"/>
                <a:gd name="T13" fmla="*/ 1378 h 1460"/>
                <a:gd name="T14" fmla="*/ 819 w 1344"/>
                <a:gd name="T15" fmla="*/ 1353 h 1460"/>
                <a:gd name="T16" fmla="*/ 755 w 1344"/>
                <a:gd name="T17" fmla="*/ 1323 h 1460"/>
                <a:gd name="T18" fmla="*/ 692 w 1344"/>
                <a:gd name="T19" fmla="*/ 1291 h 1460"/>
                <a:gd name="T20" fmla="*/ 631 w 1344"/>
                <a:gd name="T21" fmla="*/ 1255 h 1460"/>
                <a:gd name="T22" fmla="*/ 572 w 1344"/>
                <a:gd name="T23" fmla="*/ 1217 h 1460"/>
                <a:gd name="T24" fmla="*/ 517 w 1344"/>
                <a:gd name="T25" fmla="*/ 1174 h 1460"/>
                <a:gd name="T26" fmla="*/ 462 w 1344"/>
                <a:gd name="T27" fmla="*/ 1129 h 1460"/>
                <a:gd name="T28" fmla="*/ 410 w 1344"/>
                <a:gd name="T29" fmla="*/ 1082 h 1460"/>
                <a:gd name="T30" fmla="*/ 361 w 1344"/>
                <a:gd name="T31" fmla="*/ 1032 h 1460"/>
                <a:gd name="T32" fmla="*/ 314 w 1344"/>
                <a:gd name="T33" fmla="*/ 978 h 1460"/>
                <a:gd name="T34" fmla="*/ 271 w 1344"/>
                <a:gd name="T35" fmla="*/ 924 h 1460"/>
                <a:gd name="T36" fmla="*/ 229 w 1344"/>
                <a:gd name="T37" fmla="*/ 867 h 1460"/>
                <a:gd name="T38" fmla="*/ 192 w 1344"/>
                <a:gd name="T39" fmla="*/ 807 h 1460"/>
                <a:gd name="T40" fmla="*/ 158 w 1344"/>
                <a:gd name="T41" fmla="*/ 746 h 1460"/>
                <a:gd name="T42" fmla="*/ 126 w 1344"/>
                <a:gd name="T43" fmla="*/ 682 h 1460"/>
                <a:gd name="T44" fmla="*/ 98 w 1344"/>
                <a:gd name="T45" fmla="*/ 619 h 1460"/>
                <a:gd name="T46" fmla="*/ 73 w 1344"/>
                <a:gd name="T47" fmla="*/ 552 h 1460"/>
                <a:gd name="T48" fmla="*/ 52 w 1344"/>
                <a:gd name="T49" fmla="*/ 485 h 1460"/>
                <a:gd name="T50" fmla="*/ 35 w 1344"/>
                <a:gd name="T51" fmla="*/ 417 h 1460"/>
                <a:gd name="T52" fmla="*/ 20 w 1344"/>
                <a:gd name="T53" fmla="*/ 348 h 1460"/>
                <a:gd name="T54" fmla="*/ 9 w 1344"/>
                <a:gd name="T55" fmla="*/ 278 h 1460"/>
                <a:gd name="T56" fmla="*/ 4 w 1344"/>
                <a:gd name="T57" fmla="*/ 208 h 1460"/>
                <a:gd name="T58" fmla="*/ 0 w 1344"/>
                <a:gd name="T59" fmla="*/ 137 h 1460"/>
                <a:gd name="T60" fmla="*/ 538 w 1344"/>
                <a:gd name="T61" fmla="*/ 114 h 1460"/>
                <a:gd name="T62" fmla="*/ 539 w 1344"/>
                <a:gd name="T63" fmla="*/ 156 h 1460"/>
                <a:gd name="T64" fmla="*/ 542 w 1344"/>
                <a:gd name="T65" fmla="*/ 199 h 1460"/>
                <a:gd name="T66" fmla="*/ 548 w 1344"/>
                <a:gd name="T67" fmla="*/ 240 h 1460"/>
                <a:gd name="T68" fmla="*/ 555 w 1344"/>
                <a:gd name="T69" fmla="*/ 282 h 1460"/>
                <a:gd name="T70" fmla="*/ 566 w 1344"/>
                <a:gd name="T71" fmla="*/ 323 h 1460"/>
                <a:gd name="T72" fmla="*/ 577 w 1344"/>
                <a:gd name="T73" fmla="*/ 363 h 1460"/>
                <a:gd name="T74" fmla="*/ 592 w 1344"/>
                <a:gd name="T75" fmla="*/ 403 h 1460"/>
                <a:gd name="T76" fmla="*/ 607 w 1344"/>
                <a:gd name="T77" fmla="*/ 443 h 1460"/>
                <a:gd name="T78" fmla="*/ 626 w 1344"/>
                <a:gd name="T79" fmla="*/ 481 h 1460"/>
                <a:gd name="T80" fmla="*/ 646 w 1344"/>
                <a:gd name="T81" fmla="*/ 518 h 1460"/>
                <a:gd name="T82" fmla="*/ 668 w 1344"/>
                <a:gd name="T83" fmla="*/ 554 h 1460"/>
                <a:gd name="T84" fmla="*/ 692 w 1344"/>
                <a:gd name="T85" fmla="*/ 588 h 1460"/>
                <a:gd name="T86" fmla="*/ 717 w 1344"/>
                <a:gd name="T87" fmla="*/ 622 h 1460"/>
                <a:gd name="T88" fmla="*/ 745 w 1344"/>
                <a:gd name="T89" fmla="*/ 654 h 1460"/>
                <a:gd name="T90" fmla="*/ 774 w 1344"/>
                <a:gd name="T91" fmla="*/ 685 h 1460"/>
                <a:gd name="T92" fmla="*/ 804 w 1344"/>
                <a:gd name="T93" fmla="*/ 714 h 1460"/>
                <a:gd name="T94" fmla="*/ 836 w 1344"/>
                <a:gd name="T95" fmla="*/ 742 h 1460"/>
                <a:gd name="T96" fmla="*/ 870 w 1344"/>
                <a:gd name="T97" fmla="*/ 768 h 1460"/>
                <a:gd name="T98" fmla="*/ 905 w 1344"/>
                <a:gd name="T99" fmla="*/ 791 h 1460"/>
                <a:gd name="T100" fmla="*/ 941 w 1344"/>
                <a:gd name="T101" fmla="*/ 813 h 1460"/>
                <a:gd name="T102" fmla="*/ 978 w 1344"/>
                <a:gd name="T103" fmla="*/ 833 h 1460"/>
                <a:gd name="T104" fmla="*/ 1016 w 1344"/>
                <a:gd name="T105" fmla="*/ 851 h 1460"/>
                <a:gd name="T106" fmla="*/ 1055 w 1344"/>
                <a:gd name="T107" fmla="*/ 868 h 1460"/>
                <a:gd name="T108" fmla="*/ 1095 w 1344"/>
                <a:gd name="T109" fmla="*/ 882 h 1460"/>
                <a:gd name="T110" fmla="*/ 1135 w 1344"/>
                <a:gd name="T111" fmla="*/ 894 h 1460"/>
                <a:gd name="T112" fmla="*/ 1176 w 1344"/>
                <a:gd name="T113" fmla="*/ 903 h 1460"/>
                <a:gd name="T114" fmla="*/ 1218 w 1344"/>
                <a:gd name="T115" fmla="*/ 911 h 1460"/>
                <a:gd name="T116" fmla="*/ 1259 w 1344"/>
                <a:gd name="T117" fmla="*/ 917 h 1460"/>
                <a:gd name="T118" fmla="*/ 1302 w 1344"/>
                <a:gd name="T119" fmla="*/ 920 h 1460"/>
                <a:gd name="T120" fmla="*/ 1344 w 1344"/>
                <a:gd name="T121" fmla="*/ 922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4" h="1460">
                  <a:moveTo>
                    <a:pt x="1344" y="1460"/>
                  </a:moveTo>
                  <a:lnTo>
                    <a:pt x="1321" y="1460"/>
                  </a:lnTo>
                  <a:lnTo>
                    <a:pt x="1297" y="1459"/>
                  </a:lnTo>
                  <a:lnTo>
                    <a:pt x="1273" y="1458"/>
                  </a:lnTo>
                  <a:lnTo>
                    <a:pt x="1250" y="1456"/>
                  </a:lnTo>
                  <a:lnTo>
                    <a:pt x="1226" y="1455"/>
                  </a:lnTo>
                  <a:lnTo>
                    <a:pt x="1203" y="1452"/>
                  </a:lnTo>
                  <a:lnTo>
                    <a:pt x="1180" y="1450"/>
                  </a:lnTo>
                  <a:lnTo>
                    <a:pt x="1157" y="1447"/>
                  </a:lnTo>
                  <a:lnTo>
                    <a:pt x="1134" y="1443"/>
                  </a:lnTo>
                  <a:lnTo>
                    <a:pt x="1111" y="1439"/>
                  </a:lnTo>
                  <a:lnTo>
                    <a:pt x="1087" y="1435"/>
                  </a:lnTo>
                  <a:lnTo>
                    <a:pt x="1065" y="1431"/>
                  </a:lnTo>
                  <a:lnTo>
                    <a:pt x="1041" y="1425"/>
                  </a:lnTo>
                  <a:lnTo>
                    <a:pt x="1019" y="1420"/>
                  </a:lnTo>
                  <a:lnTo>
                    <a:pt x="996" y="1414"/>
                  </a:lnTo>
                  <a:lnTo>
                    <a:pt x="973" y="1408"/>
                  </a:lnTo>
                  <a:lnTo>
                    <a:pt x="951" y="1401"/>
                  </a:lnTo>
                  <a:lnTo>
                    <a:pt x="929" y="1394"/>
                  </a:lnTo>
                  <a:lnTo>
                    <a:pt x="907" y="1387"/>
                  </a:lnTo>
                  <a:lnTo>
                    <a:pt x="884" y="1378"/>
                  </a:lnTo>
                  <a:lnTo>
                    <a:pt x="863" y="1371"/>
                  </a:lnTo>
                  <a:lnTo>
                    <a:pt x="841" y="1362"/>
                  </a:lnTo>
                  <a:lnTo>
                    <a:pt x="819" y="1353"/>
                  </a:lnTo>
                  <a:lnTo>
                    <a:pt x="798" y="1343"/>
                  </a:lnTo>
                  <a:lnTo>
                    <a:pt x="776" y="1333"/>
                  </a:lnTo>
                  <a:lnTo>
                    <a:pt x="755" y="1323"/>
                  </a:lnTo>
                  <a:lnTo>
                    <a:pt x="734" y="1313"/>
                  </a:lnTo>
                  <a:lnTo>
                    <a:pt x="713" y="1302"/>
                  </a:lnTo>
                  <a:lnTo>
                    <a:pt x="692" y="1291"/>
                  </a:lnTo>
                  <a:lnTo>
                    <a:pt x="672" y="1279"/>
                  </a:lnTo>
                  <a:lnTo>
                    <a:pt x="651" y="1268"/>
                  </a:lnTo>
                  <a:lnTo>
                    <a:pt x="631" y="1255"/>
                  </a:lnTo>
                  <a:lnTo>
                    <a:pt x="612" y="1243"/>
                  </a:lnTo>
                  <a:lnTo>
                    <a:pt x="593" y="1230"/>
                  </a:lnTo>
                  <a:lnTo>
                    <a:pt x="572" y="1217"/>
                  </a:lnTo>
                  <a:lnTo>
                    <a:pt x="554" y="1203"/>
                  </a:lnTo>
                  <a:lnTo>
                    <a:pt x="536" y="1189"/>
                  </a:lnTo>
                  <a:lnTo>
                    <a:pt x="517" y="1174"/>
                  </a:lnTo>
                  <a:lnTo>
                    <a:pt x="498" y="1160"/>
                  </a:lnTo>
                  <a:lnTo>
                    <a:pt x="480" y="1145"/>
                  </a:lnTo>
                  <a:lnTo>
                    <a:pt x="462" y="1129"/>
                  </a:lnTo>
                  <a:lnTo>
                    <a:pt x="445" y="1114"/>
                  </a:lnTo>
                  <a:lnTo>
                    <a:pt x="427" y="1098"/>
                  </a:lnTo>
                  <a:lnTo>
                    <a:pt x="410" y="1082"/>
                  </a:lnTo>
                  <a:lnTo>
                    <a:pt x="394" y="1065"/>
                  </a:lnTo>
                  <a:lnTo>
                    <a:pt x="377" y="1049"/>
                  </a:lnTo>
                  <a:lnTo>
                    <a:pt x="361" y="1032"/>
                  </a:lnTo>
                  <a:lnTo>
                    <a:pt x="345" y="1014"/>
                  </a:lnTo>
                  <a:lnTo>
                    <a:pt x="330" y="997"/>
                  </a:lnTo>
                  <a:lnTo>
                    <a:pt x="314" y="978"/>
                  </a:lnTo>
                  <a:lnTo>
                    <a:pt x="300" y="961"/>
                  </a:lnTo>
                  <a:lnTo>
                    <a:pt x="285" y="942"/>
                  </a:lnTo>
                  <a:lnTo>
                    <a:pt x="271" y="924"/>
                  </a:lnTo>
                  <a:lnTo>
                    <a:pt x="257" y="905"/>
                  </a:lnTo>
                  <a:lnTo>
                    <a:pt x="243" y="886"/>
                  </a:lnTo>
                  <a:lnTo>
                    <a:pt x="229" y="867"/>
                  </a:lnTo>
                  <a:lnTo>
                    <a:pt x="216" y="847"/>
                  </a:lnTo>
                  <a:lnTo>
                    <a:pt x="204" y="827"/>
                  </a:lnTo>
                  <a:lnTo>
                    <a:pt x="192" y="807"/>
                  </a:lnTo>
                  <a:lnTo>
                    <a:pt x="180" y="787"/>
                  </a:lnTo>
                  <a:lnTo>
                    <a:pt x="169" y="767"/>
                  </a:lnTo>
                  <a:lnTo>
                    <a:pt x="158" y="746"/>
                  </a:lnTo>
                  <a:lnTo>
                    <a:pt x="146" y="725"/>
                  </a:lnTo>
                  <a:lnTo>
                    <a:pt x="136" y="704"/>
                  </a:lnTo>
                  <a:lnTo>
                    <a:pt x="126" y="682"/>
                  </a:lnTo>
                  <a:lnTo>
                    <a:pt x="116" y="662"/>
                  </a:lnTo>
                  <a:lnTo>
                    <a:pt x="106" y="640"/>
                  </a:lnTo>
                  <a:lnTo>
                    <a:pt x="98" y="619"/>
                  </a:lnTo>
                  <a:lnTo>
                    <a:pt x="89" y="596"/>
                  </a:lnTo>
                  <a:lnTo>
                    <a:pt x="81" y="574"/>
                  </a:lnTo>
                  <a:lnTo>
                    <a:pt x="73" y="552"/>
                  </a:lnTo>
                  <a:lnTo>
                    <a:pt x="66" y="530"/>
                  </a:lnTo>
                  <a:lnTo>
                    <a:pt x="59" y="508"/>
                  </a:lnTo>
                  <a:lnTo>
                    <a:pt x="52" y="485"/>
                  </a:lnTo>
                  <a:lnTo>
                    <a:pt x="46" y="463"/>
                  </a:lnTo>
                  <a:lnTo>
                    <a:pt x="40" y="439"/>
                  </a:lnTo>
                  <a:lnTo>
                    <a:pt x="35" y="417"/>
                  </a:lnTo>
                  <a:lnTo>
                    <a:pt x="30" y="394"/>
                  </a:lnTo>
                  <a:lnTo>
                    <a:pt x="24" y="371"/>
                  </a:lnTo>
                  <a:lnTo>
                    <a:pt x="20" y="348"/>
                  </a:lnTo>
                  <a:lnTo>
                    <a:pt x="17" y="324"/>
                  </a:lnTo>
                  <a:lnTo>
                    <a:pt x="13" y="302"/>
                  </a:lnTo>
                  <a:lnTo>
                    <a:pt x="9" y="278"/>
                  </a:lnTo>
                  <a:lnTo>
                    <a:pt x="7" y="255"/>
                  </a:lnTo>
                  <a:lnTo>
                    <a:pt x="5" y="232"/>
                  </a:lnTo>
                  <a:lnTo>
                    <a:pt x="4" y="208"/>
                  </a:lnTo>
                  <a:lnTo>
                    <a:pt x="2" y="185"/>
                  </a:lnTo>
                  <a:lnTo>
                    <a:pt x="1" y="162"/>
                  </a:lnTo>
                  <a:lnTo>
                    <a:pt x="0" y="137"/>
                  </a:lnTo>
                  <a:lnTo>
                    <a:pt x="0" y="114"/>
                  </a:lnTo>
                  <a:lnTo>
                    <a:pt x="264" y="0"/>
                  </a:lnTo>
                  <a:lnTo>
                    <a:pt x="538" y="114"/>
                  </a:lnTo>
                  <a:lnTo>
                    <a:pt x="538" y="129"/>
                  </a:lnTo>
                  <a:lnTo>
                    <a:pt x="538" y="142"/>
                  </a:lnTo>
                  <a:lnTo>
                    <a:pt x="539" y="156"/>
                  </a:lnTo>
                  <a:lnTo>
                    <a:pt x="540" y="170"/>
                  </a:lnTo>
                  <a:lnTo>
                    <a:pt x="540" y="185"/>
                  </a:lnTo>
                  <a:lnTo>
                    <a:pt x="542" y="199"/>
                  </a:lnTo>
                  <a:lnTo>
                    <a:pt x="544" y="213"/>
                  </a:lnTo>
                  <a:lnTo>
                    <a:pt x="546" y="227"/>
                  </a:lnTo>
                  <a:lnTo>
                    <a:pt x="548" y="240"/>
                  </a:lnTo>
                  <a:lnTo>
                    <a:pt x="550" y="254"/>
                  </a:lnTo>
                  <a:lnTo>
                    <a:pt x="553" y="268"/>
                  </a:lnTo>
                  <a:lnTo>
                    <a:pt x="555" y="282"/>
                  </a:lnTo>
                  <a:lnTo>
                    <a:pt x="559" y="296"/>
                  </a:lnTo>
                  <a:lnTo>
                    <a:pt x="561" y="310"/>
                  </a:lnTo>
                  <a:lnTo>
                    <a:pt x="566" y="323"/>
                  </a:lnTo>
                  <a:lnTo>
                    <a:pt x="569" y="337"/>
                  </a:lnTo>
                  <a:lnTo>
                    <a:pt x="572" y="350"/>
                  </a:lnTo>
                  <a:lnTo>
                    <a:pt x="577" y="363"/>
                  </a:lnTo>
                  <a:lnTo>
                    <a:pt x="582" y="377"/>
                  </a:lnTo>
                  <a:lnTo>
                    <a:pt x="586" y="390"/>
                  </a:lnTo>
                  <a:lnTo>
                    <a:pt x="592" y="403"/>
                  </a:lnTo>
                  <a:lnTo>
                    <a:pt x="597" y="417"/>
                  </a:lnTo>
                  <a:lnTo>
                    <a:pt x="602" y="430"/>
                  </a:lnTo>
                  <a:lnTo>
                    <a:pt x="607" y="443"/>
                  </a:lnTo>
                  <a:lnTo>
                    <a:pt x="613" y="455"/>
                  </a:lnTo>
                  <a:lnTo>
                    <a:pt x="619" y="468"/>
                  </a:lnTo>
                  <a:lnTo>
                    <a:pt x="626" y="481"/>
                  </a:lnTo>
                  <a:lnTo>
                    <a:pt x="632" y="493"/>
                  </a:lnTo>
                  <a:lnTo>
                    <a:pt x="639" y="505"/>
                  </a:lnTo>
                  <a:lnTo>
                    <a:pt x="646" y="518"/>
                  </a:lnTo>
                  <a:lnTo>
                    <a:pt x="653" y="530"/>
                  </a:lnTo>
                  <a:lnTo>
                    <a:pt x="660" y="541"/>
                  </a:lnTo>
                  <a:lnTo>
                    <a:pt x="668" y="554"/>
                  </a:lnTo>
                  <a:lnTo>
                    <a:pt x="676" y="566"/>
                  </a:lnTo>
                  <a:lnTo>
                    <a:pt x="683" y="577"/>
                  </a:lnTo>
                  <a:lnTo>
                    <a:pt x="692" y="588"/>
                  </a:lnTo>
                  <a:lnTo>
                    <a:pt x="700" y="600"/>
                  </a:lnTo>
                  <a:lnTo>
                    <a:pt x="708" y="611"/>
                  </a:lnTo>
                  <a:lnTo>
                    <a:pt x="717" y="622"/>
                  </a:lnTo>
                  <a:lnTo>
                    <a:pt x="726" y="633"/>
                  </a:lnTo>
                  <a:lnTo>
                    <a:pt x="735" y="644"/>
                  </a:lnTo>
                  <a:lnTo>
                    <a:pt x="745" y="654"/>
                  </a:lnTo>
                  <a:lnTo>
                    <a:pt x="754" y="664"/>
                  </a:lnTo>
                  <a:lnTo>
                    <a:pt x="764" y="675"/>
                  </a:lnTo>
                  <a:lnTo>
                    <a:pt x="774" y="685"/>
                  </a:lnTo>
                  <a:lnTo>
                    <a:pt x="784" y="695"/>
                  </a:lnTo>
                  <a:lnTo>
                    <a:pt x="794" y="704"/>
                  </a:lnTo>
                  <a:lnTo>
                    <a:pt x="804" y="714"/>
                  </a:lnTo>
                  <a:lnTo>
                    <a:pt x="815" y="723"/>
                  </a:lnTo>
                  <a:lnTo>
                    <a:pt x="826" y="733"/>
                  </a:lnTo>
                  <a:lnTo>
                    <a:pt x="836" y="742"/>
                  </a:lnTo>
                  <a:lnTo>
                    <a:pt x="848" y="750"/>
                  </a:lnTo>
                  <a:lnTo>
                    <a:pt x="859" y="759"/>
                  </a:lnTo>
                  <a:lnTo>
                    <a:pt x="870" y="768"/>
                  </a:lnTo>
                  <a:lnTo>
                    <a:pt x="881" y="775"/>
                  </a:lnTo>
                  <a:lnTo>
                    <a:pt x="894" y="783"/>
                  </a:lnTo>
                  <a:lnTo>
                    <a:pt x="905" y="791"/>
                  </a:lnTo>
                  <a:lnTo>
                    <a:pt x="917" y="799"/>
                  </a:lnTo>
                  <a:lnTo>
                    <a:pt x="929" y="806"/>
                  </a:lnTo>
                  <a:lnTo>
                    <a:pt x="941" y="813"/>
                  </a:lnTo>
                  <a:lnTo>
                    <a:pt x="953" y="820"/>
                  </a:lnTo>
                  <a:lnTo>
                    <a:pt x="965" y="827"/>
                  </a:lnTo>
                  <a:lnTo>
                    <a:pt x="978" y="833"/>
                  </a:lnTo>
                  <a:lnTo>
                    <a:pt x="990" y="839"/>
                  </a:lnTo>
                  <a:lnTo>
                    <a:pt x="1003" y="846"/>
                  </a:lnTo>
                  <a:lnTo>
                    <a:pt x="1016" y="851"/>
                  </a:lnTo>
                  <a:lnTo>
                    <a:pt x="1029" y="857"/>
                  </a:lnTo>
                  <a:lnTo>
                    <a:pt x="1042" y="863"/>
                  </a:lnTo>
                  <a:lnTo>
                    <a:pt x="1055" y="868"/>
                  </a:lnTo>
                  <a:lnTo>
                    <a:pt x="1068" y="873"/>
                  </a:lnTo>
                  <a:lnTo>
                    <a:pt x="1081" y="878"/>
                  </a:lnTo>
                  <a:lnTo>
                    <a:pt x="1095" y="882"/>
                  </a:lnTo>
                  <a:lnTo>
                    <a:pt x="1108" y="886"/>
                  </a:lnTo>
                  <a:lnTo>
                    <a:pt x="1122" y="891"/>
                  </a:lnTo>
                  <a:lnTo>
                    <a:pt x="1135" y="894"/>
                  </a:lnTo>
                  <a:lnTo>
                    <a:pt x="1149" y="897"/>
                  </a:lnTo>
                  <a:lnTo>
                    <a:pt x="1162" y="901"/>
                  </a:lnTo>
                  <a:lnTo>
                    <a:pt x="1176" y="903"/>
                  </a:lnTo>
                  <a:lnTo>
                    <a:pt x="1190" y="907"/>
                  </a:lnTo>
                  <a:lnTo>
                    <a:pt x="1204" y="910"/>
                  </a:lnTo>
                  <a:lnTo>
                    <a:pt x="1218" y="911"/>
                  </a:lnTo>
                  <a:lnTo>
                    <a:pt x="1232" y="914"/>
                  </a:lnTo>
                  <a:lnTo>
                    <a:pt x="1245" y="915"/>
                  </a:lnTo>
                  <a:lnTo>
                    <a:pt x="1259" y="917"/>
                  </a:lnTo>
                  <a:lnTo>
                    <a:pt x="1274" y="918"/>
                  </a:lnTo>
                  <a:lnTo>
                    <a:pt x="1288" y="919"/>
                  </a:lnTo>
                  <a:lnTo>
                    <a:pt x="1302" y="920"/>
                  </a:lnTo>
                  <a:lnTo>
                    <a:pt x="1316" y="921"/>
                  </a:lnTo>
                  <a:lnTo>
                    <a:pt x="1330" y="922"/>
                  </a:lnTo>
                  <a:lnTo>
                    <a:pt x="1344" y="922"/>
                  </a:lnTo>
                  <a:lnTo>
                    <a:pt x="1224" y="1194"/>
                  </a:lnTo>
                  <a:lnTo>
                    <a:pt x="1344" y="1460"/>
                  </a:lnTo>
                  <a:close/>
                </a:path>
              </a:pathLst>
            </a:custGeom>
            <a:solidFill>
              <a:schemeClr val="accent2"/>
            </a:solidFill>
            <a:ln w="9525" cmpd="sng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endParaRPr lang="en-GB" sz="1600">
                <a:solidFill>
                  <a:schemeClr val="bg1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gray">
            <a:xfrm rot="247854">
              <a:off x="880905" y="2380334"/>
              <a:ext cx="1025351" cy="941338"/>
            </a:xfrm>
            <a:custGeom>
              <a:avLst/>
              <a:gdLst>
                <a:gd name="T0" fmla="*/ 1 w 1464"/>
                <a:gd name="T1" fmla="*/ 1299 h 1346"/>
                <a:gd name="T2" fmla="*/ 5 w 1464"/>
                <a:gd name="T3" fmla="*/ 1229 h 1346"/>
                <a:gd name="T4" fmla="*/ 13 w 1464"/>
                <a:gd name="T5" fmla="*/ 1159 h 1346"/>
                <a:gd name="T6" fmla="*/ 24 w 1464"/>
                <a:gd name="T7" fmla="*/ 1090 h 1346"/>
                <a:gd name="T8" fmla="*/ 40 w 1464"/>
                <a:gd name="T9" fmla="*/ 1020 h 1346"/>
                <a:gd name="T10" fmla="*/ 59 w 1464"/>
                <a:gd name="T11" fmla="*/ 953 h 1346"/>
                <a:gd name="T12" fmla="*/ 81 w 1464"/>
                <a:gd name="T13" fmla="*/ 886 h 1346"/>
                <a:gd name="T14" fmla="*/ 106 w 1464"/>
                <a:gd name="T15" fmla="*/ 820 h 1346"/>
                <a:gd name="T16" fmla="*/ 136 w 1464"/>
                <a:gd name="T17" fmla="*/ 756 h 1346"/>
                <a:gd name="T18" fmla="*/ 169 w 1464"/>
                <a:gd name="T19" fmla="*/ 694 h 1346"/>
                <a:gd name="T20" fmla="*/ 204 w 1464"/>
                <a:gd name="T21" fmla="*/ 632 h 1346"/>
                <a:gd name="T22" fmla="*/ 243 w 1464"/>
                <a:gd name="T23" fmla="*/ 574 h 1346"/>
                <a:gd name="T24" fmla="*/ 285 w 1464"/>
                <a:gd name="T25" fmla="*/ 517 h 1346"/>
                <a:gd name="T26" fmla="*/ 330 w 1464"/>
                <a:gd name="T27" fmla="*/ 462 h 1346"/>
                <a:gd name="T28" fmla="*/ 377 w 1464"/>
                <a:gd name="T29" fmla="*/ 411 h 1346"/>
                <a:gd name="T30" fmla="*/ 427 w 1464"/>
                <a:gd name="T31" fmla="*/ 361 h 1346"/>
                <a:gd name="T32" fmla="*/ 480 w 1464"/>
                <a:gd name="T33" fmla="*/ 314 h 1346"/>
                <a:gd name="T34" fmla="*/ 536 w 1464"/>
                <a:gd name="T35" fmla="*/ 271 h 1346"/>
                <a:gd name="T36" fmla="*/ 593 w 1464"/>
                <a:gd name="T37" fmla="*/ 230 h 1346"/>
                <a:gd name="T38" fmla="*/ 651 w 1464"/>
                <a:gd name="T39" fmla="*/ 192 h 1346"/>
                <a:gd name="T40" fmla="*/ 713 w 1464"/>
                <a:gd name="T41" fmla="*/ 158 h 1346"/>
                <a:gd name="T42" fmla="*/ 776 w 1464"/>
                <a:gd name="T43" fmla="*/ 125 h 1346"/>
                <a:gd name="T44" fmla="*/ 841 w 1464"/>
                <a:gd name="T45" fmla="*/ 98 h 1346"/>
                <a:gd name="T46" fmla="*/ 907 w 1464"/>
                <a:gd name="T47" fmla="*/ 73 h 1346"/>
                <a:gd name="T48" fmla="*/ 973 w 1464"/>
                <a:gd name="T49" fmla="*/ 52 h 1346"/>
                <a:gd name="T50" fmla="*/ 1041 w 1464"/>
                <a:gd name="T51" fmla="*/ 35 h 1346"/>
                <a:gd name="T52" fmla="*/ 1111 w 1464"/>
                <a:gd name="T53" fmla="*/ 20 h 1346"/>
                <a:gd name="T54" fmla="*/ 1180 w 1464"/>
                <a:gd name="T55" fmla="*/ 9 h 1346"/>
                <a:gd name="T56" fmla="*/ 1250 w 1464"/>
                <a:gd name="T57" fmla="*/ 3 h 1346"/>
                <a:gd name="T58" fmla="*/ 1321 w 1464"/>
                <a:gd name="T59" fmla="*/ 0 h 1346"/>
                <a:gd name="T60" fmla="*/ 1344 w 1464"/>
                <a:gd name="T61" fmla="*/ 539 h 1346"/>
                <a:gd name="T62" fmla="*/ 1302 w 1464"/>
                <a:gd name="T63" fmla="*/ 540 h 1346"/>
                <a:gd name="T64" fmla="*/ 1259 w 1464"/>
                <a:gd name="T65" fmla="*/ 543 h 1346"/>
                <a:gd name="T66" fmla="*/ 1218 w 1464"/>
                <a:gd name="T67" fmla="*/ 548 h 1346"/>
                <a:gd name="T68" fmla="*/ 1176 w 1464"/>
                <a:gd name="T69" fmla="*/ 556 h 1346"/>
                <a:gd name="T70" fmla="*/ 1135 w 1464"/>
                <a:gd name="T71" fmla="*/ 566 h 1346"/>
                <a:gd name="T72" fmla="*/ 1095 w 1464"/>
                <a:gd name="T73" fmla="*/ 577 h 1346"/>
                <a:gd name="T74" fmla="*/ 1055 w 1464"/>
                <a:gd name="T75" fmla="*/ 592 h 1346"/>
                <a:gd name="T76" fmla="*/ 1016 w 1464"/>
                <a:gd name="T77" fmla="*/ 608 h 1346"/>
                <a:gd name="T78" fmla="*/ 978 w 1464"/>
                <a:gd name="T79" fmla="*/ 626 h 1346"/>
                <a:gd name="T80" fmla="*/ 941 w 1464"/>
                <a:gd name="T81" fmla="*/ 647 h 1346"/>
                <a:gd name="T82" fmla="*/ 905 w 1464"/>
                <a:gd name="T83" fmla="*/ 668 h 1346"/>
                <a:gd name="T84" fmla="*/ 870 w 1464"/>
                <a:gd name="T85" fmla="*/ 693 h 1346"/>
                <a:gd name="T86" fmla="*/ 836 w 1464"/>
                <a:gd name="T87" fmla="*/ 719 h 1346"/>
                <a:gd name="T88" fmla="*/ 804 w 1464"/>
                <a:gd name="T89" fmla="*/ 746 h 1346"/>
                <a:gd name="T90" fmla="*/ 774 w 1464"/>
                <a:gd name="T91" fmla="*/ 775 h 1346"/>
                <a:gd name="T92" fmla="*/ 745 w 1464"/>
                <a:gd name="T93" fmla="*/ 806 h 1346"/>
                <a:gd name="T94" fmla="*/ 717 w 1464"/>
                <a:gd name="T95" fmla="*/ 838 h 1346"/>
                <a:gd name="T96" fmla="*/ 692 w 1464"/>
                <a:gd name="T97" fmla="*/ 871 h 1346"/>
                <a:gd name="T98" fmla="*/ 668 w 1464"/>
                <a:gd name="T99" fmla="*/ 906 h 1346"/>
                <a:gd name="T100" fmla="*/ 646 w 1464"/>
                <a:gd name="T101" fmla="*/ 942 h 1346"/>
                <a:gd name="T102" fmla="*/ 626 w 1464"/>
                <a:gd name="T103" fmla="*/ 980 h 1346"/>
                <a:gd name="T104" fmla="*/ 607 w 1464"/>
                <a:gd name="T105" fmla="*/ 1018 h 1346"/>
                <a:gd name="T106" fmla="*/ 592 w 1464"/>
                <a:gd name="T107" fmla="*/ 1057 h 1346"/>
                <a:gd name="T108" fmla="*/ 577 w 1464"/>
                <a:gd name="T109" fmla="*/ 1096 h 1346"/>
                <a:gd name="T110" fmla="*/ 566 w 1464"/>
                <a:gd name="T111" fmla="*/ 1137 h 1346"/>
                <a:gd name="T112" fmla="*/ 555 w 1464"/>
                <a:gd name="T113" fmla="*/ 1178 h 1346"/>
                <a:gd name="T114" fmla="*/ 548 w 1464"/>
                <a:gd name="T115" fmla="*/ 1219 h 1346"/>
                <a:gd name="T116" fmla="*/ 542 w 1464"/>
                <a:gd name="T117" fmla="*/ 1262 h 1346"/>
                <a:gd name="T118" fmla="*/ 539 w 1464"/>
                <a:gd name="T119" fmla="*/ 1304 h 1346"/>
                <a:gd name="T120" fmla="*/ 538 w 1464"/>
                <a:gd name="T121" fmla="*/ 1346 h 1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64" h="1346">
                  <a:moveTo>
                    <a:pt x="0" y="1346"/>
                  </a:moveTo>
                  <a:lnTo>
                    <a:pt x="0" y="1323"/>
                  </a:lnTo>
                  <a:lnTo>
                    <a:pt x="1" y="1299"/>
                  </a:lnTo>
                  <a:lnTo>
                    <a:pt x="2" y="1276"/>
                  </a:lnTo>
                  <a:lnTo>
                    <a:pt x="4" y="1252"/>
                  </a:lnTo>
                  <a:lnTo>
                    <a:pt x="5" y="1229"/>
                  </a:lnTo>
                  <a:lnTo>
                    <a:pt x="7" y="1206"/>
                  </a:lnTo>
                  <a:lnTo>
                    <a:pt x="9" y="1182"/>
                  </a:lnTo>
                  <a:lnTo>
                    <a:pt x="13" y="1159"/>
                  </a:lnTo>
                  <a:lnTo>
                    <a:pt x="17" y="1135"/>
                  </a:lnTo>
                  <a:lnTo>
                    <a:pt x="20" y="1112"/>
                  </a:lnTo>
                  <a:lnTo>
                    <a:pt x="24" y="1090"/>
                  </a:lnTo>
                  <a:lnTo>
                    <a:pt x="30" y="1066"/>
                  </a:lnTo>
                  <a:lnTo>
                    <a:pt x="35" y="1044"/>
                  </a:lnTo>
                  <a:lnTo>
                    <a:pt x="40" y="1020"/>
                  </a:lnTo>
                  <a:lnTo>
                    <a:pt x="46" y="998"/>
                  </a:lnTo>
                  <a:lnTo>
                    <a:pt x="52" y="975"/>
                  </a:lnTo>
                  <a:lnTo>
                    <a:pt x="59" y="953"/>
                  </a:lnTo>
                  <a:lnTo>
                    <a:pt x="66" y="930"/>
                  </a:lnTo>
                  <a:lnTo>
                    <a:pt x="73" y="908"/>
                  </a:lnTo>
                  <a:lnTo>
                    <a:pt x="81" y="886"/>
                  </a:lnTo>
                  <a:lnTo>
                    <a:pt x="89" y="864"/>
                  </a:lnTo>
                  <a:lnTo>
                    <a:pt x="98" y="842"/>
                  </a:lnTo>
                  <a:lnTo>
                    <a:pt x="106" y="820"/>
                  </a:lnTo>
                  <a:lnTo>
                    <a:pt x="116" y="798"/>
                  </a:lnTo>
                  <a:lnTo>
                    <a:pt x="126" y="777"/>
                  </a:lnTo>
                  <a:lnTo>
                    <a:pt x="136" y="756"/>
                  </a:lnTo>
                  <a:lnTo>
                    <a:pt x="146" y="735"/>
                  </a:lnTo>
                  <a:lnTo>
                    <a:pt x="158" y="714"/>
                  </a:lnTo>
                  <a:lnTo>
                    <a:pt x="169" y="694"/>
                  </a:lnTo>
                  <a:lnTo>
                    <a:pt x="180" y="673"/>
                  </a:lnTo>
                  <a:lnTo>
                    <a:pt x="192" y="653"/>
                  </a:lnTo>
                  <a:lnTo>
                    <a:pt x="204" y="632"/>
                  </a:lnTo>
                  <a:lnTo>
                    <a:pt x="216" y="613"/>
                  </a:lnTo>
                  <a:lnTo>
                    <a:pt x="229" y="593"/>
                  </a:lnTo>
                  <a:lnTo>
                    <a:pt x="243" y="574"/>
                  </a:lnTo>
                  <a:lnTo>
                    <a:pt x="257" y="555"/>
                  </a:lnTo>
                  <a:lnTo>
                    <a:pt x="271" y="536"/>
                  </a:lnTo>
                  <a:lnTo>
                    <a:pt x="285" y="517"/>
                  </a:lnTo>
                  <a:lnTo>
                    <a:pt x="300" y="499"/>
                  </a:lnTo>
                  <a:lnTo>
                    <a:pt x="314" y="481"/>
                  </a:lnTo>
                  <a:lnTo>
                    <a:pt x="330" y="462"/>
                  </a:lnTo>
                  <a:lnTo>
                    <a:pt x="345" y="445"/>
                  </a:lnTo>
                  <a:lnTo>
                    <a:pt x="361" y="428"/>
                  </a:lnTo>
                  <a:lnTo>
                    <a:pt x="377" y="411"/>
                  </a:lnTo>
                  <a:lnTo>
                    <a:pt x="394" y="394"/>
                  </a:lnTo>
                  <a:lnTo>
                    <a:pt x="410" y="378"/>
                  </a:lnTo>
                  <a:lnTo>
                    <a:pt x="427" y="361"/>
                  </a:lnTo>
                  <a:lnTo>
                    <a:pt x="445" y="346"/>
                  </a:lnTo>
                  <a:lnTo>
                    <a:pt x="462" y="330"/>
                  </a:lnTo>
                  <a:lnTo>
                    <a:pt x="480" y="314"/>
                  </a:lnTo>
                  <a:lnTo>
                    <a:pt x="498" y="300"/>
                  </a:lnTo>
                  <a:lnTo>
                    <a:pt x="517" y="285"/>
                  </a:lnTo>
                  <a:lnTo>
                    <a:pt x="536" y="271"/>
                  </a:lnTo>
                  <a:lnTo>
                    <a:pt x="554" y="257"/>
                  </a:lnTo>
                  <a:lnTo>
                    <a:pt x="572" y="243"/>
                  </a:lnTo>
                  <a:lnTo>
                    <a:pt x="593" y="230"/>
                  </a:lnTo>
                  <a:lnTo>
                    <a:pt x="612" y="217"/>
                  </a:lnTo>
                  <a:lnTo>
                    <a:pt x="631" y="204"/>
                  </a:lnTo>
                  <a:lnTo>
                    <a:pt x="651" y="192"/>
                  </a:lnTo>
                  <a:lnTo>
                    <a:pt x="672" y="180"/>
                  </a:lnTo>
                  <a:lnTo>
                    <a:pt x="692" y="169"/>
                  </a:lnTo>
                  <a:lnTo>
                    <a:pt x="713" y="158"/>
                  </a:lnTo>
                  <a:lnTo>
                    <a:pt x="734" y="147"/>
                  </a:lnTo>
                  <a:lnTo>
                    <a:pt x="755" y="136"/>
                  </a:lnTo>
                  <a:lnTo>
                    <a:pt x="776" y="125"/>
                  </a:lnTo>
                  <a:lnTo>
                    <a:pt x="798" y="116"/>
                  </a:lnTo>
                  <a:lnTo>
                    <a:pt x="819" y="106"/>
                  </a:lnTo>
                  <a:lnTo>
                    <a:pt x="841" y="98"/>
                  </a:lnTo>
                  <a:lnTo>
                    <a:pt x="863" y="89"/>
                  </a:lnTo>
                  <a:lnTo>
                    <a:pt x="884" y="81"/>
                  </a:lnTo>
                  <a:lnTo>
                    <a:pt x="907" y="73"/>
                  </a:lnTo>
                  <a:lnTo>
                    <a:pt x="929" y="66"/>
                  </a:lnTo>
                  <a:lnTo>
                    <a:pt x="951" y="59"/>
                  </a:lnTo>
                  <a:lnTo>
                    <a:pt x="973" y="52"/>
                  </a:lnTo>
                  <a:lnTo>
                    <a:pt x="996" y="46"/>
                  </a:lnTo>
                  <a:lnTo>
                    <a:pt x="1019" y="40"/>
                  </a:lnTo>
                  <a:lnTo>
                    <a:pt x="1041" y="35"/>
                  </a:lnTo>
                  <a:lnTo>
                    <a:pt x="1065" y="29"/>
                  </a:lnTo>
                  <a:lnTo>
                    <a:pt x="1087" y="24"/>
                  </a:lnTo>
                  <a:lnTo>
                    <a:pt x="1111" y="20"/>
                  </a:lnTo>
                  <a:lnTo>
                    <a:pt x="1134" y="16"/>
                  </a:lnTo>
                  <a:lnTo>
                    <a:pt x="1157" y="13"/>
                  </a:lnTo>
                  <a:lnTo>
                    <a:pt x="1180" y="9"/>
                  </a:lnTo>
                  <a:lnTo>
                    <a:pt x="1203" y="7"/>
                  </a:lnTo>
                  <a:lnTo>
                    <a:pt x="1226" y="5"/>
                  </a:lnTo>
                  <a:lnTo>
                    <a:pt x="1250" y="3"/>
                  </a:lnTo>
                  <a:lnTo>
                    <a:pt x="1273" y="2"/>
                  </a:lnTo>
                  <a:lnTo>
                    <a:pt x="1297" y="1"/>
                  </a:lnTo>
                  <a:lnTo>
                    <a:pt x="1321" y="0"/>
                  </a:lnTo>
                  <a:lnTo>
                    <a:pt x="1344" y="0"/>
                  </a:lnTo>
                  <a:lnTo>
                    <a:pt x="1464" y="266"/>
                  </a:lnTo>
                  <a:lnTo>
                    <a:pt x="1344" y="539"/>
                  </a:lnTo>
                  <a:lnTo>
                    <a:pt x="1330" y="539"/>
                  </a:lnTo>
                  <a:lnTo>
                    <a:pt x="1316" y="539"/>
                  </a:lnTo>
                  <a:lnTo>
                    <a:pt x="1302" y="540"/>
                  </a:lnTo>
                  <a:lnTo>
                    <a:pt x="1288" y="540"/>
                  </a:lnTo>
                  <a:lnTo>
                    <a:pt x="1274" y="541"/>
                  </a:lnTo>
                  <a:lnTo>
                    <a:pt x="1259" y="543"/>
                  </a:lnTo>
                  <a:lnTo>
                    <a:pt x="1245" y="545"/>
                  </a:lnTo>
                  <a:lnTo>
                    <a:pt x="1232" y="546"/>
                  </a:lnTo>
                  <a:lnTo>
                    <a:pt x="1218" y="548"/>
                  </a:lnTo>
                  <a:lnTo>
                    <a:pt x="1204" y="551"/>
                  </a:lnTo>
                  <a:lnTo>
                    <a:pt x="1190" y="554"/>
                  </a:lnTo>
                  <a:lnTo>
                    <a:pt x="1176" y="556"/>
                  </a:lnTo>
                  <a:lnTo>
                    <a:pt x="1162" y="559"/>
                  </a:lnTo>
                  <a:lnTo>
                    <a:pt x="1149" y="562"/>
                  </a:lnTo>
                  <a:lnTo>
                    <a:pt x="1135" y="566"/>
                  </a:lnTo>
                  <a:lnTo>
                    <a:pt x="1122" y="570"/>
                  </a:lnTo>
                  <a:lnTo>
                    <a:pt x="1108" y="574"/>
                  </a:lnTo>
                  <a:lnTo>
                    <a:pt x="1095" y="577"/>
                  </a:lnTo>
                  <a:lnTo>
                    <a:pt x="1081" y="583"/>
                  </a:lnTo>
                  <a:lnTo>
                    <a:pt x="1068" y="587"/>
                  </a:lnTo>
                  <a:lnTo>
                    <a:pt x="1055" y="592"/>
                  </a:lnTo>
                  <a:lnTo>
                    <a:pt x="1042" y="598"/>
                  </a:lnTo>
                  <a:lnTo>
                    <a:pt x="1029" y="603"/>
                  </a:lnTo>
                  <a:lnTo>
                    <a:pt x="1016" y="608"/>
                  </a:lnTo>
                  <a:lnTo>
                    <a:pt x="1003" y="614"/>
                  </a:lnTo>
                  <a:lnTo>
                    <a:pt x="990" y="620"/>
                  </a:lnTo>
                  <a:lnTo>
                    <a:pt x="978" y="626"/>
                  </a:lnTo>
                  <a:lnTo>
                    <a:pt x="965" y="633"/>
                  </a:lnTo>
                  <a:lnTo>
                    <a:pt x="953" y="640"/>
                  </a:lnTo>
                  <a:lnTo>
                    <a:pt x="941" y="647"/>
                  </a:lnTo>
                  <a:lnTo>
                    <a:pt x="929" y="654"/>
                  </a:lnTo>
                  <a:lnTo>
                    <a:pt x="917" y="661"/>
                  </a:lnTo>
                  <a:lnTo>
                    <a:pt x="905" y="668"/>
                  </a:lnTo>
                  <a:lnTo>
                    <a:pt x="894" y="677"/>
                  </a:lnTo>
                  <a:lnTo>
                    <a:pt x="881" y="684"/>
                  </a:lnTo>
                  <a:lnTo>
                    <a:pt x="870" y="693"/>
                  </a:lnTo>
                  <a:lnTo>
                    <a:pt x="859" y="701"/>
                  </a:lnTo>
                  <a:lnTo>
                    <a:pt x="848" y="710"/>
                  </a:lnTo>
                  <a:lnTo>
                    <a:pt x="836" y="719"/>
                  </a:lnTo>
                  <a:lnTo>
                    <a:pt x="826" y="728"/>
                  </a:lnTo>
                  <a:lnTo>
                    <a:pt x="815" y="736"/>
                  </a:lnTo>
                  <a:lnTo>
                    <a:pt x="804" y="746"/>
                  </a:lnTo>
                  <a:lnTo>
                    <a:pt x="794" y="755"/>
                  </a:lnTo>
                  <a:lnTo>
                    <a:pt x="784" y="765"/>
                  </a:lnTo>
                  <a:lnTo>
                    <a:pt x="774" y="775"/>
                  </a:lnTo>
                  <a:lnTo>
                    <a:pt x="764" y="785"/>
                  </a:lnTo>
                  <a:lnTo>
                    <a:pt x="754" y="795"/>
                  </a:lnTo>
                  <a:lnTo>
                    <a:pt x="745" y="806"/>
                  </a:lnTo>
                  <a:lnTo>
                    <a:pt x="735" y="816"/>
                  </a:lnTo>
                  <a:lnTo>
                    <a:pt x="726" y="827"/>
                  </a:lnTo>
                  <a:lnTo>
                    <a:pt x="717" y="838"/>
                  </a:lnTo>
                  <a:lnTo>
                    <a:pt x="708" y="849"/>
                  </a:lnTo>
                  <a:lnTo>
                    <a:pt x="700" y="860"/>
                  </a:lnTo>
                  <a:lnTo>
                    <a:pt x="692" y="871"/>
                  </a:lnTo>
                  <a:lnTo>
                    <a:pt x="683" y="883"/>
                  </a:lnTo>
                  <a:lnTo>
                    <a:pt x="676" y="895"/>
                  </a:lnTo>
                  <a:lnTo>
                    <a:pt x="668" y="906"/>
                  </a:lnTo>
                  <a:lnTo>
                    <a:pt x="660" y="918"/>
                  </a:lnTo>
                  <a:lnTo>
                    <a:pt x="653" y="930"/>
                  </a:lnTo>
                  <a:lnTo>
                    <a:pt x="646" y="942"/>
                  </a:lnTo>
                  <a:lnTo>
                    <a:pt x="639" y="954"/>
                  </a:lnTo>
                  <a:lnTo>
                    <a:pt x="632" y="966"/>
                  </a:lnTo>
                  <a:lnTo>
                    <a:pt x="626" y="980"/>
                  </a:lnTo>
                  <a:lnTo>
                    <a:pt x="619" y="992"/>
                  </a:lnTo>
                  <a:lnTo>
                    <a:pt x="613" y="1005"/>
                  </a:lnTo>
                  <a:lnTo>
                    <a:pt x="607" y="1018"/>
                  </a:lnTo>
                  <a:lnTo>
                    <a:pt x="602" y="1030"/>
                  </a:lnTo>
                  <a:lnTo>
                    <a:pt x="597" y="1044"/>
                  </a:lnTo>
                  <a:lnTo>
                    <a:pt x="592" y="1057"/>
                  </a:lnTo>
                  <a:lnTo>
                    <a:pt x="586" y="1070"/>
                  </a:lnTo>
                  <a:lnTo>
                    <a:pt x="582" y="1084"/>
                  </a:lnTo>
                  <a:lnTo>
                    <a:pt x="577" y="1096"/>
                  </a:lnTo>
                  <a:lnTo>
                    <a:pt x="572" y="1110"/>
                  </a:lnTo>
                  <a:lnTo>
                    <a:pt x="569" y="1123"/>
                  </a:lnTo>
                  <a:lnTo>
                    <a:pt x="566" y="1137"/>
                  </a:lnTo>
                  <a:lnTo>
                    <a:pt x="561" y="1151"/>
                  </a:lnTo>
                  <a:lnTo>
                    <a:pt x="559" y="1164"/>
                  </a:lnTo>
                  <a:lnTo>
                    <a:pt x="555" y="1178"/>
                  </a:lnTo>
                  <a:lnTo>
                    <a:pt x="553" y="1192"/>
                  </a:lnTo>
                  <a:lnTo>
                    <a:pt x="550" y="1206"/>
                  </a:lnTo>
                  <a:lnTo>
                    <a:pt x="548" y="1219"/>
                  </a:lnTo>
                  <a:lnTo>
                    <a:pt x="546" y="1233"/>
                  </a:lnTo>
                  <a:lnTo>
                    <a:pt x="544" y="1248"/>
                  </a:lnTo>
                  <a:lnTo>
                    <a:pt x="542" y="1262"/>
                  </a:lnTo>
                  <a:lnTo>
                    <a:pt x="540" y="1276"/>
                  </a:lnTo>
                  <a:lnTo>
                    <a:pt x="540" y="1290"/>
                  </a:lnTo>
                  <a:lnTo>
                    <a:pt x="539" y="1304"/>
                  </a:lnTo>
                  <a:lnTo>
                    <a:pt x="538" y="1318"/>
                  </a:lnTo>
                  <a:lnTo>
                    <a:pt x="538" y="1332"/>
                  </a:lnTo>
                  <a:lnTo>
                    <a:pt x="538" y="1346"/>
                  </a:lnTo>
                  <a:lnTo>
                    <a:pt x="264" y="1232"/>
                  </a:lnTo>
                  <a:lnTo>
                    <a:pt x="0" y="1346"/>
                  </a:lnTo>
                  <a:close/>
                </a:path>
              </a:pathLst>
            </a:custGeom>
            <a:solidFill>
              <a:schemeClr val="accent2"/>
            </a:solidFill>
            <a:ln w="9525" cmpd="sng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endParaRPr lang="en-GB" sz="1600">
                <a:solidFill>
                  <a:schemeClr val="bg1"/>
                </a:solidFill>
              </a:endParaRP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gray">
            <a:xfrm rot="15361072">
              <a:off x="984663" y="2557410"/>
              <a:ext cx="1545787" cy="1546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t">
              <a:prstTxWarp prst="textArchDown">
                <a:avLst/>
              </a:prstTxWarp>
              <a:noAutofit/>
            </a:bodyPr>
            <a:lstStyle/>
            <a:p>
              <a:pPr eaLnBrk="0" hangingPunct="0">
                <a:lnSpc>
                  <a:spcPct val="100000"/>
                </a:lnSpc>
              </a:pPr>
              <a:r>
                <a:rPr lang="en-GB" sz="1600" dirty="0">
                  <a:solidFill>
                    <a:schemeClr val="bg1"/>
                  </a:solidFill>
                </a:rPr>
                <a:t>Reporting</a:t>
              </a: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gray">
            <a:xfrm rot="21066890">
              <a:off x="1035737" y="2553109"/>
              <a:ext cx="1546189" cy="154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t">
              <a:prstTxWarp prst="textArchDown">
                <a:avLst/>
              </a:prstTxWarp>
              <a:noAutofit/>
            </a:bodyPr>
            <a:lstStyle/>
            <a:p>
              <a:pPr eaLnBrk="0" hangingPunct="0">
                <a:lnSpc>
                  <a:spcPct val="100000"/>
                </a:lnSpc>
              </a:pPr>
              <a:r>
                <a:rPr lang="en-GB" sz="1600" dirty="0">
                  <a:solidFill>
                    <a:schemeClr val="bg1"/>
                  </a:solidFill>
                </a:rPr>
                <a:t>Mitigation </a:t>
              </a:r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gray">
            <a:xfrm rot="411736">
              <a:off x="1101185" y="2524373"/>
              <a:ext cx="1449322" cy="1449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t">
              <a:prstTxWarp prst="textArchUp">
                <a:avLst/>
              </a:prstTxWarp>
              <a:noAutofit/>
            </a:bodyPr>
            <a:lstStyle/>
            <a:p>
              <a:pPr eaLnBrk="0" hangingPunct="0">
                <a:lnSpc>
                  <a:spcPct val="100000"/>
                </a:lnSpc>
              </a:pPr>
              <a:r>
                <a:rPr lang="en-GB" sz="1600" dirty="0">
                  <a:solidFill>
                    <a:schemeClr val="bg1"/>
                  </a:solidFill>
                </a:rPr>
                <a:t>Identification</a:t>
              </a:r>
            </a:p>
          </p:txBody>
        </p:sp>
        <p:sp>
          <p:nvSpPr>
            <p:cNvPr id="29" name="Text Box 25"/>
            <p:cNvSpPr txBox="1">
              <a:spLocks noChangeArrowheads="1"/>
            </p:cNvSpPr>
            <p:nvPr/>
          </p:nvSpPr>
          <p:spPr bwMode="gray">
            <a:xfrm rot="5857636">
              <a:off x="1113213" y="2691259"/>
              <a:ext cx="1477835" cy="1386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t">
              <a:prstTxWarp prst="textArchUp">
                <a:avLst/>
              </a:prstTxWarp>
              <a:noAutofit/>
            </a:bodyPr>
            <a:lstStyle/>
            <a:p>
              <a:pPr eaLnBrk="0" hangingPunct="0">
                <a:lnSpc>
                  <a:spcPct val="100000"/>
                </a:lnSpc>
              </a:pPr>
              <a:r>
                <a:rPr lang="en-GB" sz="1600" dirty="0">
                  <a:solidFill>
                    <a:schemeClr val="bg1"/>
                  </a:solidFill>
                </a:rPr>
                <a:t>Measurement</a:t>
              </a:r>
            </a:p>
          </p:txBody>
        </p:sp>
        <p:sp>
          <p:nvSpPr>
            <p:cNvPr id="30" name="TextBox 29"/>
            <p:cNvSpPr txBox="1"/>
            <p:nvPr/>
          </p:nvSpPr>
          <p:spPr bwMode="gray">
            <a:xfrm>
              <a:off x="1207394" y="3036437"/>
              <a:ext cx="1147852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1" dirty="0">
                  <a:solidFill>
                    <a:schemeClr val="accent2"/>
                  </a:solidFill>
                </a:rPr>
                <a:t>Risk management cycle</a:t>
              </a:r>
            </a:p>
          </p:txBody>
        </p:sp>
      </p:grpSp>
      <p:sp>
        <p:nvSpPr>
          <p:cNvPr id="31" name="Rectangle 30"/>
          <p:cNvSpPr/>
          <p:nvPr/>
        </p:nvSpPr>
        <p:spPr bwMode="gray">
          <a:xfrm>
            <a:off x="5387212" y="2139025"/>
            <a:ext cx="2043001" cy="78461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1" tIns="60941" rIns="60941" bIns="60941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tx1"/>
                </a:solidFill>
              </a:rPr>
              <a:t>Strategic planning</a:t>
            </a:r>
          </a:p>
        </p:txBody>
      </p:sp>
      <p:sp>
        <p:nvSpPr>
          <p:cNvPr id="33" name="Rectangle 32"/>
          <p:cNvSpPr/>
          <p:nvPr/>
        </p:nvSpPr>
        <p:spPr bwMode="gray">
          <a:xfrm>
            <a:off x="5387212" y="4676348"/>
            <a:ext cx="2043001" cy="78461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1" tIns="60941" rIns="60941" bIns="60941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tx1"/>
                </a:solidFill>
              </a:rPr>
              <a:t>Investment approval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and monitoring</a:t>
            </a:r>
          </a:p>
        </p:txBody>
      </p:sp>
      <p:sp>
        <p:nvSpPr>
          <p:cNvPr id="34" name="Freeform 33"/>
          <p:cNvSpPr/>
          <p:nvPr/>
        </p:nvSpPr>
        <p:spPr bwMode="gray">
          <a:xfrm rot="5400000">
            <a:off x="1655054" y="5734015"/>
            <a:ext cx="181685" cy="345052"/>
          </a:xfrm>
          <a:custGeom>
            <a:avLst/>
            <a:gdLst/>
            <a:ahLst/>
            <a:cxnLst/>
            <a:rect l="0" t="0" r="0" b="0"/>
            <a:pathLst>
              <a:path w="142082" h="269876">
                <a:moveTo>
                  <a:pt x="0" y="0"/>
                </a:moveTo>
                <a:lnTo>
                  <a:pt x="0" y="66675"/>
                </a:lnTo>
                <a:lnTo>
                  <a:pt x="69056" y="134938"/>
                </a:lnTo>
                <a:lnTo>
                  <a:pt x="0" y="206375"/>
                </a:lnTo>
                <a:lnTo>
                  <a:pt x="0" y="269875"/>
                </a:lnTo>
                <a:lnTo>
                  <a:pt x="142081" y="134938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3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5" tIns="60941" rIns="121885" bIns="60941" rtlCol="0" anchor="ctr"/>
          <a:lstStyle/>
          <a:p>
            <a:pPr algn="ctr">
              <a:lnSpc>
                <a:spcPct val="100000"/>
              </a:lnSpc>
            </a:pPr>
            <a:endParaRPr lang="en-GB" sz="1600" dirty="0" err="1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 bwMode="gray">
          <a:xfrm>
            <a:off x="5869487" y="5858071"/>
            <a:ext cx="1032694" cy="151988"/>
            <a:chOff x="2518420" y="2410981"/>
            <a:chExt cx="246360" cy="118859"/>
          </a:xfrm>
          <a:noFill/>
        </p:grpSpPr>
        <p:sp>
          <p:nvSpPr>
            <p:cNvPr id="36" name="Rectangle 35"/>
            <p:cNvSpPr/>
            <p:nvPr/>
          </p:nvSpPr>
          <p:spPr bwMode="gray">
            <a:xfrm>
              <a:off x="2518420" y="2410981"/>
              <a:ext cx="123180" cy="118859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GB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 bwMode="gray">
            <a:xfrm>
              <a:off x="2641600" y="2410981"/>
              <a:ext cx="123180" cy="118859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GB" sz="16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 bwMode="gray">
          <a:xfrm>
            <a:off x="5869487" y="4804711"/>
            <a:ext cx="1032694" cy="151988"/>
            <a:chOff x="2518420" y="2410981"/>
            <a:chExt cx="246360" cy="118859"/>
          </a:xfrm>
          <a:noFill/>
        </p:grpSpPr>
        <p:sp>
          <p:nvSpPr>
            <p:cNvPr id="39" name="Rectangle 38"/>
            <p:cNvSpPr/>
            <p:nvPr/>
          </p:nvSpPr>
          <p:spPr bwMode="gray">
            <a:xfrm>
              <a:off x="2518420" y="2410981"/>
              <a:ext cx="123180" cy="118859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GB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 bwMode="gray">
            <a:xfrm>
              <a:off x="2641600" y="2410981"/>
              <a:ext cx="123180" cy="118859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GB" sz="16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41" name="Rectangle 40"/>
          <p:cNvSpPr/>
          <p:nvPr/>
        </p:nvSpPr>
        <p:spPr bwMode="gray">
          <a:xfrm>
            <a:off x="666186" y="1341789"/>
            <a:ext cx="2233339" cy="787135"/>
          </a:xfrm>
          <a:prstGeom prst="rect">
            <a:avLst/>
          </a:prstGeom>
        </p:spPr>
        <p:txBody>
          <a:bodyPr wrap="square" lIns="95985" tIns="47994" rIns="47994" bIns="0">
            <a:spAutoFit/>
          </a:bodyPr>
          <a:lstStyle/>
          <a:p>
            <a:pPr lvl="0" algn="l">
              <a:lnSpc>
                <a:spcPct val="100000"/>
              </a:lnSpc>
            </a:pPr>
            <a:r>
              <a:rPr lang="en-GB" altLang="en-US" sz="1600" b="1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 charset="0"/>
              </a:rPr>
              <a:t>Core risk management </a:t>
            </a:r>
            <a:br>
              <a:rPr lang="en-GB" altLang="en-US" sz="1600" b="1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 charset="0"/>
              </a:rPr>
            </a:br>
            <a:r>
              <a:rPr lang="en-GB" altLang="en-US" sz="1600" b="1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 charset="0"/>
              </a:rPr>
              <a:t>processes</a:t>
            </a:r>
          </a:p>
        </p:txBody>
      </p:sp>
      <p:sp>
        <p:nvSpPr>
          <p:cNvPr id="42" name="Bent-Up Arrow 41"/>
          <p:cNvSpPr/>
          <p:nvPr/>
        </p:nvSpPr>
        <p:spPr bwMode="gray">
          <a:xfrm flipH="1">
            <a:off x="1633117" y="4746534"/>
            <a:ext cx="1458353" cy="546425"/>
          </a:xfrm>
          <a:prstGeom prst="bentUpArrow">
            <a:avLst>
              <a:gd name="adj1" fmla="val 12493"/>
              <a:gd name="adj2" fmla="val 12414"/>
              <a:gd name="adj3" fmla="val 22618"/>
            </a:avLst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5" tIns="60941" rIns="121885" bIns="60941" rtlCol="0" anchor="ctr"/>
          <a:lstStyle/>
          <a:p>
            <a:pPr algn="ctr">
              <a:lnSpc>
                <a:spcPct val="100000"/>
              </a:lnSpc>
            </a:pPr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43" name="Up Arrow 42"/>
          <p:cNvSpPr/>
          <p:nvPr/>
        </p:nvSpPr>
        <p:spPr bwMode="gray">
          <a:xfrm>
            <a:off x="6015614" y="4189767"/>
            <a:ext cx="194853" cy="469068"/>
          </a:xfrm>
          <a:prstGeom prst="upArrow">
            <a:avLst>
              <a:gd name="adj1" fmla="val 50000"/>
              <a:gd name="adj2" fmla="val 88750"/>
            </a:avLst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5" tIns="60941" rIns="121885" bIns="60941" rtlCol="0" anchor="ctr"/>
          <a:lstStyle/>
          <a:p>
            <a:pPr algn="ctr">
              <a:lnSpc>
                <a:spcPct val="100000"/>
              </a:lnSpc>
            </a:pPr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44" name="Up Arrow 43"/>
          <p:cNvSpPr/>
          <p:nvPr/>
        </p:nvSpPr>
        <p:spPr bwMode="gray">
          <a:xfrm flipV="1">
            <a:off x="6561201" y="4189762"/>
            <a:ext cx="194853" cy="469073"/>
          </a:xfrm>
          <a:prstGeom prst="upArrow">
            <a:avLst>
              <a:gd name="adj1" fmla="val 50000"/>
              <a:gd name="adj2" fmla="val 88750"/>
            </a:avLst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5" tIns="60941" rIns="121885" bIns="60941" rtlCol="0" anchor="ctr"/>
          <a:lstStyle/>
          <a:p>
            <a:pPr algn="ctr">
              <a:lnSpc>
                <a:spcPct val="100000"/>
              </a:lnSpc>
            </a:pPr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45" name="Up Arrow 44"/>
          <p:cNvSpPr/>
          <p:nvPr/>
        </p:nvSpPr>
        <p:spPr bwMode="gray">
          <a:xfrm flipV="1">
            <a:off x="6311286" y="2925049"/>
            <a:ext cx="194853" cy="469073"/>
          </a:xfrm>
          <a:prstGeom prst="upArrow">
            <a:avLst>
              <a:gd name="adj1" fmla="val 50000"/>
              <a:gd name="adj2" fmla="val 88750"/>
            </a:avLst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5" tIns="60941" rIns="121885" bIns="60941" rtlCol="0" anchor="ctr"/>
          <a:lstStyle/>
          <a:p>
            <a:pPr algn="ctr">
              <a:lnSpc>
                <a:spcPct val="100000"/>
              </a:lnSpc>
            </a:pPr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46" name="Up Arrow 45"/>
          <p:cNvSpPr/>
          <p:nvPr/>
        </p:nvSpPr>
        <p:spPr bwMode="gray">
          <a:xfrm rot="16200000" flipV="1">
            <a:off x="5166369" y="2481370"/>
            <a:ext cx="194879" cy="273462"/>
          </a:xfrm>
          <a:prstGeom prst="upArrow">
            <a:avLst>
              <a:gd name="adj1" fmla="val 50000"/>
              <a:gd name="adj2" fmla="val 88750"/>
            </a:avLst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5" tIns="60941" rIns="121885" bIns="60941" rtlCol="0" anchor="ctr"/>
          <a:lstStyle/>
          <a:p>
            <a:pPr algn="ctr">
              <a:lnSpc>
                <a:spcPct val="100000"/>
              </a:lnSpc>
            </a:pPr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47" name="Up Arrow 46"/>
          <p:cNvSpPr/>
          <p:nvPr/>
        </p:nvSpPr>
        <p:spPr bwMode="gray">
          <a:xfrm>
            <a:off x="3697119" y="2945191"/>
            <a:ext cx="184668" cy="1713644"/>
          </a:xfrm>
          <a:prstGeom prst="upArrow">
            <a:avLst>
              <a:gd name="adj1" fmla="val 50000"/>
              <a:gd name="adj2" fmla="val 88750"/>
            </a:avLst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5" tIns="60941" rIns="121885" bIns="60941" rtlCol="0" anchor="ctr"/>
          <a:lstStyle/>
          <a:p>
            <a:pPr algn="ctr">
              <a:lnSpc>
                <a:spcPct val="100000"/>
              </a:lnSpc>
            </a:pPr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48" name="Up Arrow 47"/>
          <p:cNvSpPr/>
          <p:nvPr/>
        </p:nvSpPr>
        <p:spPr bwMode="gray">
          <a:xfrm rot="5400000" flipH="1" flipV="1">
            <a:off x="5166373" y="4931930"/>
            <a:ext cx="194879" cy="273454"/>
          </a:xfrm>
          <a:prstGeom prst="upArrow">
            <a:avLst>
              <a:gd name="adj1" fmla="val 50000"/>
              <a:gd name="adj2" fmla="val 88750"/>
            </a:avLst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5" tIns="60941" rIns="121885" bIns="60941" rtlCol="0" anchor="ctr"/>
          <a:lstStyle/>
          <a:p>
            <a:pPr algn="ctr">
              <a:lnSpc>
                <a:spcPct val="100000"/>
              </a:lnSpc>
            </a:pPr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gray">
          <a:xfrm>
            <a:off x="5400538" y="3394121"/>
            <a:ext cx="2043001" cy="78461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1" tIns="60941" rIns="60941" bIns="60941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tx1"/>
                </a:solidFill>
              </a:rPr>
              <a:t>Financial planning </a:t>
            </a:r>
          </a:p>
        </p:txBody>
      </p:sp>
    </p:spTree>
    <p:extLst>
      <p:ext uri="{BB962C8B-B14F-4D97-AF65-F5344CB8AC3E}">
        <p14:creationId xmlns:p14="http://schemas.microsoft.com/office/powerpoint/2010/main" val="185414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0630" y="404664"/>
            <a:ext cx="9595717" cy="6762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altLang="es-CO" dirty="0" smtClean="0">
                <a:solidFill>
                  <a:srgbClr val="00A8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¿Para </a:t>
            </a:r>
            <a:r>
              <a:rPr lang="es-CO" altLang="es-CO" dirty="0">
                <a:solidFill>
                  <a:srgbClr val="00A8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nos </a:t>
            </a:r>
            <a:r>
              <a:rPr lang="es-CO" altLang="es-CO" dirty="0" smtClean="0">
                <a:solidFill>
                  <a:srgbClr val="00A8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sirve la Gestión de Riesgos?</a:t>
            </a:r>
            <a:endParaRPr lang="es-CO" altLang="es-CO" dirty="0">
              <a:solidFill>
                <a:srgbClr val="00A8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824" y="1484314"/>
            <a:ext cx="10463438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8" name="Picture 4" descr="828439-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83" y="1700213"/>
            <a:ext cx="2747076" cy="193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518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64066" y="2276872"/>
            <a:ext cx="2808312" cy="36009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accent2"/>
                </a:solidFill>
              </a:rPr>
              <a:t>1</a:t>
            </a:r>
            <a:r>
              <a:rPr lang="es-CO" sz="2400" dirty="0" smtClean="0"/>
              <a:t> </a:t>
            </a:r>
          </a:p>
          <a:p>
            <a:pPr algn="ctr"/>
            <a:r>
              <a:rPr lang="es-CO" sz="2400" dirty="0" smtClean="0"/>
              <a:t>Riesgos Globales</a:t>
            </a:r>
          </a:p>
          <a:p>
            <a:pPr algn="ctr"/>
            <a:r>
              <a:rPr lang="es-CO" sz="2400" dirty="0" smtClean="0"/>
              <a:t>Tendencias</a:t>
            </a:r>
          </a:p>
          <a:p>
            <a:pPr algn="ctr"/>
            <a:endParaRPr lang="es-CO" sz="2400" dirty="0"/>
          </a:p>
          <a:p>
            <a:pPr algn="ctr"/>
            <a:endParaRPr lang="es-CO" sz="2400" dirty="0" smtClean="0"/>
          </a:p>
          <a:p>
            <a:pPr algn="ctr"/>
            <a:endParaRPr lang="es-CO" sz="2400" dirty="0"/>
          </a:p>
          <a:p>
            <a:pPr algn="ctr"/>
            <a:endParaRPr lang="es-CO" sz="2400" dirty="0" smtClean="0"/>
          </a:p>
          <a:p>
            <a:pPr algn="ctr"/>
            <a:endParaRPr lang="es-CO" sz="2400" dirty="0"/>
          </a:p>
          <a:p>
            <a:pPr algn="ctr"/>
            <a:endParaRPr lang="es-CO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727054" y="2273355"/>
            <a:ext cx="2808312" cy="360098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accent2"/>
                </a:solidFill>
              </a:rPr>
              <a:t>2 </a:t>
            </a:r>
          </a:p>
          <a:p>
            <a:pPr algn="ctr"/>
            <a:r>
              <a:rPr lang="es-CO" sz="2400" dirty="0" smtClean="0"/>
              <a:t>Legislación</a:t>
            </a:r>
          </a:p>
          <a:p>
            <a:pPr algn="ctr"/>
            <a:r>
              <a:rPr lang="es-CO" sz="2400" dirty="0" smtClean="0"/>
              <a:t>Normatividad</a:t>
            </a:r>
          </a:p>
          <a:p>
            <a:pPr algn="ctr"/>
            <a:endParaRPr lang="es-CO" sz="2400" dirty="0"/>
          </a:p>
          <a:p>
            <a:pPr algn="ctr"/>
            <a:endParaRPr lang="es-CO" sz="2400" dirty="0" smtClean="0"/>
          </a:p>
          <a:p>
            <a:pPr algn="ctr"/>
            <a:endParaRPr lang="es-CO" sz="2400" dirty="0"/>
          </a:p>
          <a:p>
            <a:pPr algn="ctr"/>
            <a:endParaRPr lang="es-CO" sz="2400" dirty="0" smtClean="0"/>
          </a:p>
          <a:p>
            <a:pPr algn="ctr"/>
            <a:endParaRPr lang="es-CO" sz="2400" dirty="0"/>
          </a:p>
          <a:p>
            <a:pPr algn="ctr"/>
            <a:endParaRPr lang="es-CO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8111430" y="2273354"/>
            <a:ext cx="2808312" cy="360098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chemeClr val="accent2"/>
                </a:solidFill>
              </a:rPr>
              <a:t>2</a:t>
            </a:r>
            <a:r>
              <a:rPr lang="es-CO" sz="2400" b="1" dirty="0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es-CO" sz="2400" dirty="0" smtClean="0"/>
              <a:t>Sistema de Gestión</a:t>
            </a:r>
          </a:p>
          <a:p>
            <a:pPr algn="ctr"/>
            <a:endParaRPr lang="es-CO" sz="2400" dirty="0"/>
          </a:p>
          <a:p>
            <a:pPr algn="ctr"/>
            <a:endParaRPr lang="es-CO" sz="2400" dirty="0" smtClean="0"/>
          </a:p>
          <a:p>
            <a:pPr algn="ctr"/>
            <a:endParaRPr lang="es-CO" sz="2400" dirty="0"/>
          </a:p>
          <a:p>
            <a:pPr algn="ctr"/>
            <a:endParaRPr lang="es-CO" sz="2400" dirty="0" smtClean="0"/>
          </a:p>
          <a:p>
            <a:pPr algn="ctr"/>
            <a:endParaRPr lang="es-CO" sz="2400" dirty="0"/>
          </a:p>
          <a:p>
            <a:pPr algn="ctr"/>
            <a:endParaRPr lang="es-CO" sz="2400" dirty="0"/>
          </a:p>
        </p:txBody>
      </p:sp>
      <p:grpSp>
        <p:nvGrpSpPr>
          <p:cNvPr id="7" name="Group 36"/>
          <p:cNvGrpSpPr/>
          <p:nvPr/>
        </p:nvGrpSpPr>
        <p:grpSpPr bwMode="gray">
          <a:xfrm>
            <a:off x="1918742" y="4046909"/>
            <a:ext cx="8403180" cy="1728500"/>
            <a:chOff x="919163" y="2994022"/>
            <a:chExt cx="7174793" cy="1625447"/>
          </a:xfrm>
        </p:grpSpPr>
        <p:grpSp>
          <p:nvGrpSpPr>
            <p:cNvPr id="8" name="Group 12"/>
            <p:cNvGrpSpPr/>
            <p:nvPr/>
          </p:nvGrpSpPr>
          <p:grpSpPr bwMode="gray">
            <a:xfrm>
              <a:off x="6801067" y="2994022"/>
              <a:ext cx="1292889" cy="1397573"/>
              <a:chOff x="9815683" y="4355056"/>
              <a:chExt cx="1292889" cy="1397571"/>
            </a:xfrm>
            <a:solidFill>
              <a:schemeClr val="accent3"/>
            </a:solidFill>
          </p:grpSpPr>
          <p:sp>
            <p:nvSpPr>
              <p:cNvPr id="16" name="Freeform 15"/>
              <p:cNvSpPr>
                <a:spLocks noEditPoints="1"/>
              </p:cNvSpPr>
              <p:nvPr/>
            </p:nvSpPr>
            <p:spPr bwMode="gray">
              <a:xfrm>
                <a:off x="10264022" y="4901727"/>
                <a:ext cx="844550" cy="850900"/>
              </a:xfrm>
              <a:custGeom>
                <a:avLst/>
                <a:gdLst>
                  <a:gd name="T0" fmla="*/ 184 w 202"/>
                  <a:gd name="T1" fmla="*/ 88 h 203"/>
                  <a:gd name="T2" fmla="*/ 192 w 202"/>
                  <a:gd name="T3" fmla="*/ 61 h 203"/>
                  <a:gd name="T4" fmla="*/ 185 w 202"/>
                  <a:gd name="T5" fmla="*/ 44 h 203"/>
                  <a:gd name="T6" fmla="*/ 166 w 202"/>
                  <a:gd name="T7" fmla="*/ 49 h 203"/>
                  <a:gd name="T8" fmla="*/ 159 w 202"/>
                  <a:gd name="T9" fmla="*/ 21 h 203"/>
                  <a:gd name="T10" fmla="*/ 145 w 202"/>
                  <a:gd name="T11" fmla="*/ 10 h 203"/>
                  <a:gd name="T12" fmla="*/ 131 w 202"/>
                  <a:gd name="T13" fmla="*/ 24 h 203"/>
                  <a:gd name="T14" fmla="*/ 111 w 202"/>
                  <a:gd name="T15" fmla="*/ 3 h 203"/>
                  <a:gd name="T16" fmla="*/ 93 w 202"/>
                  <a:gd name="T17" fmla="*/ 0 h 203"/>
                  <a:gd name="T18" fmla="*/ 88 w 202"/>
                  <a:gd name="T19" fmla="*/ 19 h 203"/>
                  <a:gd name="T20" fmla="*/ 60 w 202"/>
                  <a:gd name="T21" fmla="*/ 11 h 203"/>
                  <a:gd name="T22" fmla="*/ 44 w 202"/>
                  <a:gd name="T23" fmla="*/ 18 h 203"/>
                  <a:gd name="T24" fmla="*/ 48 w 202"/>
                  <a:gd name="T25" fmla="*/ 37 h 203"/>
                  <a:gd name="T26" fmla="*/ 20 w 202"/>
                  <a:gd name="T27" fmla="*/ 44 h 203"/>
                  <a:gd name="T28" fmla="*/ 9 w 202"/>
                  <a:gd name="T29" fmla="*/ 58 h 203"/>
                  <a:gd name="T30" fmla="*/ 23 w 202"/>
                  <a:gd name="T31" fmla="*/ 72 h 203"/>
                  <a:gd name="T32" fmla="*/ 2 w 202"/>
                  <a:gd name="T33" fmla="*/ 92 h 203"/>
                  <a:gd name="T34" fmla="*/ 0 w 202"/>
                  <a:gd name="T35" fmla="*/ 110 h 203"/>
                  <a:gd name="T36" fmla="*/ 18 w 202"/>
                  <a:gd name="T37" fmla="*/ 115 h 203"/>
                  <a:gd name="T38" fmla="*/ 10 w 202"/>
                  <a:gd name="T39" fmla="*/ 143 h 203"/>
                  <a:gd name="T40" fmla="*/ 17 w 202"/>
                  <a:gd name="T41" fmla="*/ 159 h 203"/>
                  <a:gd name="T42" fmla="*/ 36 w 202"/>
                  <a:gd name="T43" fmla="*/ 155 h 203"/>
                  <a:gd name="T44" fmla="*/ 43 w 202"/>
                  <a:gd name="T45" fmla="*/ 182 h 203"/>
                  <a:gd name="T46" fmla="*/ 57 w 202"/>
                  <a:gd name="T47" fmla="*/ 194 h 203"/>
                  <a:gd name="T48" fmla="*/ 71 w 202"/>
                  <a:gd name="T49" fmla="*/ 180 h 203"/>
                  <a:gd name="T50" fmla="*/ 91 w 202"/>
                  <a:gd name="T51" fmla="*/ 201 h 203"/>
                  <a:gd name="T52" fmla="*/ 109 w 202"/>
                  <a:gd name="T53" fmla="*/ 203 h 203"/>
                  <a:gd name="T54" fmla="*/ 114 w 202"/>
                  <a:gd name="T55" fmla="*/ 185 h 203"/>
                  <a:gd name="T56" fmla="*/ 142 w 202"/>
                  <a:gd name="T57" fmla="*/ 193 h 203"/>
                  <a:gd name="T58" fmla="*/ 158 w 202"/>
                  <a:gd name="T59" fmla="*/ 186 h 203"/>
                  <a:gd name="T60" fmla="*/ 154 w 202"/>
                  <a:gd name="T61" fmla="*/ 167 h 203"/>
                  <a:gd name="T62" fmla="*/ 181 w 202"/>
                  <a:gd name="T63" fmla="*/ 160 h 203"/>
                  <a:gd name="T64" fmla="*/ 193 w 202"/>
                  <a:gd name="T65" fmla="*/ 146 h 203"/>
                  <a:gd name="T66" fmla="*/ 179 w 202"/>
                  <a:gd name="T67" fmla="*/ 132 h 203"/>
                  <a:gd name="T68" fmla="*/ 200 w 202"/>
                  <a:gd name="T69" fmla="*/ 112 h 203"/>
                  <a:gd name="T70" fmla="*/ 202 w 202"/>
                  <a:gd name="T71" fmla="*/ 94 h 203"/>
                  <a:gd name="T72" fmla="*/ 101 w 202"/>
                  <a:gd name="T73" fmla="*/ 141 h 203"/>
                  <a:gd name="T74" fmla="*/ 101 w 202"/>
                  <a:gd name="T75" fmla="*/ 62 h 203"/>
                  <a:gd name="T76" fmla="*/ 101 w 202"/>
                  <a:gd name="T77" fmla="*/ 141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2" h="203">
                    <a:moveTo>
                      <a:pt x="200" y="92"/>
                    </a:moveTo>
                    <a:cubicBezTo>
                      <a:pt x="184" y="88"/>
                      <a:pt x="184" y="88"/>
                      <a:pt x="184" y="88"/>
                    </a:cubicBezTo>
                    <a:cubicBezTo>
                      <a:pt x="183" y="83"/>
                      <a:pt x="181" y="77"/>
                      <a:pt x="179" y="72"/>
                    </a:cubicBezTo>
                    <a:cubicBezTo>
                      <a:pt x="192" y="61"/>
                      <a:pt x="192" y="61"/>
                      <a:pt x="192" y="61"/>
                    </a:cubicBezTo>
                    <a:cubicBezTo>
                      <a:pt x="193" y="60"/>
                      <a:pt x="193" y="59"/>
                      <a:pt x="193" y="58"/>
                    </a:cubicBezTo>
                    <a:cubicBezTo>
                      <a:pt x="185" y="44"/>
                      <a:pt x="185" y="44"/>
                      <a:pt x="185" y="44"/>
                    </a:cubicBezTo>
                    <a:cubicBezTo>
                      <a:pt x="184" y="43"/>
                      <a:pt x="183" y="43"/>
                      <a:pt x="181" y="44"/>
                    </a:cubicBezTo>
                    <a:cubicBezTo>
                      <a:pt x="166" y="49"/>
                      <a:pt x="166" y="49"/>
                      <a:pt x="166" y="49"/>
                    </a:cubicBezTo>
                    <a:cubicBezTo>
                      <a:pt x="162" y="45"/>
                      <a:pt x="158" y="41"/>
                      <a:pt x="154" y="37"/>
                    </a:cubicBezTo>
                    <a:cubicBezTo>
                      <a:pt x="159" y="21"/>
                      <a:pt x="159" y="21"/>
                      <a:pt x="159" y="21"/>
                    </a:cubicBezTo>
                    <a:cubicBezTo>
                      <a:pt x="160" y="20"/>
                      <a:pt x="160" y="19"/>
                      <a:pt x="158" y="18"/>
                    </a:cubicBezTo>
                    <a:cubicBezTo>
                      <a:pt x="145" y="10"/>
                      <a:pt x="145" y="10"/>
                      <a:pt x="145" y="10"/>
                    </a:cubicBezTo>
                    <a:cubicBezTo>
                      <a:pt x="144" y="10"/>
                      <a:pt x="143" y="10"/>
                      <a:pt x="142" y="11"/>
                    </a:cubicBezTo>
                    <a:cubicBezTo>
                      <a:pt x="131" y="24"/>
                      <a:pt x="131" y="24"/>
                      <a:pt x="131" y="24"/>
                    </a:cubicBezTo>
                    <a:cubicBezTo>
                      <a:pt x="126" y="22"/>
                      <a:pt x="120" y="20"/>
                      <a:pt x="114" y="19"/>
                    </a:cubicBezTo>
                    <a:cubicBezTo>
                      <a:pt x="111" y="3"/>
                      <a:pt x="111" y="3"/>
                      <a:pt x="111" y="3"/>
                    </a:cubicBezTo>
                    <a:cubicBezTo>
                      <a:pt x="111" y="1"/>
                      <a:pt x="110" y="0"/>
                      <a:pt x="109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2" y="0"/>
                      <a:pt x="91" y="2"/>
                      <a:pt x="91" y="3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2" y="20"/>
                      <a:pt x="76" y="22"/>
                      <a:pt x="71" y="24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59" y="10"/>
                      <a:pt x="58" y="10"/>
                      <a:pt x="57" y="10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2" y="19"/>
                      <a:pt x="42" y="20"/>
                      <a:pt x="43" y="21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44" y="41"/>
                      <a:pt x="40" y="45"/>
                      <a:pt x="36" y="49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19" y="43"/>
                      <a:pt x="18" y="43"/>
                      <a:pt x="17" y="44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59"/>
                      <a:pt x="9" y="60"/>
                      <a:pt x="10" y="6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1" y="77"/>
                      <a:pt x="19" y="83"/>
                      <a:pt x="18" y="88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0" y="92"/>
                      <a:pt x="0" y="93"/>
                      <a:pt x="0" y="94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11"/>
                      <a:pt x="1" y="112"/>
                      <a:pt x="2" y="112"/>
                    </a:cubicBezTo>
                    <a:cubicBezTo>
                      <a:pt x="18" y="115"/>
                      <a:pt x="18" y="115"/>
                      <a:pt x="18" y="115"/>
                    </a:cubicBezTo>
                    <a:cubicBezTo>
                      <a:pt x="19" y="121"/>
                      <a:pt x="21" y="126"/>
                      <a:pt x="23" y="132"/>
                    </a:cubicBezTo>
                    <a:cubicBezTo>
                      <a:pt x="10" y="143"/>
                      <a:pt x="10" y="143"/>
                      <a:pt x="10" y="143"/>
                    </a:cubicBezTo>
                    <a:cubicBezTo>
                      <a:pt x="9" y="144"/>
                      <a:pt x="9" y="145"/>
                      <a:pt x="9" y="146"/>
                    </a:cubicBezTo>
                    <a:cubicBezTo>
                      <a:pt x="17" y="159"/>
                      <a:pt x="17" y="159"/>
                      <a:pt x="17" y="159"/>
                    </a:cubicBezTo>
                    <a:cubicBezTo>
                      <a:pt x="18" y="160"/>
                      <a:pt x="19" y="160"/>
                      <a:pt x="20" y="160"/>
                    </a:cubicBezTo>
                    <a:cubicBezTo>
                      <a:pt x="36" y="155"/>
                      <a:pt x="36" y="155"/>
                      <a:pt x="36" y="155"/>
                    </a:cubicBezTo>
                    <a:cubicBezTo>
                      <a:pt x="40" y="159"/>
                      <a:pt x="44" y="163"/>
                      <a:pt x="48" y="167"/>
                    </a:cubicBezTo>
                    <a:cubicBezTo>
                      <a:pt x="43" y="182"/>
                      <a:pt x="43" y="182"/>
                      <a:pt x="43" y="182"/>
                    </a:cubicBezTo>
                    <a:cubicBezTo>
                      <a:pt x="42" y="184"/>
                      <a:pt x="42" y="185"/>
                      <a:pt x="44" y="186"/>
                    </a:cubicBezTo>
                    <a:cubicBezTo>
                      <a:pt x="57" y="194"/>
                      <a:pt x="57" y="194"/>
                      <a:pt x="57" y="194"/>
                    </a:cubicBezTo>
                    <a:cubicBezTo>
                      <a:pt x="58" y="194"/>
                      <a:pt x="59" y="194"/>
                      <a:pt x="60" y="193"/>
                    </a:cubicBezTo>
                    <a:cubicBezTo>
                      <a:pt x="71" y="180"/>
                      <a:pt x="71" y="180"/>
                      <a:pt x="71" y="180"/>
                    </a:cubicBezTo>
                    <a:cubicBezTo>
                      <a:pt x="76" y="182"/>
                      <a:pt x="82" y="184"/>
                      <a:pt x="88" y="185"/>
                    </a:cubicBezTo>
                    <a:cubicBezTo>
                      <a:pt x="91" y="201"/>
                      <a:pt x="91" y="201"/>
                      <a:pt x="91" y="201"/>
                    </a:cubicBezTo>
                    <a:cubicBezTo>
                      <a:pt x="91" y="203"/>
                      <a:pt x="92" y="203"/>
                      <a:pt x="93" y="203"/>
                    </a:cubicBezTo>
                    <a:cubicBezTo>
                      <a:pt x="109" y="203"/>
                      <a:pt x="109" y="203"/>
                      <a:pt x="109" y="203"/>
                    </a:cubicBezTo>
                    <a:cubicBezTo>
                      <a:pt x="110" y="203"/>
                      <a:pt x="111" y="202"/>
                      <a:pt x="111" y="201"/>
                    </a:cubicBezTo>
                    <a:cubicBezTo>
                      <a:pt x="114" y="185"/>
                      <a:pt x="114" y="185"/>
                      <a:pt x="114" y="185"/>
                    </a:cubicBezTo>
                    <a:cubicBezTo>
                      <a:pt x="120" y="184"/>
                      <a:pt x="126" y="182"/>
                      <a:pt x="131" y="180"/>
                    </a:cubicBezTo>
                    <a:cubicBezTo>
                      <a:pt x="142" y="193"/>
                      <a:pt x="142" y="193"/>
                      <a:pt x="142" y="193"/>
                    </a:cubicBezTo>
                    <a:cubicBezTo>
                      <a:pt x="143" y="194"/>
                      <a:pt x="144" y="194"/>
                      <a:pt x="145" y="194"/>
                    </a:cubicBezTo>
                    <a:cubicBezTo>
                      <a:pt x="158" y="186"/>
                      <a:pt x="158" y="186"/>
                      <a:pt x="158" y="186"/>
                    </a:cubicBezTo>
                    <a:cubicBezTo>
                      <a:pt x="160" y="185"/>
                      <a:pt x="160" y="184"/>
                      <a:pt x="159" y="182"/>
                    </a:cubicBezTo>
                    <a:cubicBezTo>
                      <a:pt x="154" y="167"/>
                      <a:pt x="154" y="167"/>
                      <a:pt x="154" y="167"/>
                    </a:cubicBezTo>
                    <a:cubicBezTo>
                      <a:pt x="158" y="163"/>
                      <a:pt x="162" y="159"/>
                      <a:pt x="166" y="155"/>
                    </a:cubicBezTo>
                    <a:cubicBezTo>
                      <a:pt x="181" y="160"/>
                      <a:pt x="181" y="160"/>
                      <a:pt x="181" y="160"/>
                    </a:cubicBezTo>
                    <a:cubicBezTo>
                      <a:pt x="183" y="160"/>
                      <a:pt x="184" y="160"/>
                      <a:pt x="185" y="159"/>
                    </a:cubicBezTo>
                    <a:cubicBezTo>
                      <a:pt x="193" y="146"/>
                      <a:pt x="193" y="146"/>
                      <a:pt x="193" y="146"/>
                    </a:cubicBezTo>
                    <a:cubicBezTo>
                      <a:pt x="193" y="145"/>
                      <a:pt x="193" y="144"/>
                      <a:pt x="192" y="143"/>
                    </a:cubicBezTo>
                    <a:cubicBezTo>
                      <a:pt x="179" y="132"/>
                      <a:pt x="179" y="132"/>
                      <a:pt x="179" y="132"/>
                    </a:cubicBezTo>
                    <a:cubicBezTo>
                      <a:pt x="181" y="126"/>
                      <a:pt x="183" y="121"/>
                      <a:pt x="184" y="115"/>
                    </a:cubicBezTo>
                    <a:cubicBezTo>
                      <a:pt x="200" y="112"/>
                      <a:pt x="200" y="112"/>
                      <a:pt x="200" y="112"/>
                    </a:cubicBezTo>
                    <a:cubicBezTo>
                      <a:pt x="202" y="112"/>
                      <a:pt x="202" y="111"/>
                      <a:pt x="202" y="110"/>
                    </a:cubicBezTo>
                    <a:cubicBezTo>
                      <a:pt x="202" y="94"/>
                      <a:pt x="202" y="94"/>
                      <a:pt x="202" y="94"/>
                    </a:cubicBezTo>
                    <a:cubicBezTo>
                      <a:pt x="202" y="93"/>
                      <a:pt x="201" y="92"/>
                      <a:pt x="200" y="92"/>
                    </a:cubicBezTo>
                    <a:close/>
                    <a:moveTo>
                      <a:pt x="101" y="141"/>
                    </a:moveTo>
                    <a:cubicBezTo>
                      <a:pt x="79" y="141"/>
                      <a:pt x="61" y="124"/>
                      <a:pt x="61" y="102"/>
                    </a:cubicBezTo>
                    <a:cubicBezTo>
                      <a:pt x="61" y="80"/>
                      <a:pt x="79" y="62"/>
                      <a:pt x="101" y="62"/>
                    </a:cubicBezTo>
                    <a:cubicBezTo>
                      <a:pt x="123" y="62"/>
                      <a:pt x="141" y="80"/>
                      <a:pt x="141" y="102"/>
                    </a:cubicBezTo>
                    <a:cubicBezTo>
                      <a:pt x="141" y="124"/>
                      <a:pt x="123" y="141"/>
                      <a:pt x="101" y="1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4F9F"/>
                  </a:solidFill>
                </a:endParaRPr>
              </a:p>
            </p:txBody>
          </p:sp>
          <p:sp>
            <p:nvSpPr>
              <p:cNvPr id="17" name="Freeform 16"/>
              <p:cNvSpPr>
                <a:spLocks noEditPoints="1"/>
              </p:cNvSpPr>
              <p:nvPr/>
            </p:nvSpPr>
            <p:spPr bwMode="gray">
              <a:xfrm>
                <a:off x="9815683" y="4355056"/>
                <a:ext cx="749300" cy="758825"/>
              </a:xfrm>
              <a:custGeom>
                <a:avLst/>
                <a:gdLst>
                  <a:gd name="T0" fmla="*/ 82 w 179"/>
                  <a:gd name="T1" fmla="*/ 181 h 181"/>
                  <a:gd name="T2" fmla="*/ 100 w 179"/>
                  <a:gd name="T3" fmla="*/ 178 h 181"/>
                  <a:gd name="T4" fmla="*/ 117 w 179"/>
                  <a:gd name="T5" fmla="*/ 156 h 181"/>
                  <a:gd name="T6" fmla="*/ 134 w 179"/>
                  <a:gd name="T7" fmla="*/ 170 h 181"/>
                  <a:gd name="T8" fmla="*/ 147 w 179"/>
                  <a:gd name="T9" fmla="*/ 158 h 181"/>
                  <a:gd name="T10" fmla="*/ 151 w 179"/>
                  <a:gd name="T11" fmla="*/ 126 h 181"/>
                  <a:gd name="T12" fmla="*/ 173 w 179"/>
                  <a:gd name="T13" fmla="*/ 127 h 181"/>
                  <a:gd name="T14" fmla="*/ 176 w 179"/>
                  <a:gd name="T15" fmla="*/ 110 h 181"/>
                  <a:gd name="T16" fmla="*/ 161 w 179"/>
                  <a:gd name="T17" fmla="*/ 90 h 181"/>
                  <a:gd name="T18" fmla="*/ 177 w 179"/>
                  <a:gd name="T19" fmla="*/ 77 h 181"/>
                  <a:gd name="T20" fmla="*/ 175 w 179"/>
                  <a:gd name="T21" fmla="*/ 59 h 181"/>
                  <a:gd name="T22" fmla="*/ 154 w 179"/>
                  <a:gd name="T23" fmla="*/ 58 h 181"/>
                  <a:gd name="T24" fmla="*/ 150 w 179"/>
                  <a:gd name="T25" fmla="*/ 25 h 181"/>
                  <a:gd name="T26" fmla="*/ 137 w 179"/>
                  <a:gd name="T27" fmla="*/ 12 h 181"/>
                  <a:gd name="T28" fmla="*/ 120 w 179"/>
                  <a:gd name="T29" fmla="*/ 25 h 181"/>
                  <a:gd name="T30" fmla="*/ 100 w 179"/>
                  <a:gd name="T31" fmla="*/ 2 h 181"/>
                  <a:gd name="T32" fmla="*/ 82 w 179"/>
                  <a:gd name="T33" fmla="*/ 0 h 181"/>
                  <a:gd name="T34" fmla="*/ 76 w 179"/>
                  <a:gd name="T35" fmla="*/ 20 h 181"/>
                  <a:gd name="T36" fmla="*/ 49 w 179"/>
                  <a:gd name="T37" fmla="*/ 12 h 181"/>
                  <a:gd name="T38" fmla="*/ 33 w 179"/>
                  <a:gd name="T39" fmla="*/ 19 h 181"/>
                  <a:gd name="T40" fmla="*/ 39 w 179"/>
                  <a:gd name="T41" fmla="*/ 40 h 181"/>
                  <a:gd name="T42" fmla="*/ 10 w 179"/>
                  <a:gd name="T43" fmla="*/ 52 h 181"/>
                  <a:gd name="T44" fmla="*/ 1 w 179"/>
                  <a:gd name="T45" fmla="*/ 68 h 181"/>
                  <a:gd name="T46" fmla="*/ 19 w 179"/>
                  <a:gd name="T47" fmla="*/ 80 h 181"/>
                  <a:gd name="T48" fmla="*/ 18 w 179"/>
                  <a:gd name="T49" fmla="*/ 95 h 181"/>
                  <a:gd name="T50" fmla="*/ 0 w 179"/>
                  <a:gd name="T51" fmla="*/ 107 h 181"/>
                  <a:gd name="T52" fmla="*/ 7 w 179"/>
                  <a:gd name="T53" fmla="*/ 123 h 181"/>
                  <a:gd name="T54" fmla="*/ 37 w 179"/>
                  <a:gd name="T55" fmla="*/ 139 h 181"/>
                  <a:gd name="T56" fmla="*/ 30 w 179"/>
                  <a:gd name="T57" fmla="*/ 159 h 181"/>
                  <a:gd name="T58" fmla="*/ 46 w 179"/>
                  <a:gd name="T59" fmla="*/ 167 h 181"/>
                  <a:gd name="T60" fmla="*/ 76 w 179"/>
                  <a:gd name="T61" fmla="*/ 160 h 181"/>
                  <a:gd name="T62" fmla="*/ 60 w 179"/>
                  <a:gd name="T63" fmla="*/ 90 h 181"/>
                  <a:gd name="T64" fmla="*/ 119 w 179"/>
                  <a:gd name="T65" fmla="*/ 90 h 181"/>
                  <a:gd name="T66" fmla="*/ 60 w 179"/>
                  <a:gd name="T67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9" h="181">
                    <a:moveTo>
                      <a:pt x="79" y="178"/>
                    </a:moveTo>
                    <a:cubicBezTo>
                      <a:pt x="80" y="180"/>
                      <a:pt x="81" y="181"/>
                      <a:pt x="82" y="181"/>
                    </a:cubicBezTo>
                    <a:cubicBezTo>
                      <a:pt x="97" y="181"/>
                      <a:pt x="97" y="181"/>
                      <a:pt x="97" y="181"/>
                    </a:cubicBezTo>
                    <a:cubicBezTo>
                      <a:pt x="99" y="181"/>
                      <a:pt x="99" y="180"/>
                      <a:pt x="100" y="178"/>
                    </a:cubicBezTo>
                    <a:cubicBezTo>
                      <a:pt x="103" y="160"/>
                      <a:pt x="103" y="160"/>
                      <a:pt x="103" y="160"/>
                    </a:cubicBezTo>
                    <a:cubicBezTo>
                      <a:pt x="108" y="159"/>
                      <a:pt x="113" y="158"/>
                      <a:pt x="117" y="156"/>
                    </a:cubicBezTo>
                    <a:cubicBezTo>
                      <a:pt x="130" y="169"/>
                      <a:pt x="130" y="169"/>
                      <a:pt x="130" y="169"/>
                    </a:cubicBezTo>
                    <a:cubicBezTo>
                      <a:pt x="132" y="170"/>
                      <a:pt x="133" y="171"/>
                      <a:pt x="134" y="170"/>
                    </a:cubicBezTo>
                    <a:cubicBezTo>
                      <a:pt x="147" y="161"/>
                      <a:pt x="147" y="161"/>
                      <a:pt x="147" y="161"/>
                    </a:cubicBezTo>
                    <a:cubicBezTo>
                      <a:pt x="148" y="160"/>
                      <a:pt x="148" y="159"/>
                      <a:pt x="147" y="158"/>
                    </a:cubicBezTo>
                    <a:cubicBezTo>
                      <a:pt x="140" y="141"/>
                      <a:pt x="140" y="141"/>
                      <a:pt x="140" y="141"/>
                    </a:cubicBezTo>
                    <a:cubicBezTo>
                      <a:pt x="144" y="136"/>
                      <a:pt x="148" y="132"/>
                      <a:pt x="151" y="126"/>
                    </a:cubicBezTo>
                    <a:cubicBezTo>
                      <a:pt x="169" y="129"/>
                      <a:pt x="169" y="129"/>
                      <a:pt x="169" y="129"/>
                    </a:cubicBezTo>
                    <a:cubicBezTo>
                      <a:pt x="171" y="129"/>
                      <a:pt x="172" y="129"/>
                      <a:pt x="173" y="127"/>
                    </a:cubicBezTo>
                    <a:cubicBezTo>
                      <a:pt x="178" y="113"/>
                      <a:pt x="178" y="113"/>
                      <a:pt x="178" y="113"/>
                    </a:cubicBezTo>
                    <a:cubicBezTo>
                      <a:pt x="178" y="112"/>
                      <a:pt x="177" y="110"/>
                      <a:pt x="176" y="110"/>
                    </a:cubicBezTo>
                    <a:cubicBezTo>
                      <a:pt x="160" y="100"/>
                      <a:pt x="160" y="100"/>
                      <a:pt x="160" y="100"/>
                    </a:cubicBezTo>
                    <a:cubicBezTo>
                      <a:pt x="161" y="97"/>
                      <a:pt x="161" y="94"/>
                      <a:pt x="161" y="90"/>
                    </a:cubicBezTo>
                    <a:cubicBezTo>
                      <a:pt x="161" y="88"/>
                      <a:pt x="161" y="87"/>
                      <a:pt x="161" y="85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9" y="76"/>
                      <a:pt x="179" y="75"/>
                      <a:pt x="179" y="74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8"/>
                      <a:pt x="173" y="57"/>
                      <a:pt x="172" y="57"/>
                    </a:cubicBezTo>
                    <a:cubicBezTo>
                      <a:pt x="154" y="58"/>
                      <a:pt x="154" y="58"/>
                      <a:pt x="154" y="58"/>
                    </a:cubicBezTo>
                    <a:cubicBezTo>
                      <a:pt x="151" y="52"/>
                      <a:pt x="147" y="47"/>
                      <a:pt x="142" y="42"/>
                    </a:cubicBezTo>
                    <a:cubicBezTo>
                      <a:pt x="150" y="25"/>
                      <a:pt x="150" y="25"/>
                      <a:pt x="150" y="25"/>
                    </a:cubicBezTo>
                    <a:cubicBezTo>
                      <a:pt x="150" y="23"/>
                      <a:pt x="150" y="22"/>
                      <a:pt x="149" y="22"/>
                    </a:cubicBezTo>
                    <a:cubicBezTo>
                      <a:pt x="137" y="12"/>
                      <a:pt x="137" y="12"/>
                      <a:pt x="137" y="12"/>
                    </a:cubicBezTo>
                    <a:cubicBezTo>
                      <a:pt x="136" y="12"/>
                      <a:pt x="134" y="12"/>
                      <a:pt x="133" y="13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5" y="23"/>
                      <a:pt x="109" y="21"/>
                      <a:pt x="103" y="20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99" y="0"/>
                      <a:pt x="99" y="0"/>
                      <a:pt x="97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1" y="0"/>
                      <a:pt x="80" y="1"/>
                      <a:pt x="79" y="2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1" y="21"/>
                      <a:pt x="66" y="22"/>
                      <a:pt x="62" y="24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8" y="10"/>
                      <a:pt x="47" y="10"/>
                      <a:pt x="45" y="11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20"/>
                      <a:pt x="32" y="22"/>
                      <a:pt x="32" y="23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5" y="44"/>
                      <a:pt x="31" y="49"/>
                      <a:pt x="28" y="54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8" y="51"/>
                      <a:pt x="7" y="52"/>
                      <a:pt x="7" y="53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9"/>
                      <a:pt x="2" y="70"/>
                      <a:pt x="3" y="71"/>
                    </a:cubicBezTo>
                    <a:cubicBezTo>
                      <a:pt x="19" y="80"/>
                      <a:pt x="19" y="80"/>
                      <a:pt x="19" y="80"/>
                    </a:cubicBezTo>
                    <a:cubicBezTo>
                      <a:pt x="18" y="83"/>
                      <a:pt x="18" y="87"/>
                      <a:pt x="18" y="90"/>
                    </a:cubicBezTo>
                    <a:cubicBezTo>
                      <a:pt x="18" y="92"/>
                      <a:pt x="18" y="94"/>
                      <a:pt x="18" y="95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0" y="105"/>
                      <a:pt x="0" y="105"/>
                      <a:pt x="0" y="107"/>
                    </a:cubicBezTo>
                    <a:cubicBezTo>
                      <a:pt x="4" y="122"/>
                      <a:pt x="4" y="122"/>
                      <a:pt x="4" y="122"/>
                    </a:cubicBezTo>
                    <a:cubicBezTo>
                      <a:pt x="5" y="123"/>
                      <a:pt x="6" y="123"/>
                      <a:pt x="7" y="123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9" y="128"/>
                      <a:pt x="33" y="134"/>
                      <a:pt x="37" y="139"/>
                    </a:cubicBezTo>
                    <a:cubicBezTo>
                      <a:pt x="30" y="155"/>
                      <a:pt x="30" y="155"/>
                      <a:pt x="30" y="155"/>
                    </a:cubicBezTo>
                    <a:cubicBezTo>
                      <a:pt x="29" y="157"/>
                      <a:pt x="29" y="158"/>
                      <a:pt x="30" y="159"/>
                    </a:cubicBezTo>
                    <a:cubicBezTo>
                      <a:pt x="43" y="168"/>
                      <a:pt x="43" y="168"/>
                      <a:pt x="43" y="168"/>
                    </a:cubicBezTo>
                    <a:cubicBezTo>
                      <a:pt x="44" y="169"/>
                      <a:pt x="45" y="168"/>
                      <a:pt x="46" y="167"/>
                    </a:cubicBezTo>
                    <a:cubicBezTo>
                      <a:pt x="59" y="155"/>
                      <a:pt x="59" y="155"/>
                      <a:pt x="59" y="155"/>
                    </a:cubicBezTo>
                    <a:cubicBezTo>
                      <a:pt x="65" y="158"/>
                      <a:pt x="70" y="159"/>
                      <a:pt x="76" y="160"/>
                    </a:cubicBezTo>
                    <a:lnTo>
                      <a:pt x="79" y="178"/>
                    </a:lnTo>
                    <a:close/>
                    <a:moveTo>
                      <a:pt x="60" y="90"/>
                    </a:moveTo>
                    <a:cubicBezTo>
                      <a:pt x="60" y="74"/>
                      <a:pt x="73" y="61"/>
                      <a:pt x="90" y="61"/>
                    </a:cubicBezTo>
                    <a:cubicBezTo>
                      <a:pt x="106" y="61"/>
                      <a:pt x="119" y="74"/>
                      <a:pt x="119" y="90"/>
                    </a:cubicBezTo>
                    <a:cubicBezTo>
                      <a:pt x="119" y="107"/>
                      <a:pt x="106" y="120"/>
                      <a:pt x="90" y="120"/>
                    </a:cubicBezTo>
                    <a:cubicBezTo>
                      <a:pt x="73" y="120"/>
                      <a:pt x="60" y="107"/>
                      <a:pt x="60" y="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9" name="TextBox 28"/>
            <p:cNvSpPr txBox="1"/>
            <p:nvPr/>
          </p:nvSpPr>
          <p:spPr bwMode="gray">
            <a:xfrm>
              <a:off x="2410255" y="3812453"/>
              <a:ext cx="429370" cy="8070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6"/>
                  </a:solidFill>
                </a:rPr>
                <a:t>?</a:t>
              </a:r>
              <a:endParaRPr lang="en-GB" sz="5400" dirty="0">
                <a:solidFill>
                  <a:schemeClr val="accent6"/>
                </a:solidFill>
              </a:endParaRPr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gray">
            <a:xfrm>
              <a:off x="1550988" y="3500438"/>
              <a:ext cx="307975" cy="844550"/>
            </a:xfrm>
            <a:custGeom>
              <a:avLst/>
              <a:gdLst>
                <a:gd name="T0" fmla="*/ 194 w 194"/>
                <a:gd name="T1" fmla="*/ 114 h 532"/>
                <a:gd name="T2" fmla="*/ 0 w 194"/>
                <a:gd name="T3" fmla="*/ 0 h 532"/>
                <a:gd name="T4" fmla="*/ 0 w 194"/>
                <a:gd name="T5" fmla="*/ 48 h 532"/>
                <a:gd name="T6" fmla="*/ 0 w 194"/>
                <a:gd name="T7" fmla="*/ 447 h 532"/>
                <a:gd name="T8" fmla="*/ 0 w 194"/>
                <a:gd name="T9" fmla="*/ 532 h 532"/>
                <a:gd name="T10" fmla="*/ 194 w 194"/>
                <a:gd name="T11" fmla="*/ 532 h 532"/>
                <a:gd name="T12" fmla="*/ 194 w 194"/>
                <a:gd name="T13" fmla="*/ 447 h 532"/>
                <a:gd name="T14" fmla="*/ 194 w 194"/>
                <a:gd name="T15" fmla="*/ 114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532">
                  <a:moveTo>
                    <a:pt x="194" y="114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47"/>
                  </a:lnTo>
                  <a:lnTo>
                    <a:pt x="0" y="532"/>
                  </a:lnTo>
                  <a:lnTo>
                    <a:pt x="194" y="532"/>
                  </a:lnTo>
                  <a:lnTo>
                    <a:pt x="194" y="447"/>
                  </a:lnTo>
                  <a:lnTo>
                    <a:pt x="194" y="11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gray">
            <a:xfrm>
              <a:off x="1989138" y="3752850"/>
              <a:ext cx="288925" cy="592138"/>
            </a:xfrm>
            <a:custGeom>
              <a:avLst/>
              <a:gdLst>
                <a:gd name="T0" fmla="*/ 13 w 64"/>
                <a:gd name="T1" fmla="*/ 14 h 131"/>
                <a:gd name="T2" fmla="*/ 15 w 64"/>
                <a:gd name="T3" fmla="*/ 9 h 131"/>
                <a:gd name="T4" fmla="*/ 0 w 64"/>
                <a:gd name="T5" fmla="*/ 0 h 131"/>
                <a:gd name="T6" fmla="*/ 0 w 64"/>
                <a:gd name="T7" fmla="*/ 40 h 131"/>
                <a:gd name="T8" fmla="*/ 0 w 64"/>
                <a:gd name="T9" fmla="*/ 77 h 131"/>
                <a:gd name="T10" fmla="*/ 0 w 64"/>
                <a:gd name="T11" fmla="*/ 131 h 131"/>
                <a:gd name="T12" fmla="*/ 64 w 64"/>
                <a:gd name="T13" fmla="*/ 131 h 131"/>
                <a:gd name="T14" fmla="*/ 64 w 64"/>
                <a:gd name="T15" fmla="*/ 77 h 131"/>
                <a:gd name="T16" fmla="*/ 64 w 64"/>
                <a:gd name="T17" fmla="*/ 43 h 131"/>
                <a:gd name="T18" fmla="*/ 43 w 64"/>
                <a:gd name="T19" fmla="*/ 48 h 131"/>
                <a:gd name="T20" fmla="*/ 36 w 64"/>
                <a:gd name="T21" fmla="*/ 49 h 131"/>
                <a:gd name="T22" fmla="*/ 18 w 64"/>
                <a:gd name="T23" fmla="*/ 42 h 131"/>
                <a:gd name="T24" fmla="*/ 12 w 64"/>
                <a:gd name="T25" fmla="*/ 15 h 131"/>
                <a:gd name="T26" fmla="*/ 13 w 64"/>
                <a:gd name="T27" fmla="*/ 1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31">
                  <a:moveTo>
                    <a:pt x="13" y="14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48"/>
                    <a:pt x="39" y="49"/>
                    <a:pt x="36" y="49"/>
                  </a:cubicBezTo>
                  <a:cubicBezTo>
                    <a:pt x="29" y="49"/>
                    <a:pt x="23" y="46"/>
                    <a:pt x="18" y="42"/>
                  </a:cubicBezTo>
                  <a:cubicBezTo>
                    <a:pt x="11" y="35"/>
                    <a:pt x="9" y="25"/>
                    <a:pt x="12" y="15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gray">
            <a:xfrm>
              <a:off x="1117600" y="3008313"/>
              <a:ext cx="1292225" cy="876300"/>
            </a:xfrm>
            <a:custGeom>
              <a:avLst/>
              <a:gdLst>
                <a:gd name="T0" fmla="*/ 285 w 286"/>
                <a:gd name="T1" fmla="*/ 175 h 194"/>
                <a:gd name="T2" fmla="*/ 269 w 286"/>
                <a:gd name="T3" fmla="*/ 126 h 194"/>
                <a:gd name="T4" fmla="*/ 264 w 286"/>
                <a:gd name="T5" fmla="*/ 122 h 194"/>
                <a:gd name="T6" fmla="*/ 263 w 286"/>
                <a:gd name="T7" fmla="*/ 123 h 194"/>
                <a:gd name="T8" fmla="*/ 259 w 286"/>
                <a:gd name="T9" fmla="*/ 125 h 194"/>
                <a:gd name="T10" fmla="*/ 259 w 286"/>
                <a:gd name="T11" fmla="*/ 125 h 194"/>
                <a:gd name="T12" fmla="*/ 259 w 286"/>
                <a:gd name="T13" fmla="*/ 125 h 194"/>
                <a:gd name="T14" fmla="*/ 259 w 286"/>
                <a:gd name="T15" fmla="*/ 126 h 194"/>
                <a:gd name="T16" fmla="*/ 259 w 286"/>
                <a:gd name="T17" fmla="*/ 126 h 194"/>
                <a:gd name="T18" fmla="*/ 248 w 286"/>
                <a:gd name="T19" fmla="*/ 144 h 194"/>
                <a:gd name="T20" fmla="*/ 0 w 286"/>
                <a:gd name="T21" fmla="*/ 0 h 194"/>
                <a:gd name="T22" fmla="*/ 1 w 286"/>
                <a:gd name="T23" fmla="*/ 27 h 194"/>
                <a:gd name="T24" fmla="*/ 237 w 286"/>
                <a:gd name="T25" fmla="*/ 165 h 194"/>
                <a:gd name="T26" fmla="*/ 224 w 286"/>
                <a:gd name="T27" fmla="*/ 187 h 194"/>
                <a:gd name="T28" fmla="*/ 225 w 286"/>
                <a:gd name="T29" fmla="*/ 192 h 194"/>
                <a:gd name="T30" fmla="*/ 232 w 286"/>
                <a:gd name="T31" fmla="*/ 193 h 194"/>
                <a:gd name="T32" fmla="*/ 281 w 286"/>
                <a:gd name="T33" fmla="*/ 181 h 194"/>
                <a:gd name="T34" fmla="*/ 285 w 286"/>
                <a:gd name="T35" fmla="*/ 179 h 194"/>
                <a:gd name="T36" fmla="*/ 285 w 286"/>
                <a:gd name="T37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6" h="194">
                  <a:moveTo>
                    <a:pt x="285" y="175"/>
                  </a:moveTo>
                  <a:cubicBezTo>
                    <a:pt x="269" y="126"/>
                    <a:pt x="269" y="126"/>
                    <a:pt x="269" y="126"/>
                  </a:cubicBezTo>
                  <a:cubicBezTo>
                    <a:pt x="268" y="124"/>
                    <a:pt x="266" y="122"/>
                    <a:pt x="264" y="122"/>
                  </a:cubicBezTo>
                  <a:cubicBezTo>
                    <a:pt x="263" y="123"/>
                    <a:pt x="263" y="123"/>
                    <a:pt x="263" y="123"/>
                  </a:cubicBezTo>
                  <a:cubicBezTo>
                    <a:pt x="261" y="123"/>
                    <a:pt x="260" y="124"/>
                    <a:pt x="259" y="125"/>
                  </a:cubicBezTo>
                  <a:cubicBezTo>
                    <a:pt x="259" y="125"/>
                    <a:pt x="259" y="125"/>
                    <a:pt x="259" y="125"/>
                  </a:cubicBezTo>
                  <a:cubicBezTo>
                    <a:pt x="259" y="125"/>
                    <a:pt x="259" y="125"/>
                    <a:pt x="259" y="125"/>
                  </a:cubicBezTo>
                  <a:cubicBezTo>
                    <a:pt x="259" y="125"/>
                    <a:pt x="259" y="126"/>
                    <a:pt x="259" y="126"/>
                  </a:cubicBezTo>
                  <a:cubicBezTo>
                    <a:pt x="259" y="126"/>
                    <a:pt x="259" y="126"/>
                    <a:pt x="259" y="126"/>
                  </a:cubicBezTo>
                  <a:cubicBezTo>
                    <a:pt x="248" y="144"/>
                    <a:pt x="248" y="144"/>
                    <a:pt x="248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237" y="165"/>
                    <a:pt x="237" y="165"/>
                    <a:pt x="237" y="165"/>
                  </a:cubicBezTo>
                  <a:cubicBezTo>
                    <a:pt x="224" y="187"/>
                    <a:pt x="224" y="187"/>
                    <a:pt x="224" y="187"/>
                  </a:cubicBezTo>
                  <a:cubicBezTo>
                    <a:pt x="223" y="189"/>
                    <a:pt x="224" y="191"/>
                    <a:pt x="225" y="192"/>
                  </a:cubicBezTo>
                  <a:cubicBezTo>
                    <a:pt x="227" y="194"/>
                    <a:pt x="230" y="193"/>
                    <a:pt x="232" y="193"/>
                  </a:cubicBezTo>
                  <a:cubicBezTo>
                    <a:pt x="281" y="181"/>
                    <a:pt x="281" y="181"/>
                    <a:pt x="281" y="181"/>
                  </a:cubicBezTo>
                  <a:cubicBezTo>
                    <a:pt x="283" y="181"/>
                    <a:pt x="284" y="180"/>
                    <a:pt x="285" y="179"/>
                  </a:cubicBezTo>
                  <a:cubicBezTo>
                    <a:pt x="286" y="177"/>
                    <a:pt x="285" y="176"/>
                    <a:pt x="285" y="1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gray">
            <a:xfrm>
              <a:off x="919163" y="3071813"/>
              <a:ext cx="1463675" cy="1444625"/>
            </a:xfrm>
            <a:custGeom>
              <a:avLst/>
              <a:gdLst>
                <a:gd name="T0" fmla="*/ 20 w 324"/>
                <a:gd name="T1" fmla="*/ 0 h 320"/>
                <a:gd name="T2" fmla="*/ 0 w 324"/>
                <a:gd name="T3" fmla="*/ 0 h 320"/>
                <a:gd name="T4" fmla="*/ 0 w 324"/>
                <a:gd name="T5" fmla="*/ 300 h 320"/>
                <a:gd name="T6" fmla="*/ 22 w 324"/>
                <a:gd name="T7" fmla="*/ 320 h 320"/>
                <a:gd name="T8" fmla="*/ 324 w 324"/>
                <a:gd name="T9" fmla="*/ 320 h 320"/>
                <a:gd name="T10" fmla="*/ 324 w 324"/>
                <a:gd name="T11" fmla="*/ 304 h 320"/>
                <a:gd name="T12" fmla="*/ 20 w 324"/>
                <a:gd name="T13" fmla="*/ 304 h 320"/>
                <a:gd name="T14" fmla="*/ 20 w 324"/>
                <a:gd name="T15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" h="320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11"/>
                    <a:pt x="11" y="320"/>
                    <a:pt x="22" y="320"/>
                  </a:cubicBezTo>
                  <a:cubicBezTo>
                    <a:pt x="324" y="320"/>
                    <a:pt x="324" y="320"/>
                    <a:pt x="324" y="320"/>
                  </a:cubicBezTo>
                  <a:cubicBezTo>
                    <a:pt x="324" y="304"/>
                    <a:pt x="324" y="304"/>
                    <a:pt x="324" y="304"/>
                  </a:cubicBezTo>
                  <a:cubicBezTo>
                    <a:pt x="20" y="304"/>
                    <a:pt x="20" y="304"/>
                    <a:pt x="20" y="304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gray">
            <a:xfrm>
              <a:off x="1139825" y="3252788"/>
              <a:ext cx="307975" cy="1092200"/>
            </a:xfrm>
            <a:custGeom>
              <a:avLst/>
              <a:gdLst>
                <a:gd name="T0" fmla="*/ 194 w 194"/>
                <a:gd name="T1" fmla="*/ 122 h 688"/>
                <a:gd name="T2" fmla="*/ 194 w 194"/>
                <a:gd name="T3" fmla="*/ 113 h 688"/>
                <a:gd name="T4" fmla="*/ 0 w 194"/>
                <a:gd name="T5" fmla="*/ 0 h 688"/>
                <a:gd name="T6" fmla="*/ 0 w 194"/>
                <a:gd name="T7" fmla="*/ 99 h 688"/>
                <a:gd name="T8" fmla="*/ 0 w 194"/>
                <a:gd name="T9" fmla="*/ 523 h 688"/>
                <a:gd name="T10" fmla="*/ 0 w 194"/>
                <a:gd name="T11" fmla="*/ 688 h 688"/>
                <a:gd name="T12" fmla="*/ 194 w 194"/>
                <a:gd name="T13" fmla="*/ 688 h 688"/>
                <a:gd name="T14" fmla="*/ 194 w 194"/>
                <a:gd name="T15" fmla="*/ 523 h 688"/>
                <a:gd name="T16" fmla="*/ 194 w 194"/>
                <a:gd name="T17" fmla="*/ 122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688">
                  <a:moveTo>
                    <a:pt x="194" y="122"/>
                  </a:moveTo>
                  <a:lnTo>
                    <a:pt x="194" y="113"/>
                  </a:lnTo>
                  <a:lnTo>
                    <a:pt x="0" y="0"/>
                  </a:lnTo>
                  <a:lnTo>
                    <a:pt x="0" y="99"/>
                  </a:lnTo>
                  <a:lnTo>
                    <a:pt x="0" y="523"/>
                  </a:lnTo>
                  <a:lnTo>
                    <a:pt x="0" y="688"/>
                  </a:lnTo>
                  <a:lnTo>
                    <a:pt x="194" y="688"/>
                  </a:lnTo>
                  <a:lnTo>
                    <a:pt x="194" y="523"/>
                  </a:lnTo>
                  <a:lnTo>
                    <a:pt x="194" y="12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8" name="17 CuadroTexto"/>
          <p:cNvSpPr txBox="1"/>
          <p:nvPr/>
        </p:nvSpPr>
        <p:spPr>
          <a:xfrm>
            <a:off x="4799062" y="3864858"/>
            <a:ext cx="259228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500" b="1" dirty="0" smtClean="0">
                <a:solidFill>
                  <a:schemeClr val="accent2"/>
                </a:solidFill>
                <a:latin typeface="Wingdings" panose="05000000000000000000" pitchFamily="2" charset="2"/>
              </a:rPr>
              <a:t>4</a:t>
            </a:r>
            <a:endParaRPr lang="es-CO" sz="11500" b="1" dirty="0">
              <a:solidFill>
                <a:schemeClr val="accent2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9975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Rectángulo"/>
          <p:cNvSpPr>
            <a:spLocks noChangeArrowheads="1"/>
          </p:cNvSpPr>
          <p:nvPr/>
        </p:nvSpPr>
        <p:spPr bwMode="auto">
          <a:xfrm>
            <a:off x="5891063" y="3356124"/>
            <a:ext cx="5437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CO" sz="4800"/>
              <a:t>+</a:t>
            </a:r>
          </a:p>
        </p:txBody>
      </p:sp>
      <p:sp>
        <p:nvSpPr>
          <p:cNvPr id="3" name="2 Flecha a la derecha con bandas"/>
          <p:cNvSpPr/>
          <p:nvPr/>
        </p:nvSpPr>
        <p:spPr>
          <a:xfrm rot="5400000">
            <a:off x="-1164879" y="3225056"/>
            <a:ext cx="3816350" cy="1198763"/>
          </a:xfrm>
          <a:prstGeom prst="stripedRightArrow">
            <a:avLst/>
          </a:prstGeom>
          <a:solidFill>
            <a:srgbClr val="0A5B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4" name="3 Flecha a la derecha con bandas"/>
          <p:cNvSpPr/>
          <p:nvPr/>
        </p:nvSpPr>
        <p:spPr>
          <a:xfrm rot="16200000">
            <a:off x="9515047" y="3129722"/>
            <a:ext cx="3816350" cy="1246554"/>
          </a:xfrm>
          <a:prstGeom prst="stripedRightArrow">
            <a:avLst/>
          </a:prstGeom>
          <a:solidFill>
            <a:srgbClr val="0A5B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10692840" y="2563962"/>
            <a:ext cx="1451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2400" dirty="0">
                <a:latin typeface="Arial Narrow" panose="020B0606020202030204" pitchFamily="34" charset="0"/>
              </a:rPr>
              <a:t>Estratégico</a:t>
            </a: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10927259" y="3522166"/>
            <a:ext cx="10005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s-CO"/>
            </a:defPPr>
            <a:lvl1pPr>
              <a:defRPr sz="2400">
                <a:latin typeface="Arial Narrow" panose="020B0606020202030204" pitchFamily="34" charset="0"/>
              </a:defRPr>
            </a:lvl1pPr>
          </a:lstStyle>
          <a:p>
            <a:r>
              <a:rPr lang="es-CO" dirty="0"/>
              <a:t>Táctico</a:t>
            </a: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0717139" y="4404108"/>
            <a:ext cx="1282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2400" dirty="0">
                <a:latin typeface="Arial Narrow" panose="020B0606020202030204" pitchFamily="34" charset="0"/>
              </a:rPr>
              <a:t>Operativo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3358676" y="2276624"/>
            <a:ext cx="12106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CO"/>
              <a:t>Top Down</a:t>
            </a: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7838793" y="2276624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CO" dirty="0" err="1"/>
              <a:t>Bottom</a:t>
            </a:r>
            <a:r>
              <a:rPr lang="es-CO" dirty="0"/>
              <a:t> Up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9938" y="2781146"/>
            <a:ext cx="4048656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49574" y="2348880"/>
            <a:ext cx="1451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s-CO"/>
            </a:defPPr>
            <a:lvl1pPr>
              <a:defRPr sz="2400">
                <a:latin typeface="Arial Narrow" panose="020B0606020202030204" pitchFamily="34" charset="0"/>
              </a:defRPr>
            </a:lvl1pPr>
          </a:lstStyle>
          <a:p>
            <a:r>
              <a:rPr lang="es-CO" dirty="0"/>
              <a:t>Estratégico</a:t>
            </a: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190550" y="3501405"/>
            <a:ext cx="10005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s-CO"/>
            </a:defPPr>
            <a:lvl1pPr>
              <a:defRPr sz="2400">
                <a:latin typeface="Arial Narrow" panose="020B0606020202030204" pitchFamily="34" charset="0"/>
              </a:defRPr>
            </a:lvl1pPr>
          </a:lstStyle>
          <a:p>
            <a:r>
              <a:rPr lang="es-CO" dirty="0"/>
              <a:t>Táctico</a:t>
            </a: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144811" y="4437112"/>
            <a:ext cx="1282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s-CO"/>
            </a:defPPr>
            <a:lvl1pPr>
              <a:defRPr sz="2400">
                <a:latin typeface="Arial Narrow" panose="020B0606020202030204" pitchFamily="34" charset="0"/>
              </a:defRPr>
            </a:lvl1pPr>
          </a:lstStyle>
          <a:p>
            <a:r>
              <a:rPr lang="es-CO" dirty="0"/>
              <a:t>Operativo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1630710" y="5529426"/>
            <a:ext cx="8646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 acción clave para crear cultura de gestión de riesgos es que en la organización se </a:t>
            </a:r>
            <a:r>
              <a:rPr lang="es-ES_tradnl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hable formalmente sobre riesgos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Rendición de cuentas </a:t>
            </a:r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4502" y="2793363"/>
            <a:ext cx="4048656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 Título"/>
          <p:cNvSpPr txBox="1">
            <a:spLocks/>
          </p:cNvSpPr>
          <p:nvPr/>
        </p:nvSpPr>
        <p:spPr bwMode="gray">
          <a:xfrm>
            <a:off x="350335" y="332656"/>
            <a:ext cx="10971371" cy="55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A8C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</a:defRPr>
            </a:lvl2pPr>
            <a:lvl3pPr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</a:defRPr>
            </a:lvl3pPr>
            <a:lvl4pPr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</a:defRPr>
            </a:lvl4pPr>
            <a:lvl5pPr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</a:defRPr>
            </a:lvl5pPr>
            <a:lvl6pPr marL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</a:defRPr>
            </a:lvl6pPr>
            <a:lvl7pPr marL="9144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</a:defRPr>
            </a:lvl7pPr>
            <a:lvl8pPr marL="13716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</a:defRPr>
            </a:lvl8pPr>
            <a:lvl9pPr marL="18288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s-CO" dirty="0">
                <a:solidFill>
                  <a:schemeClr val="accent1"/>
                </a:solidFill>
                <a:latin typeface="+mj-lt"/>
                <a:cs typeface="+mj-cs"/>
              </a:rPr>
              <a:t>Gobernabilidad, Articulación y Toma de Decisiones</a:t>
            </a:r>
            <a:endParaRPr lang="es-CO" dirty="0">
              <a:solidFill>
                <a:schemeClr val="accent1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49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>
                <a:solidFill>
                  <a:srgbClr val="00A8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Gobernabilidad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342678" y="18541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Estratégico</a:t>
            </a:r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910630" y="29249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Táctico</a:t>
            </a:r>
            <a:endParaRPr lang="es-CO" dirty="0"/>
          </a:p>
        </p:txBody>
      </p:sp>
      <p:sp>
        <p:nvSpPr>
          <p:cNvPr id="7" name="6 CuadroTexto"/>
          <p:cNvSpPr txBox="1"/>
          <p:nvPr/>
        </p:nvSpPr>
        <p:spPr>
          <a:xfrm>
            <a:off x="256382" y="433374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Operativo</a:t>
            </a:r>
            <a:endParaRPr lang="es-CO" dirty="0"/>
          </a:p>
        </p:txBody>
      </p:sp>
      <p:sp>
        <p:nvSpPr>
          <p:cNvPr id="8" name="Cuadro de texto 2"/>
          <p:cNvSpPr txBox="1">
            <a:spLocks noChangeArrowheads="1"/>
          </p:cNvSpPr>
          <p:nvPr/>
        </p:nvSpPr>
        <p:spPr bwMode="auto">
          <a:xfrm>
            <a:off x="5159102" y="908720"/>
            <a:ext cx="6264696" cy="120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8D8D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 Narrow" pitchFamily="34" charset="0"/>
                <a:cs typeface="Arial" pitchFamily="34" charset="0"/>
              </a:rPr>
              <a:t>Responsabilidades del Nivel Estratégico para la Gestión de Riesgos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O" altLang="es-CO" sz="11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 Narrow" pitchFamily="34" charset="0"/>
                <a:cs typeface="Arial" pitchFamily="34" charset="0"/>
              </a:rPr>
              <a:t>Enaltecer las actividades de gestión de riesgo, mostrando el compromiso total de la Alta Dirección.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altLang="es-CO" sz="1100" dirty="0" smtClean="0">
                <a:solidFill>
                  <a:srgbClr val="0F243E"/>
                </a:solidFill>
                <a:latin typeface="Arial Narrow" pitchFamily="34" charset="0"/>
                <a:cs typeface="Arial" pitchFamily="34" charset="0"/>
              </a:rPr>
              <a:t>Clarificar</a:t>
            </a:r>
            <a:r>
              <a:rPr lang="es-CO" altLang="es-CO" sz="1100" dirty="0">
                <a:solidFill>
                  <a:srgbClr val="0F243E"/>
                </a:solidFill>
                <a:latin typeface="Arial Narrow" pitchFamily="34" charset="0"/>
                <a:cs typeface="Arial" pitchFamily="34" charset="0"/>
              </a:rPr>
              <a:t>, administrar y asegurar el entendimiento del apetito de riesgo </a:t>
            </a:r>
            <a:r>
              <a:rPr lang="es-CO" altLang="es-CO" sz="1100" dirty="0" smtClean="0">
                <a:solidFill>
                  <a:srgbClr val="0F243E"/>
                </a:solidFill>
                <a:latin typeface="Arial Narrow" pitchFamily="34" charset="0"/>
                <a:cs typeface="Arial" pitchFamily="34" charset="0"/>
              </a:rPr>
              <a:t>de la compañía.</a:t>
            </a:r>
            <a:endParaRPr lang="es-CO" altLang="es-CO" sz="1100" dirty="0">
              <a:solidFill>
                <a:srgbClr val="0F243E"/>
              </a:solidFill>
              <a:latin typeface="Arial Narrow" pitchFamily="34" charset="0"/>
              <a:cs typeface="Arial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altLang="es-CO" sz="1100" dirty="0">
                <a:solidFill>
                  <a:srgbClr val="0F243E"/>
                </a:solidFill>
                <a:latin typeface="Arial Narrow" pitchFamily="34" charset="0"/>
                <a:cs typeface="Arial" pitchFamily="34" charset="0"/>
              </a:rPr>
              <a:t>Comprender los riesgos que enfrenta el </a:t>
            </a:r>
            <a:r>
              <a:rPr lang="es-CO" altLang="es-CO" sz="1100" dirty="0" smtClean="0">
                <a:solidFill>
                  <a:srgbClr val="0F243E"/>
                </a:solidFill>
                <a:latin typeface="Arial Narrow" pitchFamily="34" charset="0"/>
                <a:cs typeface="Arial" pitchFamily="34" charset="0"/>
              </a:rPr>
              <a:t>compañía </a:t>
            </a:r>
            <a:r>
              <a:rPr lang="es-CO" altLang="es-CO" sz="1100" dirty="0">
                <a:solidFill>
                  <a:srgbClr val="0F243E"/>
                </a:solidFill>
                <a:latin typeface="Arial Narrow" pitchFamily="34" charset="0"/>
                <a:cs typeface="Arial" pitchFamily="34" charset="0"/>
              </a:rPr>
              <a:t>en el contexto de los objetivos estratégicos y determinar si tiene la capacidad y las estrategias adecuadas implementadas para la gestión de sus riesgos claves.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altLang="es-CO" sz="1100" dirty="0">
                <a:solidFill>
                  <a:srgbClr val="0F243E"/>
                </a:solidFill>
                <a:latin typeface="Arial Narrow" pitchFamily="34" charset="0"/>
                <a:cs typeface="Arial" pitchFamily="34" charset="0"/>
              </a:rPr>
              <a:t>Garantizar la gestión para determinar la asignación de recursos suficientes para hacer frente a los riesgos</a:t>
            </a:r>
            <a:r>
              <a:rPr lang="es-CO" altLang="es-CO" sz="1100" dirty="0" smtClean="0">
                <a:solidFill>
                  <a:srgbClr val="0F243E"/>
                </a:solidFill>
                <a:latin typeface="Arial Narrow" pitchFamily="34" charset="0"/>
                <a:cs typeface="Arial" pitchFamily="34" charset="0"/>
              </a:rPr>
              <a:t>.</a:t>
            </a:r>
            <a:endParaRPr lang="es-CO" altLang="es-CO" sz="1100" dirty="0">
              <a:solidFill>
                <a:srgbClr val="0F243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Cuadro de texto 2"/>
          <p:cNvSpPr txBox="1">
            <a:spLocks noChangeArrowheads="1"/>
          </p:cNvSpPr>
          <p:nvPr/>
        </p:nvSpPr>
        <p:spPr bwMode="auto">
          <a:xfrm>
            <a:off x="5591150" y="2708920"/>
            <a:ext cx="633670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8D8D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100" b="1" dirty="0">
                <a:solidFill>
                  <a:srgbClr val="0F243E"/>
                </a:solidFill>
                <a:latin typeface="Arial Narrow" pitchFamily="34" charset="0"/>
                <a:cs typeface="Arial" pitchFamily="34" charset="0"/>
              </a:rPr>
              <a:t>Responsabilidades del Nivel Táctico para la Gestión de Riesgos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altLang="es-CO" sz="1100" dirty="0" smtClean="0">
                <a:solidFill>
                  <a:srgbClr val="0F243E"/>
                </a:solidFill>
                <a:latin typeface="Arial Narrow" pitchFamily="34" charset="0"/>
                <a:cs typeface="Arial" pitchFamily="34" charset="0"/>
              </a:rPr>
              <a:t>Habilitar </a:t>
            </a:r>
            <a:r>
              <a:rPr lang="es-CO" altLang="es-CO" sz="1100" dirty="0">
                <a:solidFill>
                  <a:srgbClr val="0F243E"/>
                </a:solidFill>
                <a:latin typeface="Arial Narrow" pitchFamily="34" charset="0"/>
                <a:cs typeface="Arial" pitchFamily="34" charset="0"/>
              </a:rPr>
              <a:t>a los responsables por la gestión de riesgos en el entendimiento y correcta aplicación de la metodología.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altLang="es-CO" sz="1100" dirty="0">
                <a:solidFill>
                  <a:srgbClr val="0F243E"/>
                </a:solidFill>
                <a:latin typeface="Arial Narrow" pitchFamily="34" charset="0"/>
                <a:cs typeface="Arial" pitchFamily="34" charset="0"/>
              </a:rPr>
              <a:t>Recopilar, analizar  y generar información de riesgos para aportarla a la toma de decisiones en cada nivel.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altLang="es-CO" sz="1100" dirty="0">
                <a:solidFill>
                  <a:srgbClr val="0F243E"/>
                </a:solidFill>
                <a:latin typeface="Arial Narrow" pitchFamily="34" charset="0"/>
                <a:cs typeface="Arial" pitchFamily="34" charset="0"/>
              </a:rPr>
              <a:t>Facilitar el proceso de identificación y evaluación de los riesgos claves, soportar / liderar el desarrollo de planes de mitigación </a:t>
            </a:r>
            <a:r>
              <a:rPr lang="es-CO" altLang="es-CO" sz="1100" dirty="0" smtClean="0">
                <a:solidFill>
                  <a:srgbClr val="0F243E"/>
                </a:solidFill>
                <a:latin typeface="Arial Narrow" pitchFamily="34" charset="0"/>
                <a:cs typeface="Arial" pitchFamily="34" charset="0"/>
              </a:rPr>
              <a:t>para </a:t>
            </a:r>
            <a:r>
              <a:rPr lang="es-CO" altLang="es-CO" sz="1100" dirty="0">
                <a:solidFill>
                  <a:srgbClr val="0F243E"/>
                </a:solidFill>
                <a:latin typeface="Arial Narrow" pitchFamily="34" charset="0"/>
                <a:cs typeface="Arial" pitchFamily="34" charset="0"/>
              </a:rPr>
              <a:t>estos riesgos, proponer y obtener aprobación del nivel estratégico  para abordar riesgos principales  y hacer seguimiento de la implementación de estos planes.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altLang="es-CO" sz="1100" dirty="0" smtClean="0">
                <a:solidFill>
                  <a:srgbClr val="0F243E"/>
                </a:solidFill>
                <a:latin typeface="Arial Narrow" pitchFamily="34" charset="0"/>
                <a:cs typeface="Arial" pitchFamily="34" charset="0"/>
              </a:rPr>
              <a:t>Prepara </a:t>
            </a:r>
            <a:r>
              <a:rPr lang="es-CO" altLang="es-CO" sz="1100" dirty="0">
                <a:solidFill>
                  <a:srgbClr val="0F243E"/>
                </a:solidFill>
                <a:latin typeface="Arial Narrow" pitchFamily="34" charset="0"/>
                <a:cs typeface="Arial" pitchFamily="34" charset="0"/>
              </a:rPr>
              <a:t>información sobre la gestión de riesgos para ser analizada en el Comité de auditoría</a:t>
            </a:r>
          </a:p>
        </p:txBody>
      </p:sp>
      <p:sp>
        <p:nvSpPr>
          <p:cNvPr id="10" name="Cuadro de texto 2"/>
          <p:cNvSpPr txBox="1">
            <a:spLocks noChangeArrowheads="1"/>
          </p:cNvSpPr>
          <p:nvPr/>
        </p:nvSpPr>
        <p:spPr bwMode="auto">
          <a:xfrm>
            <a:off x="6815286" y="4523134"/>
            <a:ext cx="532859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8D8D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altLang="es-CO" sz="1100" b="1" dirty="0">
                <a:solidFill>
                  <a:srgbClr val="0F243E"/>
                </a:solidFill>
                <a:latin typeface="Arial Narrow" pitchFamily="34" charset="0"/>
                <a:cs typeface="Arial" pitchFamily="34" charset="0"/>
              </a:rPr>
              <a:t>Responsabilidades del Nivel Operativo para la Gestión de Riesgos</a:t>
            </a:r>
          </a:p>
          <a:p>
            <a:pPr marL="171450" marR="0" lvl="1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F243E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s-CO" altLang="es-CO" sz="1100" dirty="0">
                <a:solidFill>
                  <a:srgbClr val="0F243E"/>
                </a:solidFill>
                <a:latin typeface="Arial Narrow" pitchFamily="34" charset="0"/>
                <a:cs typeface="Arial" pitchFamily="34" charset="0"/>
              </a:rPr>
              <a:t>Aplicar los lineamientos establecidos por el </a:t>
            </a:r>
            <a:r>
              <a:rPr lang="es-CO" altLang="es-CO" sz="1100" dirty="0" smtClean="0">
                <a:solidFill>
                  <a:srgbClr val="0F243E"/>
                </a:solidFill>
                <a:latin typeface="Arial Narrow" pitchFamily="34" charset="0"/>
                <a:cs typeface="Arial" pitchFamily="34" charset="0"/>
              </a:rPr>
              <a:t>compañía </a:t>
            </a:r>
            <a:r>
              <a:rPr lang="es-CO" altLang="es-CO" sz="1100" dirty="0">
                <a:solidFill>
                  <a:srgbClr val="0F243E"/>
                </a:solidFill>
                <a:latin typeface="Arial Narrow" pitchFamily="34" charset="0"/>
                <a:cs typeface="Arial" pitchFamily="34" charset="0"/>
              </a:rPr>
              <a:t>para la gestión de riesgos.</a:t>
            </a:r>
          </a:p>
          <a:p>
            <a:pPr marL="171450" marR="0" lvl="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F243E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s-CO" altLang="es-CO" sz="1100" dirty="0" smtClean="0">
                <a:solidFill>
                  <a:srgbClr val="0F243E"/>
                </a:solidFill>
                <a:latin typeface="Arial Narrow" pitchFamily="34" charset="0"/>
                <a:cs typeface="Arial" pitchFamily="34" charset="0"/>
              </a:rPr>
              <a:t>Reportar </a:t>
            </a:r>
            <a:r>
              <a:rPr lang="es-CO" altLang="es-CO" sz="1100" dirty="0">
                <a:solidFill>
                  <a:srgbClr val="0F243E"/>
                </a:solidFill>
                <a:latin typeface="Arial Narrow" pitchFamily="34" charset="0"/>
                <a:cs typeface="Arial" pitchFamily="34" charset="0"/>
              </a:rPr>
              <a:t>los riesgos materializados (eventos de riesgos).</a:t>
            </a:r>
          </a:p>
          <a:p>
            <a:pPr marL="171450" marR="0" lvl="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F243E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s-CO" altLang="es-CO" sz="1100" dirty="0" smtClean="0">
                <a:solidFill>
                  <a:srgbClr val="0F243E"/>
                </a:solidFill>
                <a:latin typeface="Arial Narrow" pitchFamily="34" charset="0"/>
                <a:cs typeface="Arial" pitchFamily="34" charset="0"/>
              </a:rPr>
              <a:t>Suministrar </a:t>
            </a:r>
            <a:r>
              <a:rPr lang="es-CO" altLang="es-CO" sz="1100" dirty="0">
                <a:solidFill>
                  <a:srgbClr val="0F243E"/>
                </a:solidFill>
                <a:latin typeface="Arial Narrow" pitchFamily="34" charset="0"/>
                <a:cs typeface="Arial" pitchFamily="34" charset="0"/>
              </a:rPr>
              <a:t>al Equipo de Riesgos y seguros del </a:t>
            </a:r>
            <a:r>
              <a:rPr lang="es-CO" altLang="es-CO" sz="1100" dirty="0" smtClean="0">
                <a:solidFill>
                  <a:srgbClr val="0F243E"/>
                </a:solidFill>
                <a:latin typeface="Arial Narrow" pitchFamily="34" charset="0"/>
                <a:cs typeface="Arial" pitchFamily="34" charset="0"/>
              </a:rPr>
              <a:t>compañía </a:t>
            </a:r>
            <a:r>
              <a:rPr lang="es-CO" altLang="es-CO" sz="1100" dirty="0">
                <a:solidFill>
                  <a:srgbClr val="0F243E"/>
                </a:solidFill>
                <a:latin typeface="Arial Narrow" pitchFamily="34" charset="0"/>
                <a:cs typeface="Arial" pitchFamily="34" charset="0"/>
              </a:rPr>
              <a:t>la información resultante de la gestión de riesgos.</a:t>
            </a:r>
          </a:p>
          <a:p>
            <a:pPr marL="171450" marR="0" lvl="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F243E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s-CO" altLang="es-CO" sz="1100" dirty="0">
                <a:solidFill>
                  <a:srgbClr val="0F243E"/>
                </a:solidFill>
                <a:latin typeface="Arial Narrow" pitchFamily="34" charset="0"/>
                <a:cs typeface="Arial" pitchFamily="34" charset="0"/>
              </a:rPr>
              <a:t>Definir e implementar los planes de tratamiento a sus riesgos</a:t>
            </a:r>
            <a:r>
              <a:rPr lang="es-CO" altLang="es-CO" sz="1100" dirty="0" smtClean="0">
                <a:solidFill>
                  <a:srgbClr val="0F243E"/>
                </a:solidFill>
                <a:latin typeface="Arial Narrow" pitchFamily="34" charset="0"/>
                <a:cs typeface="Arial" pitchFamily="34" charset="0"/>
              </a:rPr>
              <a:t>.</a:t>
            </a:r>
            <a:endParaRPr lang="es-CO" altLang="es-CO" sz="1100" dirty="0">
              <a:solidFill>
                <a:srgbClr val="0F243E"/>
              </a:solidFill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774700" y="1268413"/>
            <a:ext cx="6153150" cy="4624388"/>
            <a:chOff x="488" y="799"/>
            <a:chExt cx="3876" cy="2913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540" y="799"/>
              <a:ext cx="3798" cy="2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715" y="802"/>
              <a:ext cx="3393" cy="2530"/>
            </a:xfrm>
            <a:custGeom>
              <a:avLst/>
              <a:gdLst>
                <a:gd name="T0" fmla="*/ 25 w 9747"/>
                <a:gd name="T1" fmla="*/ 7264 h 7264"/>
                <a:gd name="T2" fmla="*/ 4 w 9747"/>
                <a:gd name="T3" fmla="*/ 7252 h 7264"/>
                <a:gd name="T4" fmla="*/ 6 w 9747"/>
                <a:gd name="T5" fmla="*/ 7227 h 7264"/>
                <a:gd name="T6" fmla="*/ 4878 w 9747"/>
                <a:gd name="T7" fmla="*/ 11 h 7264"/>
                <a:gd name="T8" fmla="*/ 4898 w 9747"/>
                <a:gd name="T9" fmla="*/ 0 h 7264"/>
                <a:gd name="T10" fmla="*/ 4918 w 9747"/>
                <a:gd name="T11" fmla="*/ 11 h 7264"/>
                <a:gd name="T12" fmla="*/ 9741 w 9747"/>
                <a:gd name="T13" fmla="*/ 7227 h 7264"/>
                <a:gd name="T14" fmla="*/ 9743 w 9747"/>
                <a:gd name="T15" fmla="*/ 7252 h 7264"/>
                <a:gd name="T16" fmla="*/ 9721 w 9747"/>
                <a:gd name="T17" fmla="*/ 7264 h 7264"/>
                <a:gd name="T18" fmla="*/ 25 w 9747"/>
                <a:gd name="T19" fmla="*/ 7264 h 7264"/>
                <a:gd name="T20" fmla="*/ 9721 w 9747"/>
                <a:gd name="T21" fmla="*/ 7216 h 7264"/>
                <a:gd name="T22" fmla="*/ 9702 w 9747"/>
                <a:gd name="T23" fmla="*/ 7254 h 7264"/>
                <a:gd name="T24" fmla="*/ 4878 w 9747"/>
                <a:gd name="T25" fmla="*/ 38 h 7264"/>
                <a:gd name="T26" fmla="*/ 4918 w 9747"/>
                <a:gd name="T27" fmla="*/ 38 h 7264"/>
                <a:gd name="T28" fmla="*/ 45 w 9747"/>
                <a:gd name="T29" fmla="*/ 7254 h 7264"/>
                <a:gd name="T30" fmla="*/ 25 w 9747"/>
                <a:gd name="T31" fmla="*/ 7216 h 7264"/>
                <a:gd name="T32" fmla="*/ 9721 w 9747"/>
                <a:gd name="T33" fmla="*/ 7216 h 7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47" h="7264">
                  <a:moveTo>
                    <a:pt x="25" y="7264"/>
                  </a:moveTo>
                  <a:cubicBezTo>
                    <a:pt x="17" y="7264"/>
                    <a:pt x="8" y="7260"/>
                    <a:pt x="4" y="7252"/>
                  </a:cubicBezTo>
                  <a:cubicBezTo>
                    <a:pt x="0" y="7244"/>
                    <a:pt x="1" y="7234"/>
                    <a:pt x="6" y="7227"/>
                  </a:cubicBezTo>
                  <a:lnTo>
                    <a:pt x="4878" y="11"/>
                  </a:lnTo>
                  <a:cubicBezTo>
                    <a:pt x="4883" y="4"/>
                    <a:pt x="4890" y="0"/>
                    <a:pt x="4898" y="0"/>
                  </a:cubicBezTo>
                  <a:cubicBezTo>
                    <a:pt x="4906" y="0"/>
                    <a:pt x="4914" y="4"/>
                    <a:pt x="4918" y="11"/>
                  </a:cubicBezTo>
                  <a:lnTo>
                    <a:pt x="9741" y="7227"/>
                  </a:lnTo>
                  <a:cubicBezTo>
                    <a:pt x="9746" y="7234"/>
                    <a:pt x="9747" y="7244"/>
                    <a:pt x="9743" y="7252"/>
                  </a:cubicBezTo>
                  <a:cubicBezTo>
                    <a:pt x="9738" y="7260"/>
                    <a:pt x="9730" y="7264"/>
                    <a:pt x="9721" y="7264"/>
                  </a:cubicBezTo>
                  <a:lnTo>
                    <a:pt x="25" y="7264"/>
                  </a:lnTo>
                  <a:close/>
                  <a:moveTo>
                    <a:pt x="9721" y="7216"/>
                  </a:moveTo>
                  <a:lnTo>
                    <a:pt x="9702" y="7254"/>
                  </a:lnTo>
                  <a:lnTo>
                    <a:pt x="4878" y="38"/>
                  </a:lnTo>
                  <a:lnTo>
                    <a:pt x="4918" y="38"/>
                  </a:lnTo>
                  <a:lnTo>
                    <a:pt x="45" y="7254"/>
                  </a:lnTo>
                  <a:lnTo>
                    <a:pt x="25" y="7216"/>
                  </a:lnTo>
                  <a:lnTo>
                    <a:pt x="9721" y="7216"/>
                  </a:lnTo>
                  <a:close/>
                </a:path>
              </a:pathLst>
            </a:custGeom>
            <a:solidFill>
              <a:srgbClr val="4F6228"/>
            </a:solidFill>
            <a:ln w="0" cap="flat">
              <a:solidFill>
                <a:srgbClr val="4F62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grpSp>
          <p:nvGrpSpPr>
            <p:cNvPr id="13" name="Group 112"/>
            <p:cNvGrpSpPr>
              <a:grpSpLocks/>
            </p:cNvGrpSpPr>
            <p:nvPr/>
          </p:nvGrpSpPr>
          <p:grpSpPr bwMode="auto">
            <a:xfrm>
              <a:off x="3568" y="3246"/>
              <a:ext cx="796" cy="414"/>
              <a:chOff x="3568" y="3246"/>
              <a:chExt cx="796" cy="414"/>
            </a:xfrm>
          </p:grpSpPr>
          <p:sp>
            <p:nvSpPr>
              <p:cNvPr id="7330" name="Rectangle 6"/>
              <p:cNvSpPr>
                <a:spLocks noChangeArrowheads="1"/>
              </p:cNvSpPr>
              <p:nvPr/>
            </p:nvSpPr>
            <p:spPr bwMode="auto">
              <a:xfrm>
                <a:off x="3568" y="3614"/>
                <a:ext cx="256" cy="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grpSp>
            <p:nvGrpSpPr>
              <p:cNvPr id="7331" name="Group 110"/>
              <p:cNvGrpSpPr>
                <a:grpSpLocks/>
              </p:cNvGrpSpPr>
              <p:nvPr/>
            </p:nvGrpSpPr>
            <p:grpSpPr bwMode="auto">
              <a:xfrm>
                <a:off x="3569" y="3252"/>
                <a:ext cx="795" cy="408"/>
                <a:chOff x="3569" y="3252"/>
                <a:chExt cx="795" cy="408"/>
              </a:xfrm>
            </p:grpSpPr>
            <p:sp>
              <p:nvSpPr>
                <p:cNvPr id="7353" name="Rectangle 7"/>
                <p:cNvSpPr>
                  <a:spLocks noChangeArrowheads="1"/>
                </p:cNvSpPr>
                <p:nvPr/>
              </p:nvSpPr>
              <p:spPr bwMode="auto">
                <a:xfrm>
                  <a:off x="3672" y="3274"/>
                  <a:ext cx="143" cy="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354" name="Rectangle 8"/>
                <p:cNvSpPr>
                  <a:spLocks noChangeArrowheads="1"/>
                </p:cNvSpPr>
                <p:nvPr/>
              </p:nvSpPr>
              <p:spPr bwMode="auto">
                <a:xfrm>
                  <a:off x="3815" y="3274"/>
                  <a:ext cx="144" cy="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355" name="Rectangle 9"/>
                <p:cNvSpPr>
                  <a:spLocks noChangeArrowheads="1"/>
                </p:cNvSpPr>
                <p:nvPr/>
              </p:nvSpPr>
              <p:spPr bwMode="auto">
                <a:xfrm>
                  <a:off x="3959" y="3274"/>
                  <a:ext cx="131" cy="7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356" name="Rectangle 10"/>
                <p:cNvSpPr>
                  <a:spLocks noChangeArrowheads="1"/>
                </p:cNvSpPr>
                <p:nvPr/>
              </p:nvSpPr>
              <p:spPr bwMode="auto">
                <a:xfrm>
                  <a:off x="4090" y="3274"/>
                  <a:ext cx="157" cy="7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357" name="Rectangle 11"/>
                <p:cNvSpPr>
                  <a:spLocks noChangeArrowheads="1"/>
                </p:cNvSpPr>
                <p:nvPr/>
              </p:nvSpPr>
              <p:spPr bwMode="auto">
                <a:xfrm>
                  <a:off x="3672" y="3353"/>
                  <a:ext cx="143" cy="81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358" name="Rectangle 12"/>
                <p:cNvSpPr>
                  <a:spLocks noChangeArrowheads="1"/>
                </p:cNvSpPr>
                <p:nvPr/>
              </p:nvSpPr>
              <p:spPr bwMode="auto">
                <a:xfrm>
                  <a:off x="3815" y="3353"/>
                  <a:ext cx="144" cy="81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359" name="Rectangle 13"/>
                <p:cNvSpPr>
                  <a:spLocks noChangeArrowheads="1"/>
                </p:cNvSpPr>
                <p:nvPr/>
              </p:nvSpPr>
              <p:spPr bwMode="auto">
                <a:xfrm>
                  <a:off x="3959" y="3353"/>
                  <a:ext cx="131" cy="81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160" name="Rectangle 14"/>
                <p:cNvSpPr>
                  <a:spLocks noChangeArrowheads="1"/>
                </p:cNvSpPr>
                <p:nvPr/>
              </p:nvSpPr>
              <p:spPr bwMode="auto">
                <a:xfrm>
                  <a:off x="4090" y="3353"/>
                  <a:ext cx="157" cy="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161" name="Rectangle 15"/>
                <p:cNvSpPr>
                  <a:spLocks noChangeArrowheads="1"/>
                </p:cNvSpPr>
                <p:nvPr/>
              </p:nvSpPr>
              <p:spPr bwMode="auto">
                <a:xfrm>
                  <a:off x="3672" y="3434"/>
                  <a:ext cx="143" cy="106"/>
                </a:xfrm>
                <a:prstGeom prst="rect">
                  <a:avLst/>
                </a:pr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162" name="Rectangle 16"/>
                <p:cNvSpPr>
                  <a:spLocks noChangeArrowheads="1"/>
                </p:cNvSpPr>
                <p:nvPr/>
              </p:nvSpPr>
              <p:spPr bwMode="auto">
                <a:xfrm>
                  <a:off x="3815" y="3434"/>
                  <a:ext cx="144" cy="106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163" name="Rectangle 17"/>
                <p:cNvSpPr>
                  <a:spLocks noChangeArrowheads="1"/>
                </p:cNvSpPr>
                <p:nvPr/>
              </p:nvSpPr>
              <p:spPr bwMode="auto">
                <a:xfrm>
                  <a:off x="3959" y="3434"/>
                  <a:ext cx="131" cy="10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164" name="Rectangle 18"/>
                <p:cNvSpPr>
                  <a:spLocks noChangeArrowheads="1"/>
                </p:cNvSpPr>
                <p:nvPr/>
              </p:nvSpPr>
              <p:spPr bwMode="auto">
                <a:xfrm>
                  <a:off x="4090" y="3434"/>
                  <a:ext cx="157" cy="10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165" name="Rectangle 19"/>
                <p:cNvSpPr>
                  <a:spLocks noChangeArrowheads="1"/>
                </p:cNvSpPr>
                <p:nvPr/>
              </p:nvSpPr>
              <p:spPr bwMode="auto">
                <a:xfrm>
                  <a:off x="3672" y="3540"/>
                  <a:ext cx="143" cy="79"/>
                </a:xfrm>
                <a:prstGeom prst="rect">
                  <a:avLst/>
                </a:pr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166" name="Rectangle 20"/>
                <p:cNvSpPr>
                  <a:spLocks noChangeArrowheads="1"/>
                </p:cNvSpPr>
                <p:nvPr/>
              </p:nvSpPr>
              <p:spPr bwMode="auto">
                <a:xfrm>
                  <a:off x="3815" y="3540"/>
                  <a:ext cx="144" cy="79"/>
                </a:xfrm>
                <a:prstGeom prst="rect">
                  <a:avLst/>
                </a:pr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167" name="Rectangle 21"/>
                <p:cNvSpPr>
                  <a:spLocks noChangeArrowheads="1"/>
                </p:cNvSpPr>
                <p:nvPr/>
              </p:nvSpPr>
              <p:spPr bwMode="auto">
                <a:xfrm>
                  <a:off x="3959" y="3540"/>
                  <a:ext cx="131" cy="79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168" name="Rectangle 22"/>
                <p:cNvSpPr>
                  <a:spLocks noChangeArrowheads="1"/>
                </p:cNvSpPr>
                <p:nvPr/>
              </p:nvSpPr>
              <p:spPr bwMode="auto">
                <a:xfrm>
                  <a:off x="4090" y="3540"/>
                  <a:ext cx="157" cy="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169" name="Rectangle 23"/>
                <p:cNvSpPr>
                  <a:spLocks noChangeArrowheads="1"/>
                </p:cNvSpPr>
                <p:nvPr/>
              </p:nvSpPr>
              <p:spPr bwMode="auto">
                <a:xfrm>
                  <a:off x="3569" y="3259"/>
                  <a:ext cx="95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FRECUENCIA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70" name="Rectangle 24"/>
                <p:cNvSpPr>
                  <a:spLocks noChangeArrowheads="1"/>
                </p:cNvSpPr>
                <p:nvPr/>
              </p:nvSpPr>
              <p:spPr bwMode="auto">
                <a:xfrm>
                  <a:off x="3755" y="3252"/>
                  <a:ext cx="162" cy="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CONSOLIDADO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71" name="Rectangle 25"/>
                <p:cNvSpPr>
                  <a:spLocks noChangeArrowheads="1"/>
                </p:cNvSpPr>
                <p:nvPr/>
              </p:nvSpPr>
              <p:spPr bwMode="auto">
                <a:xfrm>
                  <a:off x="3875" y="3252"/>
                  <a:ext cx="384" cy="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NEGOCIO CÁRNICOS TOP DE RIESGOS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72" name="Rectangle 26"/>
                <p:cNvSpPr>
                  <a:spLocks noChangeArrowheads="1"/>
                </p:cNvSpPr>
                <p:nvPr/>
              </p:nvSpPr>
              <p:spPr bwMode="auto">
                <a:xfrm>
                  <a:off x="3571" y="3304"/>
                  <a:ext cx="84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Recurrente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73" name="Rectangle 27"/>
                <p:cNvSpPr>
                  <a:spLocks noChangeArrowheads="1"/>
                </p:cNvSpPr>
                <p:nvPr/>
              </p:nvSpPr>
              <p:spPr bwMode="auto">
                <a:xfrm>
                  <a:off x="3652" y="3304"/>
                  <a:ext cx="17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4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74" name="Rectangle 28"/>
                <p:cNvSpPr>
                  <a:spLocks noChangeArrowheads="1"/>
                </p:cNvSpPr>
                <p:nvPr/>
              </p:nvSpPr>
              <p:spPr bwMode="auto">
                <a:xfrm>
                  <a:off x="4141" y="3279"/>
                  <a:ext cx="87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Incremento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75" name="Rectangle 29"/>
                <p:cNvSpPr>
                  <a:spLocks noChangeArrowheads="1"/>
                </p:cNvSpPr>
                <p:nvPr/>
              </p:nvSpPr>
              <p:spPr bwMode="auto">
                <a:xfrm>
                  <a:off x="4111" y="3292"/>
                  <a:ext cx="185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en costos operativos por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76" name="Rectangle 30"/>
                <p:cNvSpPr>
                  <a:spLocks noChangeArrowheads="1"/>
                </p:cNvSpPr>
                <p:nvPr/>
              </p:nvSpPr>
              <p:spPr bwMode="auto">
                <a:xfrm>
                  <a:off x="4138" y="3306"/>
                  <a:ext cx="100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variación del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77" name="Rectangle 31"/>
                <p:cNvSpPr>
                  <a:spLocks noChangeArrowheads="1"/>
                </p:cNvSpPr>
                <p:nvPr/>
              </p:nvSpPr>
              <p:spPr bwMode="auto">
                <a:xfrm>
                  <a:off x="4096" y="3320"/>
                  <a:ext cx="218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entorno  (F,R)Riesgos políticos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78" name="Rectangle 32"/>
                <p:cNvSpPr>
                  <a:spLocks noChangeArrowheads="1"/>
                </p:cNvSpPr>
                <p:nvPr/>
              </p:nvSpPr>
              <p:spPr bwMode="auto">
                <a:xfrm>
                  <a:off x="3577" y="3384"/>
                  <a:ext cx="77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Frecuente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79" name="Rectangle 33"/>
                <p:cNvSpPr>
                  <a:spLocks noChangeArrowheads="1"/>
                </p:cNvSpPr>
                <p:nvPr/>
              </p:nvSpPr>
              <p:spPr bwMode="auto">
                <a:xfrm>
                  <a:off x="3652" y="3384"/>
                  <a:ext cx="17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3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80" name="Rectangle 34"/>
                <p:cNvSpPr>
                  <a:spLocks noChangeArrowheads="1"/>
                </p:cNvSpPr>
                <p:nvPr/>
              </p:nvSpPr>
              <p:spPr bwMode="auto">
                <a:xfrm>
                  <a:off x="3962" y="3372"/>
                  <a:ext cx="173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Enfermedad Profesional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81" name="Rectangle 35"/>
                <p:cNvSpPr>
                  <a:spLocks noChangeArrowheads="1"/>
                </p:cNvSpPr>
                <p:nvPr/>
              </p:nvSpPr>
              <p:spPr bwMode="auto">
                <a:xfrm>
                  <a:off x="4005" y="3386"/>
                  <a:ext cx="61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(H, F, R)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82" name="Rectangle 36"/>
                <p:cNvSpPr>
                  <a:spLocks noChangeArrowheads="1"/>
                </p:cNvSpPr>
                <p:nvPr/>
              </p:nvSpPr>
              <p:spPr bwMode="auto">
                <a:xfrm>
                  <a:off x="4107" y="3353"/>
                  <a:ext cx="196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Fuga de amoniaco (A,R,F,H)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83" name="Rectangle 37"/>
                <p:cNvSpPr>
                  <a:spLocks noChangeArrowheads="1"/>
                </p:cNvSpPr>
                <p:nvPr/>
              </p:nvSpPr>
              <p:spPr bwMode="auto">
                <a:xfrm>
                  <a:off x="4102" y="3366"/>
                  <a:ext cx="117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Incumplimiento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84" name="Rectangle 38"/>
                <p:cNvSpPr>
                  <a:spLocks noChangeArrowheads="1"/>
                </p:cNvSpPr>
                <p:nvPr/>
              </p:nvSpPr>
              <p:spPr bwMode="auto">
                <a:xfrm>
                  <a:off x="4181" y="3366"/>
                  <a:ext cx="100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legal(R,A,F,H)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85" name="Rectangle 39"/>
                <p:cNvSpPr>
                  <a:spLocks noChangeArrowheads="1"/>
                </p:cNvSpPr>
                <p:nvPr/>
              </p:nvSpPr>
              <p:spPr bwMode="auto">
                <a:xfrm>
                  <a:off x="4109" y="3380"/>
                  <a:ext cx="185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Situaciones adversas con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86" name="Rectangle 40"/>
                <p:cNvSpPr>
                  <a:spLocks noChangeArrowheads="1"/>
                </p:cNvSpPr>
                <p:nvPr/>
              </p:nvSpPr>
              <p:spPr bwMode="auto">
                <a:xfrm>
                  <a:off x="4103" y="3394"/>
                  <a:ext cx="199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organismos de control (R,F)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87" name="Rectangle 41"/>
                <p:cNvSpPr>
                  <a:spLocks noChangeArrowheads="1"/>
                </p:cNvSpPr>
                <p:nvPr/>
              </p:nvSpPr>
              <p:spPr bwMode="auto">
                <a:xfrm>
                  <a:off x="4113" y="3407"/>
                  <a:ext cx="175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Derrames de productos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88" name="Rectangle 42"/>
                <p:cNvSpPr>
                  <a:spLocks noChangeArrowheads="1"/>
                </p:cNvSpPr>
                <p:nvPr/>
              </p:nvSpPr>
              <p:spPr bwMode="auto">
                <a:xfrm>
                  <a:off x="4115" y="3421"/>
                  <a:ext cx="161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contaminantes (A,F,H)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89" name="Rectangle 43"/>
                <p:cNvSpPr>
                  <a:spLocks noChangeArrowheads="1"/>
                </p:cNvSpPr>
                <p:nvPr/>
              </p:nvSpPr>
              <p:spPr bwMode="auto">
                <a:xfrm>
                  <a:off x="3594" y="3478"/>
                  <a:ext cx="58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Posible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90" name="Rectangle 44"/>
                <p:cNvSpPr>
                  <a:spLocks noChangeArrowheads="1"/>
                </p:cNvSpPr>
                <p:nvPr/>
              </p:nvSpPr>
              <p:spPr bwMode="auto">
                <a:xfrm>
                  <a:off x="3652" y="3478"/>
                  <a:ext cx="17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91" name="Rectangle 45"/>
                <p:cNvSpPr>
                  <a:spLocks noChangeArrowheads="1"/>
                </p:cNvSpPr>
                <p:nvPr/>
              </p:nvSpPr>
              <p:spPr bwMode="auto">
                <a:xfrm>
                  <a:off x="3978" y="3443"/>
                  <a:ext cx="133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Terrorismo (R,F,H)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92" name="Rectangle 46"/>
                <p:cNvSpPr>
                  <a:spLocks noChangeArrowheads="1"/>
                </p:cNvSpPr>
                <p:nvPr/>
              </p:nvSpPr>
              <p:spPr bwMode="auto">
                <a:xfrm>
                  <a:off x="3977" y="3457"/>
                  <a:ext cx="59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Ingreso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93" name="Rectangle 47"/>
                <p:cNvSpPr>
                  <a:spLocks noChangeArrowheads="1"/>
                </p:cNvSpPr>
                <p:nvPr/>
              </p:nvSpPr>
              <p:spPr bwMode="auto">
                <a:xfrm>
                  <a:off x="4018" y="3457"/>
                  <a:ext cx="83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de nuevos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94" name="Rectangle 48"/>
                <p:cNvSpPr>
                  <a:spLocks noChangeArrowheads="1"/>
                </p:cNvSpPr>
                <p:nvPr/>
              </p:nvSpPr>
              <p:spPr bwMode="auto">
                <a:xfrm>
                  <a:off x="3980" y="3472"/>
                  <a:ext cx="125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competidores (F)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95" name="Rectangle 49"/>
                <p:cNvSpPr>
                  <a:spLocks noChangeArrowheads="1"/>
                </p:cNvSpPr>
                <p:nvPr/>
              </p:nvSpPr>
              <p:spPr bwMode="auto">
                <a:xfrm>
                  <a:off x="3971" y="3487"/>
                  <a:ext cx="157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Fuga de Información 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96" name="Rectangle 50"/>
                <p:cNvSpPr>
                  <a:spLocks noChangeArrowheads="1"/>
                </p:cNvSpPr>
                <p:nvPr/>
              </p:nvSpPr>
              <p:spPr bwMode="auto">
                <a:xfrm>
                  <a:off x="4015" y="3501"/>
                  <a:ext cx="34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(I,F)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97" name="Rectangle 51"/>
                <p:cNvSpPr>
                  <a:spLocks noChangeArrowheads="1"/>
                </p:cNvSpPr>
                <p:nvPr/>
              </p:nvSpPr>
              <p:spPr bwMode="auto">
                <a:xfrm>
                  <a:off x="4113" y="3440"/>
                  <a:ext cx="100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Inundaciones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98" name="Rectangle 52"/>
                <p:cNvSpPr>
                  <a:spLocks noChangeArrowheads="1"/>
                </p:cNvSpPr>
                <p:nvPr/>
              </p:nvSpPr>
              <p:spPr bwMode="auto">
                <a:xfrm>
                  <a:off x="4180" y="3440"/>
                  <a:ext cx="68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(F,R,A,H)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99" name="Rectangle 53"/>
                <p:cNvSpPr>
                  <a:spLocks noChangeArrowheads="1"/>
                </p:cNvSpPr>
                <p:nvPr/>
              </p:nvSpPr>
              <p:spPr bwMode="auto">
                <a:xfrm>
                  <a:off x="4096" y="3454"/>
                  <a:ext cx="213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Explosión/Incendio (F,R,I,A,H)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00" name="Rectangle 54"/>
                <p:cNvSpPr>
                  <a:spLocks noChangeArrowheads="1"/>
                </p:cNvSpPr>
                <p:nvPr/>
              </p:nvSpPr>
              <p:spPr bwMode="auto">
                <a:xfrm>
                  <a:off x="4115" y="3467"/>
                  <a:ext cx="182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Desabastecimiento (F,R,I)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01" name="Rectangle 55"/>
                <p:cNvSpPr>
                  <a:spLocks noChangeArrowheads="1"/>
                </p:cNvSpPr>
                <p:nvPr/>
              </p:nvSpPr>
              <p:spPr bwMode="auto">
                <a:xfrm>
                  <a:off x="4136" y="3481"/>
                  <a:ext cx="121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Sismo (F,R,I,A,H)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02" name="Rectangle 56"/>
                <p:cNvSpPr>
                  <a:spLocks noChangeArrowheads="1"/>
                </p:cNvSpPr>
                <p:nvPr/>
              </p:nvSpPr>
              <p:spPr bwMode="auto">
                <a:xfrm>
                  <a:off x="4113" y="3494"/>
                  <a:ext cx="57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Fraude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03" name="Rectangle 57"/>
                <p:cNvSpPr>
                  <a:spLocks noChangeArrowheads="1"/>
                </p:cNvSpPr>
                <p:nvPr/>
              </p:nvSpPr>
              <p:spPr bwMode="auto">
                <a:xfrm>
                  <a:off x="4148" y="3494"/>
                  <a:ext cx="139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/ Corrupción (F,R,I)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04" name="Rectangle 58"/>
                <p:cNvSpPr>
                  <a:spLocks noChangeArrowheads="1"/>
                </p:cNvSpPr>
                <p:nvPr/>
              </p:nvSpPr>
              <p:spPr bwMode="auto">
                <a:xfrm>
                  <a:off x="4102" y="3508"/>
                  <a:ext cx="211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Afectación por regulación (R,I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05" name="Rectangle 59"/>
                <p:cNvSpPr>
                  <a:spLocks noChangeArrowheads="1"/>
                </p:cNvSpPr>
                <p:nvPr/>
              </p:nvSpPr>
              <p:spPr bwMode="auto">
                <a:xfrm>
                  <a:off x="4243" y="3508"/>
                  <a:ext cx="13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6B6BC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06" name="Rectangle 60"/>
                <p:cNvSpPr>
                  <a:spLocks noChangeArrowheads="1"/>
                </p:cNvSpPr>
                <p:nvPr/>
              </p:nvSpPr>
              <p:spPr bwMode="auto">
                <a:xfrm>
                  <a:off x="4113" y="3521"/>
                  <a:ext cx="195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Variación en los precios (F)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07" name="Rectangle 61"/>
                <p:cNvSpPr>
                  <a:spLocks noChangeArrowheads="1"/>
                </p:cNvSpPr>
                <p:nvPr/>
              </p:nvSpPr>
              <p:spPr bwMode="auto">
                <a:xfrm>
                  <a:off x="3590" y="3570"/>
                  <a:ext cx="62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Remoto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08" name="Rectangle 62"/>
                <p:cNvSpPr>
                  <a:spLocks noChangeArrowheads="1"/>
                </p:cNvSpPr>
                <p:nvPr/>
              </p:nvSpPr>
              <p:spPr bwMode="auto">
                <a:xfrm>
                  <a:off x="3652" y="3570"/>
                  <a:ext cx="17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1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09" name="Rectangle 63"/>
                <p:cNvSpPr>
                  <a:spLocks noChangeArrowheads="1"/>
                </p:cNvSpPr>
                <p:nvPr/>
              </p:nvSpPr>
              <p:spPr bwMode="auto">
                <a:xfrm>
                  <a:off x="3740" y="3618"/>
                  <a:ext cx="16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1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10" name="Rectangle 64"/>
                <p:cNvSpPr>
                  <a:spLocks noChangeArrowheads="1"/>
                </p:cNvSpPr>
                <p:nvPr/>
              </p:nvSpPr>
              <p:spPr bwMode="auto">
                <a:xfrm>
                  <a:off x="3884" y="3618"/>
                  <a:ext cx="16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11" name="Rectangle 65"/>
                <p:cNvSpPr>
                  <a:spLocks noChangeArrowheads="1"/>
                </p:cNvSpPr>
                <p:nvPr/>
              </p:nvSpPr>
              <p:spPr bwMode="auto">
                <a:xfrm>
                  <a:off x="4021" y="3618"/>
                  <a:ext cx="16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3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12" name="Rectangle 66"/>
                <p:cNvSpPr>
                  <a:spLocks noChangeArrowheads="1"/>
                </p:cNvSpPr>
                <p:nvPr/>
              </p:nvSpPr>
              <p:spPr bwMode="auto">
                <a:xfrm>
                  <a:off x="4165" y="3618"/>
                  <a:ext cx="16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4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13" name="Rectangle 67"/>
                <p:cNvSpPr>
                  <a:spLocks noChangeArrowheads="1"/>
                </p:cNvSpPr>
                <p:nvPr/>
              </p:nvSpPr>
              <p:spPr bwMode="auto">
                <a:xfrm>
                  <a:off x="4247" y="3623"/>
                  <a:ext cx="86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SEVERIDAD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14" name="Rectangle 68"/>
                <p:cNvSpPr>
                  <a:spLocks noChangeArrowheads="1"/>
                </p:cNvSpPr>
                <p:nvPr/>
              </p:nvSpPr>
              <p:spPr bwMode="auto">
                <a:xfrm>
                  <a:off x="3702" y="3636"/>
                  <a:ext cx="101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Insignificante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15" name="Rectangle 69"/>
                <p:cNvSpPr>
                  <a:spLocks noChangeArrowheads="1"/>
                </p:cNvSpPr>
                <p:nvPr/>
              </p:nvSpPr>
              <p:spPr bwMode="auto">
                <a:xfrm>
                  <a:off x="3873" y="3636"/>
                  <a:ext cx="40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Leve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16" name="Rectangle 70"/>
                <p:cNvSpPr>
                  <a:spLocks noChangeArrowheads="1"/>
                </p:cNvSpPr>
                <p:nvPr/>
              </p:nvSpPr>
              <p:spPr bwMode="auto">
                <a:xfrm>
                  <a:off x="4007" y="3636"/>
                  <a:ext cx="48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Grave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17" name="Rectangle 71"/>
                <p:cNvSpPr>
                  <a:spLocks noChangeArrowheads="1"/>
                </p:cNvSpPr>
                <p:nvPr/>
              </p:nvSpPr>
              <p:spPr bwMode="auto">
                <a:xfrm>
                  <a:off x="4148" y="3636"/>
                  <a:ext cx="54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Crítico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7240" name="Picture 7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91" y="3351"/>
                  <a:ext cx="11" cy="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41" name="Picture 7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91" y="3351"/>
                  <a:ext cx="11" cy="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42" name="Picture 74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91" y="3368"/>
                  <a:ext cx="11" cy="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43" name="Picture 75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91" y="3368"/>
                  <a:ext cx="11" cy="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44" name="Picture 76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2" y="3434"/>
                  <a:ext cx="11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45" name="Picture 77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2" y="3434"/>
                  <a:ext cx="11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46" name="Picture 78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4" y="3450"/>
                  <a:ext cx="12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47" name="Picture 79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4" y="3450"/>
                  <a:ext cx="12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48" name="Picture 80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2" y="3467"/>
                  <a:ext cx="11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49" name="Picture 81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2" y="3467"/>
                  <a:ext cx="11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50" name="Picture 82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20" y="3479"/>
                  <a:ext cx="11" cy="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51" name="Picture 83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20" y="3479"/>
                  <a:ext cx="11" cy="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52" name="Picture 84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1" y="3492"/>
                  <a:ext cx="12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53" name="Picture 85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1" y="3492"/>
                  <a:ext cx="12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54" name="Picture 86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90" y="3508"/>
                  <a:ext cx="12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55" name="Picture 87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90" y="3508"/>
                  <a:ext cx="12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56" name="Picture 88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2" y="3520"/>
                  <a:ext cx="11" cy="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57" name="Picture 89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2" y="3520"/>
                  <a:ext cx="11" cy="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58" name="Picture 90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0" y="3373"/>
                  <a:ext cx="11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59" name="Picture 91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0" y="3373"/>
                  <a:ext cx="11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18" name="Rectangle 92"/>
                <p:cNvSpPr>
                  <a:spLocks noChangeArrowheads="1"/>
                </p:cNvSpPr>
                <p:nvPr/>
              </p:nvSpPr>
              <p:spPr bwMode="auto">
                <a:xfrm>
                  <a:off x="4251" y="3301"/>
                  <a:ext cx="106" cy="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Convenciones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19" name="Rectangle 93"/>
                <p:cNvSpPr>
                  <a:spLocks noChangeArrowheads="1"/>
                </p:cNvSpPr>
                <p:nvPr/>
              </p:nvSpPr>
              <p:spPr bwMode="auto">
                <a:xfrm>
                  <a:off x="4251" y="3311"/>
                  <a:ext cx="84" cy="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H: Humano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20" name="Rectangle 94"/>
                <p:cNvSpPr>
                  <a:spLocks noChangeArrowheads="1"/>
                </p:cNvSpPr>
                <p:nvPr/>
              </p:nvSpPr>
              <p:spPr bwMode="auto">
                <a:xfrm>
                  <a:off x="4251" y="3323"/>
                  <a:ext cx="98" cy="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I: Información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21" name="Rectangle 95"/>
                <p:cNvSpPr>
                  <a:spLocks noChangeArrowheads="1"/>
                </p:cNvSpPr>
                <p:nvPr/>
              </p:nvSpPr>
              <p:spPr bwMode="auto">
                <a:xfrm>
                  <a:off x="4251" y="3334"/>
                  <a:ext cx="113" cy="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R:Reputacional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22" name="Rectangle 96"/>
                <p:cNvSpPr>
                  <a:spLocks noChangeArrowheads="1"/>
                </p:cNvSpPr>
                <p:nvPr/>
              </p:nvSpPr>
              <p:spPr bwMode="auto">
                <a:xfrm>
                  <a:off x="4251" y="3345"/>
                  <a:ext cx="92" cy="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A: Ambiente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23" name="Rectangle 97"/>
                <p:cNvSpPr>
                  <a:spLocks noChangeArrowheads="1"/>
                </p:cNvSpPr>
                <p:nvPr/>
              </p:nvSpPr>
              <p:spPr bwMode="auto">
                <a:xfrm>
                  <a:off x="4251" y="3356"/>
                  <a:ext cx="95" cy="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F:Financiero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7266" name="Picture 98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66" y="3444"/>
                  <a:ext cx="12" cy="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67" name="Picture 99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66" y="3444"/>
                  <a:ext cx="12" cy="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68" name="Picture 100"/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66" y="3456"/>
                  <a:ext cx="12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69" name="Picture 101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66" y="3456"/>
                  <a:ext cx="12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70" name="Picture 102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96" y="3380"/>
                  <a:ext cx="12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71" name="Picture 103"/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96" y="3380"/>
                  <a:ext cx="12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72" name="Picture 104"/>
                <p:cNvPicPr>
                  <a:picLocks noChangeAspect="1" noChangeArrowheads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2" y="3408"/>
                  <a:ext cx="11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73" name="Picture 105"/>
                <p:cNvPicPr>
                  <a:picLocks noChangeAspect="1" noChangeArrowheads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2" y="3408"/>
                  <a:ext cx="11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74" name="Picture 106"/>
                <p:cNvPicPr>
                  <a:picLocks noChangeAspect="1" noChangeArrowheads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61" y="3490"/>
                  <a:ext cx="11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75" name="Picture 107"/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61" y="3490"/>
                  <a:ext cx="11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76" name="Picture 108"/>
                <p:cNvPicPr>
                  <a:picLocks noChangeAspect="1" noChangeArrowheads="1"/>
                </p:cNvPicPr>
                <p:nvPr/>
              </p:nvPicPr>
              <p:blipFill>
                <a:blip r:embed="rId3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26" y="3280"/>
                  <a:ext cx="11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77" name="Picture 109"/>
                <p:cNvPicPr>
                  <a:picLocks noChangeAspect="1" noChangeArrowheads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26" y="3280"/>
                  <a:ext cx="11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7332" name="Rectangle 111"/>
              <p:cNvSpPr>
                <a:spLocks noChangeArrowheads="1"/>
              </p:cNvSpPr>
              <p:nvPr/>
            </p:nvSpPr>
            <p:spPr bwMode="auto">
              <a:xfrm>
                <a:off x="3712" y="3246"/>
                <a:ext cx="463" cy="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</p:grpSp>
        <p:grpSp>
          <p:nvGrpSpPr>
            <p:cNvPr id="14" name="Group 193"/>
            <p:cNvGrpSpPr>
              <a:grpSpLocks/>
            </p:cNvGrpSpPr>
            <p:nvPr/>
          </p:nvGrpSpPr>
          <p:grpSpPr bwMode="auto">
            <a:xfrm>
              <a:off x="2516" y="3227"/>
              <a:ext cx="830" cy="431"/>
              <a:chOff x="2516" y="3227"/>
              <a:chExt cx="830" cy="431"/>
            </a:xfrm>
          </p:grpSpPr>
          <p:sp>
            <p:nvSpPr>
              <p:cNvPr id="8134" name="Rectangle 113"/>
              <p:cNvSpPr>
                <a:spLocks noChangeArrowheads="1"/>
              </p:cNvSpPr>
              <p:nvPr/>
            </p:nvSpPr>
            <p:spPr bwMode="auto">
              <a:xfrm>
                <a:off x="2516" y="3608"/>
                <a:ext cx="267" cy="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grpSp>
            <p:nvGrpSpPr>
              <p:cNvPr id="8135" name="Group 191"/>
              <p:cNvGrpSpPr>
                <a:grpSpLocks/>
              </p:cNvGrpSpPr>
              <p:nvPr/>
            </p:nvGrpSpPr>
            <p:grpSpPr bwMode="auto">
              <a:xfrm>
                <a:off x="2517" y="3235"/>
                <a:ext cx="829" cy="423"/>
                <a:chOff x="2517" y="3235"/>
                <a:chExt cx="829" cy="423"/>
              </a:xfrm>
            </p:grpSpPr>
            <p:sp>
              <p:nvSpPr>
                <p:cNvPr id="8137" name="Rectangle 114"/>
                <p:cNvSpPr>
                  <a:spLocks noChangeArrowheads="1"/>
                </p:cNvSpPr>
                <p:nvPr/>
              </p:nvSpPr>
              <p:spPr bwMode="auto">
                <a:xfrm>
                  <a:off x="2625" y="3253"/>
                  <a:ext cx="151" cy="8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138" name="Rectangle 115"/>
                <p:cNvSpPr>
                  <a:spLocks noChangeArrowheads="1"/>
                </p:cNvSpPr>
                <p:nvPr/>
              </p:nvSpPr>
              <p:spPr bwMode="auto">
                <a:xfrm>
                  <a:off x="2776" y="3253"/>
                  <a:ext cx="151" cy="8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139" name="Rectangle 116"/>
                <p:cNvSpPr>
                  <a:spLocks noChangeArrowheads="1"/>
                </p:cNvSpPr>
                <p:nvPr/>
              </p:nvSpPr>
              <p:spPr bwMode="auto">
                <a:xfrm>
                  <a:off x="2927" y="3253"/>
                  <a:ext cx="137" cy="8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140" name="Rectangle 117"/>
                <p:cNvSpPr>
                  <a:spLocks noChangeArrowheads="1"/>
                </p:cNvSpPr>
                <p:nvPr/>
              </p:nvSpPr>
              <p:spPr bwMode="auto">
                <a:xfrm>
                  <a:off x="3064" y="3253"/>
                  <a:ext cx="165" cy="8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141" name="Rectangle 118"/>
                <p:cNvSpPr>
                  <a:spLocks noChangeArrowheads="1"/>
                </p:cNvSpPr>
                <p:nvPr/>
              </p:nvSpPr>
              <p:spPr bwMode="auto">
                <a:xfrm>
                  <a:off x="2625" y="3336"/>
                  <a:ext cx="151" cy="86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142" name="Rectangle 119"/>
                <p:cNvSpPr>
                  <a:spLocks noChangeArrowheads="1"/>
                </p:cNvSpPr>
                <p:nvPr/>
              </p:nvSpPr>
              <p:spPr bwMode="auto">
                <a:xfrm>
                  <a:off x="2776" y="3336"/>
                  <a:ext cx="151" cy="8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143" name="Rectangle 120"/>
                <p:cNvSpPr>
                  <a:spLocks noChangeArrowheads="1"/>
                </p:cNvSpPr>
                <p:nvPr/>
              </p:nvSpPr>
              <p:spPr bwMode="auto">
                <a:xfrm>
                  <a:off x="2927" y="3336"/>
                  <a:ext cx="137" cy="8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144" name="Rectangle 121"/>
                <p:cNvSpPr>
                  <a:spLocks noChangeArrowheads="1"/>
                </p:cNvSpPr>
                <p:nvPr/>
              </p:nvSpPr>
              <p:spPr bwMode="auto">
                <a:xfrm>
                  <a:off x="3064" y="3336"/>
                  <a:ext cx="165" cy="8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145" name="Rectangle 122"/>
                <p:cNvSpPr>
                  <a:spLocks noChangeArrowheads="1"/>
                </p:cNvSpPr>
                <p:nvPr/>
              </p:nvSpPr>
              <p:spPr bwMode="auto">
                <a:xfrm>
                  <a:off x="2625" y="3422"/>
                  <a:ext cx="151" cy="111"/>
                </a:xfrm>
                <a:prstGeom prst="rect">
                  <a:avLst/>
                </a:pr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146" name="Rectangle 123"/>
                <p:cNvSpPr>
                  <a:spLocks noChangeArrowheads="1"/>
                </p:cNvSpPr>
                <p:nvPr/>
              </p:nvSpPr>
              <p:spPr bwMode="auto">
                <a:xfrm>
                  <a:off x="2776" y="3422"/>
                  <a:ext cx="151" cy="111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147" name="Rectangle 124"/>
                <p:cNvSpPr>
                  <a:spLocks noChangeArrowheads="1"/>
                </p:cNvSpPr>
                <p:nvPr/>
              </p:nvSpPr>
              <p:spPr bwMode="auto">
                <a:xfrm>
                  <a:off x="2927" y="3422"/>
                  <a:ext cx="137" cy="111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148" name="Rectangle 125"/>
                <p:cNvSpPr>
                  <a:spLocks noChangeArrowheads="1"/>
                </p:cNvSpPr>
                <p:nvPr/>
              </p:nvSpPr>
              <p:spPr bwMode="auto">
                <a:xfrm>
                  <a:off x="3064" y="3422"/>
                  <a:ext cx="165" cy="111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149" name="Rectangle 126"/>
                <p:cNvSpPr>
                  <a:spLocks noChangeArrowheads="1"/>
                </p:cNvSpPr>
                <p:nvPr/>
              </p:nvSpPr>
              <p:spPr bwMode="auto">
                <a:xfrm>
                  <a:off x="2625" y="3533"/>
                  <a:ext cx="151" cy="83"/>
                </a:xfrm>
                <a:prstGeom prst="rect">
                  <a:avLst/>
                </a:pr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150" name="Rectangle 127"/>
                <p:cNvSpPr>
                  <a:spLocks noChangeArrowheads="1"/>
                </p:cNvSpPr>
                <p:nvPr/>
              </p:nvSpPr>
              <p:spPr bwMode="auto">
                <a:xfrm>
                  <a:off x="2776" y="3533"/>
                  <a:ext cx="151" cy="83"/>
                </a:xfrm>
                <a:prstGeom prst="rect">
                  <a:avLst/>
                </a:pr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151" name="Rectangle 128"/>
                <p:cNvSpPr>
                  <a:spLocks noChangeArrowheads="1"/>
                </p:cNvSpPr>
                <p:nvPr/>
              </p:nvSpPr>
              <p:spPr bwMode="auto">
                <a:xfrm>
                  <a:off x="2927" y="3533"/>
                  <a:ext cx="137" cy="8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152" name="Rectangle 129"/>
                <p:cNvSpPr>
                  <a:spLocks noChangeArrowheads="1"/>
                </p:cNvSpPr>
                <p:nvPr/>
              </p:nvSpPr>
              <p:spPr bwMode="auto">
                <a:xfrm>
                  <a:off x="3064" y="3533"/>
                  <a:ext cx="165" cy="8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153" name="Rectangle 130"/>
                <p:cNvSpPr>
                  <a:spLocks noChangeArrowheads="1"/>
                </p:cNvSpPr>
                <p:nvPr/>
              </p:nvSpPr>
              <p:spPr bwMode="auto">
                <a:xfrm>
                  <a:off x="2517" y="3238"/>
                  <a:ext cx="9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FRECUENCIA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54" name="Rectangle 131"/>
                <p:cNvSpPr>
                  <a:spLocks noChangeArrowheads="1"/>
                </p:cNvSpPr>
                <p:nvPr/>
              </p:nvSpPr>
              <p:spPr bwMode="auto">
                <a:xfrm>
                  <a:off x="2845" y="3235"/>
                  <a:ext cx="100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CONSOLIDAD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55" name="Rectangle 132"/>
                <p:cNvSpPr>
                  <a:spLocks noChangeArrowheads="1"/>
                </p:cNvSpPr>
                <p:nvPr/>
              </p:nvSpPr>
              <p:spPr bwMode="auto">
                <a:xfrm>
                  <a:off x="2933" y="3235"/>
                  <a:ext cx="92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O GALLETAS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56" name="Rectangle 133"/>
                <p:cNvSpPr>
                  <a:spLocks noChangeArrowheads="1"/>
                </p:cNvSpPr>
                <p:nvPr/>
              </p:nvSpPr>
              <p:spPr bwMode="auto">
                <a:xfrm>
                  <a:off x="2519" y="3285"/>
                  <a:ext cx="8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Recurrente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57" name="Rectangle 134"/>
                <p:cNvSpPr>
                  <a:spLocks noChangeArrowheads="1"/>
                </p:cNvSpPr>
                <p:nvPr/>
              </p:nvSpPr>
              <p:spPr bwMode="auto">
                <a:xfrm>
                  <a:off x="2604" y="3285"/>
                  <a:ext cx="17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4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58" name="Rectangle 135"/>
                <p:cNvSpPr>
                  <a:spLocks noChangeArrowheads="1"/>
                </p:cNvSpPr>
                <p:nvPr/>
              </p:nvSpPr>
              <p:spPr bwMode="auto">
                <a:xfrm>
                  <a:off x="2526" y="3370"/>
                  <a:ext cx="77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Frecuente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59" name="Rectangle 136"/>
                <p:cNvSpPr>
                  <a:spLocks noChangeArrowheads="1"/>
                </p:cNvSpPr>
                <p:nvPr/>
              </p:nvSpPr>
              <p:spPr bwMode="auto">
                <a:xfrm>
                  <a:off x="2604" y="3370"/>
                  <a:ext cx="17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3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24" name="Rectangle 137"/>
                <p:cNvSpPr>
                  <a:spLocks noChangeArrowheads="1"/>
                </p:cNvSpPr>
                <p:nvPr/>
              </p:nvSpPr>
              <p:spPr bwMode="auto">
                <a:xfrm>
                  <a:off x="2939" y="3348"/>
                  <a:ext cx="154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Fuga de Información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25" name="Rectangle 138"/>
                <p:cNvSpPr>
                  <a:spLocks noChangeArrowheads="1"/>
                </p:cNvSpPr>
                <p:nvPr/>
              </p:nvSpPr>
              <p:spPr bwMode="auto">
                <a:xfrm>
                  <a:off x="2980" y="3364"/>
                  <a:ext cx="53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(I,R,F)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26" name="Rectangle 139"/>
                <p:cNvSpPr>
                  <a:spLocks noChangeArrowheads="1"/>
                </p:cNvSpPr>
                <p:nvPr/>
              </p:nvSpPr>
              <p:spPr bwMode="auto">
                <a:xfrm>
                  <a:off x="2931" y="3379"/>
                  <a:ext cx="177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Variación en los precios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27" name="Rectangle 140"/>
                <p:cNvSpPr>
                  <a:spLocks noChangeArrowheads="1"/>
                </p:cNvSpPr>
                <p:nvPr/>
              </p:nvSpPr>
              <p:spPr bwMode="auto">
                <a:xfrm>
                  <a:off x="2989" y="3395"/>
                  <a:ext cx="27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(F)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28" name="Rectangle 141"/>
                <p:cNvSpPr>
                  <a:spLocks noChangeArrowheads="1"/>
                </p:cNvSpPr>
                <p:nvPr/>
              </p:nvSpPr>
              <p:spPr bwMode="auto">
                <a:xfrm>
                  <a:off x="3082" y="3336"/>
                  <a:ext cx="117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Incumplimiento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29" name="Rectangle 142"/>
                <p:cNvSpPr>
                  <a:spLocks noChangeArrowheads="1"/>
                </p:cNvSpPr>
                <p:nvPr/>
              </p:nvSpPr>
              <p:spPr bwMode="auto">
                <a:xfrm>
                  <a:off x="3165" y="3336"/>
                  <a:ext cx="86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legal(R,A,F)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30" name="Rectangle 143"/>
                <p:cNvSpPr>
                  <a:spLocks noChangeArrowheads="1"/>
                </p:cNvSpPr>
                <p:nvPr/>
              </p:nvSpPr>
              <p:spPr bwMode="auto">
                <a:xfrm>
                  <a:off x="3082" y="3365"/>
                  <a:ext cx="17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Enfermedad Profesional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31" name="Rectangle 144"/>
                <p:cNvSpPr>
                  <a:spLocks noChangeArrowheads="1"/>
                </p:cNvSpPr>
                <p:nvPr/>
              </p:nvSpPr>
              <p:spPr bwMode="auto">
                <a:xfrm>
                  <a:off x="3082" y="3379"/>
                  <a:ext cx="62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(H, F, R)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32" name="Rectangle 145"/>
                <p:cNvSpPr>
                  <a:spLocks noChangeArrowheads="1"/>
                </p:cNvSpPr>
                <p:nvPr/>
              </p:nvSpPr>
              <p:spPr bwMode="auto">
                <a:xfrm>
                  <a:off x="2544" y="3468"/>
                  <a:ext cx="58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Posible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33" name="Rectangle 146"/>
                <p:cNvSpPr>
                  <a:spLocks noChangeArrowheads="1"/>
                </p:cNvSpPr>
                <p:nvPr/>
              </p:nvSpPr>
              <p:spPr bwMode="auto">
                <a:xfrm>
                  <a:off x="2604" y="3468"/>
                  <a:ext cx="17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34" name="Rectangle 147"/>
                <p:cNvSpPr>
                  <a:spLocks noChangeArrowheads="1"/>
                </p:cNvSpPr>
                <p:nvPr/>
              </p:nvSpPr>
              <p:spPr bwMode="auto">
                <a:xfrm>
                  <a:off x="3080" y="3427"/>
                  <a:ext cx="213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Explosión/Incendio (F,R,I,A,H)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35" name="Rectangle 148"/>
                <p:cNvSpPr>
                  <a:spLocks noChangeArrowheads="1"/>
                </p:cNvSpPr>
                <p:nvPr/>
              </p:nvSpPr>
              <p:spPr bwMode="auto">
                <a:xfrm>
                  <a:off x="3081" y="3441"/>
                  <a:ext cx="184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Desabastecimiento (F,R,I)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36" name="Rectangle 149"/>
                <p:cNvSpPr>
                  <a:spLocks noChangeArrowheads="1"/>
                </p:cNvSpPr>
                <p:nvPr/>
              </p:nvSpPr>
              <p:spPr bwMode="auto">
                <a:xfrm>
                  <a:off x="3081" y="3455"/>
                  <a:ext cx="121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Sismo (F,R,I,A,H)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69" name="Rectangle 150"/>
                <p:cNvSpPr>
                  <a:spLocks noChangeArrowheads="1"/>
                </p:cNvSpPr>
                <p:nvPr/>
              </p:nvSpPr>
              <p:spPr bwMode="auto">
                <a:xfrm>
                  <a:off x="3081" y="3470"/>
                  <a:ext cx="57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Fraude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70" name="Rectangle 151"/>
                <p:cNvSpPr>
                  <a:spLocks noChangeArrowheads="1"/>
                </p:cNvSpPr>
                <p:nvPr/>
              </p:nvSpPr>
              <p:spPr bwMode="auto">
                <a:xfrm>
                  <a:off x="3118" y="3470"/>
                  <a:ext cx="140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/ Corrupción (F,R,I)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71" name="Rectangle 152"/>
                <p:cNvSpPr>
                  <a:spLocks noChangeArrowheads="1"/>
                </p:cNvSpPr>
                <p:nvPr/>
              </p:nvSpPr>
              <p:spPr bwMode="auto">
                <a:xfrm>
                  <a:off x="3080" y="3484"/>
                  <a:ext cx="216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Cambios en la regulación (R,I)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72" name="Rectangle 153"/>
                <p:cNvSpPr>
                  <a:spLocks noChangeArrowheads="1"/>
                </p:cNvSpPr>
                <p:nvPr/>
              </p:nvSpPr>
              <p:spPr bwMode="auto">
                <a:xfrm>
                  <a:off x="3080" y="3499"/>
                  <a:ext cx="204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Ingreso de Competidores (F)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73" name="Rectangle 154"/>
                <p:cNvSpPr>
                  <a:spLocks noChangeArrowheads="1"/>
                </p:cNvSpPr>
                <p:nvPr/>
              </p:nvSpPr>
              <p:spPr bwMode="auto">
                <a:xfrm>
                  <a:off x="2539" y="3565"/>
                  <a:ext cx="63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Remoto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74" name="Rectangle 155"/>
                <p:cNvSpPr>
                  <a:spLocks noChangeArrowheads="1"/>
                </p:cNvSpPr>
                <p:nvPr/>
              </p:nvSpPr>
              <p:spPr bwMode="auto">
                <a:xfrm>
                  <a:off x="2604" y="3565"/>
                  <a:ext cx="17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1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75" name="Rectangle 156"/>
                <p:cNvSpPr>
                  <a:spLocks noChangeArrowheads="1"/>
                </p:cNvSpPr>
                <p:nvPr/>
              </p:nvSpPr>
              <p:spPr bwMode="auto">
                <a:xfrm>
                  <a:off x="2696" y="3616"/>
                  <a:ext cx="17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1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76" name="Rectangle 157"/>
                <p:cNvSpPr>
                  <a:spLocks noChangeArrowheads="1"/>
                </p:cNvSpPr>
                <p:nvPr/>
              </p:nvSpPr>
              <p:spPr bwMode="auto">
                <a:xfrm>
                  <a:off x="2848" y="3616"/>
                  <a:ext cx="18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77" name="Rectangle 158"/>
                <p:cNvSpPr>
                  <a:spLocks noChangeArrowheads="1"/>
                </p:cNvSpPr>
                <p:nvPr/>
              </p:nvSpPr>
              <p:spPr bwMode="auto">
                <a:xfrm>
                  <a:off x="2991" y="3616"/>
                  <a:ext cx="18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3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78" name="Rectangle 159"/>
                <p:cNvSpPr>
                  <a:spLocks noChangeArrowheads="1"/>
                </p:cNvSpPr>
                <p:nvPr/>
              </p:nvSpPr>
              <p:spPr bwMode="auto">
                <a:xfrm>
                  <a:off x="3143" y="3616"/>
                  <a:ext cx="17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4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79" name="Rectangle 160"/>
                <p:cNvSpPr>
                  <a:spLocks noChangeArrowheads="1"/>
                </p:cNvSpPr>
                <p:nvPr/>
              </p:nvSpPr>
              <p:spPr bwMode="auto">
                <a:xfrm>
                  <a:off x="3230" y="3620"/>
                  <a:ext cx="85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SEVERIDAD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80" name="Rectangle 161"/>
                <p:cNvSpPr>
                  <a:spLocks noChangeArrowheads="1"/>
                </p:cNvSpPr>
                <p:nvPr/>
              </p:nvSpPr>
              <p:spPr bwMode="auto">
                <a:xfrm>
                  <a:off x="2657" y="3635"/>
                  <a:ext cx="101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Insignificante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81" name="Rectangle 162"/>
                <p:cNvSpPr>
                  <a:spLocks noChangeArrowheads="1"/>
                </p:cNvSpPr>
                <p:nvPr/>
              </p:nvSpPr>
              <p:spPr bwMode="auto">
                <a:xfrm>
                  <a:off x="2837" y="3635"/>
                  <a:ext cx="40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Leve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82" name="Rectangle 163"/>
                <p:cNvSpPr>
                  <a:spLocks noChangeArrowheads="1"/>
                </p:cNvSpPr>
                <p:nvPr/>
              </p:nvSpPr>
              <p:spPr bwMode="auto">
                <a:xfrm>
                  <a:off x="2977" y="3635"/>
                  <a:ext cx="50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Grave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83" name="Rectangle 164"/>
                <p:cNvSpPr>
                  <a:spLocks noChangeArrowheads="1"/>
                </p:cNvSpPr>
                <p:nvPr/>
              </p:nvSpPr>
              <p:spPr bwMode="auto">
                <a:xfrm>
                  <a:off x="3126" y="3635"/>
                  <a:ext cx="54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Crítico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7333" name="Picture 165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5" y="3334"/>
                  <a:ext cx="12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34" name="Picture 166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5" y="3334"/>
                  <a:ext cx="12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35" name="Picture 167"/>
                <p:cNvPicPr>
                  <a:picLocks noChangeAspect="1" noChangeArrowheads="1"/>
                </p:cNvPicPr>
                <p:nvPr/>
              </p:nvPicPr>
              <p:blipFill>
                <a:blip r:embed="rId3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3" y="3351"/>
                  <a:ext cx="12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36" name="Picture 168"/>
                <p:cNvPicPr>
                  <a:picLocks noChangeAspect="1" noChangeArrowheads="1"/>
                </p:cNvPicPr>
                <p:nvPr/>
              </p:nvPicPr>
              <p:blipFill>
                <a:blip r:embed="rId3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3" y="3351"/>
                  <a:ext cx="12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37" name="Picture 169"/>
                <p:cNvPicPr>
                  <a:picLocks noChangeAspect="1" noChangeArrowheads="1"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4" y="3427"/>
                  <a:ext cx="12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38" name="Picture 170"/>
                <p:cNvPicPr>
                  <a:picLocks noChangeAspect="1" noChangeArrowheads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4" y="3427"/>
                  <a:ext cx="12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39" name="Picture 171"/>
                <p:cNvPicPr>
                  <a:picLocks noChangeAspect="1" noChangeArrowheads="1"/>
                </p:cNvPicPr>
                <p:nvPr/>
              </p:nvPicPr>
              <p:blipFill>
                <a:blip r:embed="rId3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4" y="3439"/>
                  <a:ext cx="12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40" name="Picture 172"/>
                <p:cNvPicPr>
                  <a:picLocks noChangeAspect="1" noChangeArrowheads="1"/>
                </p:cNvPicPr>
                <p:nvPr/>
              </p:nvPicPr>
              <p:blipFill>
                <a:blip r:embed="rId3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4" y="3439"/>
                  <a:ext cx="12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41" name="Picture 173"/>
                <p:cNvPicPr>
                  <a:picLocks noChangeAspect="1" noChangeArrowheads="1"/>
                </p:cNvPicPr>
                <p:nvPr/>
              </p:nvPicPr>
              <p:blipFill>
                <a:blip r:embed="rId4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4" y="3451"/>
                  <a:ext cx="12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42" name="Picture 174"/>
                <p:cNvPicPr>
                  <a:picLocks noChangeAspect="1" noChangeArrowheads="1"/>
                </p:cNvPicPr>
                <p:nvPr/>
              </p:nvPicPr>
              <p:blipFill>
                <a:blip r:embed="rId4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4" y="3451"/>
                  <a:ext cx="12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43" name="Picture 175"/>
                <p:cNvPicPr>
                  <a:picLocks noChangeAspect="1" noChangeArrowheads="1"/>
                </p:cNvPicPr>
                <p:nvPr/>
              </p:nvPicPr>
              <p:blipFill>
                <a:blip r:embed="rId4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4" y="3469"/>
                  <a:ext cx="12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44" name="Picture 176"/>
                <p:cNvPicPr>
                  <a:picLocks noChangeAspect="1" noChangeArrowheads="1"/>
                </p:cNvPicPr>
                <p:nvPr/>
              </p:nvPicPr>
              <p:blipFill>
                <a:blip r:embed="rId4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4" y="3469"/>
                  <a:ext cx="12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45" name="Picture 177"/>
                <p:cNvPicPr>
                  <a:picLocks noChangeAspect="1" noChangeArrowheads="1"/>
                </p:cNvPicPr>
                <p:nvPr/>
              </p:nvPicPr>
              <p:blipFill>
                <a:blip r:embed="rId4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4" y="3481"/>
                  <a:ext cx="12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46" name="Picture 178"/>
                <p:cNvPicPr>
                  <a:picLocks noChangeAspect="1" noChangeArrowheads="1"/>
                </p:cNvPicPr>
                <p:nvPr/>
              </p:nvPicPr>
              <p:blipFill>
                <a:blip r:embed="rId4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4" y="3481"/>
                  <a:ext cx="12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47" name="Picture 179"/>
                <p:cNvPicPr>
                  <a:picLocks noChangeAspect="1" noChangeArrowheads="1"/>
                </p:cNvPicPr>
                <p:nvPr/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4" y="3494"/>
                  <a:ext cx="12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48" name="Picture 180"/>
                <p:cNvPicPr>
                  <a:picLocks noChangeAspect="1" noChangeArrowheads="1"/>
                </p:cNvPicPr>
                <p:nvPr/>
              </p:nvPicPr>
              <p:blipFill>
                <a:blip r:embed="rId4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4" y="3494"/>
                  <a:ext cx="12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49" name="Picture 181"/>
                <p:cNvPicPr>
                  <a:picLocks noChangeAspect="1" noChangeArrowheads="1"/>
                </p:cNvPicPr>
                <p:nvPr/>
              </p:nvPicPr>
              <p:blipFill>
                <a:blip r:embed="rId4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7" y="3382"/>
                  <a:ext cx="12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50" name="Picture 182"/>
                <p:cNvPicPr>
                  <a:picLocks noChangeAspect="1" noChangeArrowheads="1"/>
                </p:cNvPicPr>
                <p:nvPr/>
              </p:nvPicPr>
              <p:blipFill>
                <a:blip r:embed="rId4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7" y="3382"/>
                  <a:ext cx="12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51" name="Picture 183"/>
                <p:cNvPicPr>
                  <a:picLocks noChangeAspect="1" noChangeArrowheads="1"/>
                </p:cNvPicPr>
                <p:nvPr/>
              </p:nvPicPr>
              <p:blipFill>
                <a:blip r:embed="rId5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5" y="3365"/>
                  <a:ext cx="12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52" name="Picture 184"/>
                <p:cNvPicPr>
                  <a:picLocks noChangeAspect="1" noChangeArrowheads="1"/>
                </p:cNvPicPr>
                <p:nvPr/>
              </p:nvPicPr>
              <p:blipFill>
                <a:blip r:embed="rId5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5" y="3365"/>
                  <a:ext cx="12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484" name="Rectangle 185"/>
                <p:cNvSpPr>
                  <a:spLocks noChangeArrowheads="1"/>
                </p:cNvSpPr>
                <p:nvPr/>
              </p:nvSpPr>
              <p:spPr bwMode="auto">
                <a:xfrm>
                  <a:off x="3233" y="3282"/>
                  <a:ext cx="106" cy="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Convenciones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85" name="Rectangle 186"/>
                <p:cNvSpPr>
                  <a:spLocks noChangeArrowheads="1"/>
                </p:cNvSpPr>
                <p:nvPr/>
              </p:nvSpPr>
              <p:spPr bwMode="auto">
                <a:xfrm>
                  <a:off x="3233" y="3293"/>
                  <a:ext cx="84" cy="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H: Humano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86" name="Rectangle 187"/>
                <p:cNvSpPr>
                  <a:spLocks noChangeArrowheads="1"/>
                </p:cNvSpPr>
                <p:nvPr/>
              </p:nvSpPr>
              <p:spPr bwMode="auto">
                <a:xfrm>
                  <a:off x="3233" y="3304"/>
                  <a:ext cx="98" cy="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I: Información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87" name="Rectangle 188"/>
                <p:cNvSpPr>
                  <a:spLocks noChangeArrowheads="1"/>
                </p:cNvSpPr>
                <p:nvPr/>
              </p:nvSpPr>
              <p:spPr bwMode="auto">
                <a:xfrm>
                  <a:off x="3233" y="3317"/>
                  <a:ext cx="113" cy="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R:Reputacional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28" name="Rectangle 189"/>
                <p:cNvSpPr>
                  <a:spLocks noChangeArrowheads="1"/>
                </p:cNvSpPr>
                <p:nvPr/>
              </p:nvSpPr>
              <p:spPr bwMode="auto">
                <a:xfrm>
                  <a:off x="3233" y="3328"/>
                  <a:ext cx="93" cy="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A: Ambiente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29" name="Rectangle 190"/>
                <p:cNvSpPr>
                  <a:spLocks noChangeArrowheads="1"/>
                </p:cNvSpPr>
                <p:nvPr/>
              </p:nvSpPr>
              <p:spPr bwMode="auto">
                <a:xfrm>
                  <a:off x="3233" y="3340"/>
                  <a:ext cx="95" cy="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F:Financiero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136" name="Rectangle 192"/>
              <p:cNvSpPr>
                <a:spLocks noChangeArrowheads="1"/>
              </p:cNvSpPr>
              <p:nvPr/>
            </p:nvSpPr>
            <p:spPr bwMode="auto">
              <a:xfrm>
                <a:off x="2673" y="3227"/>
                <a:ext cx="482" cy="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</p:grpSp>
        <p:grpSp>
          <p:nvGrpSpPr>
            <p:cNvPr id="15" name="Group 302"/>
            <p:cNvGrpSpPr>
              <a:grpSpLocks/>
            </p:cNvGrpSpPr>
            <p:nvPr/>
          </p:nvGrpSpPr>
          <p:grpSpPr bwMode="auto">
            <a:xfrm>
              <a:off x="1554" y="3222"/>
              <a:ext cx="801" cy="438"/>
              <a:chOff x="1554" y="3222"/>
              <a:chExt cx="801" cy="438"/>
            </a:xfrm>
          </p:grpSpPr>
          <p:sp>
            <p:nvSpPr>
              <p:cNvPr id="7522" name="Rectangle 194"/>
              <p:cNvSpPr>
                <a:spLocks noChangeArrowheads="1"/>
              </p:cNvSpPr>
              <p:nvPr/>
            </p:nvSpPr>
            <p:spPr bwMode="auto">
              <a:xfrm>
                <a:off x="1554" y="3602"/>
                <a:ext cx="268" cy="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grpSp>
            <p:nvGrpSpPr>
              <p:cNvPr id="7523" name="Group 301"/>
              <p:cNvGrpSpPr>
                <a:grpSpLocks/>
              </p:cNvGrpSpPr>
              <p:nvPr/>
            </p:nvGrpSpPr>
            <p:grpSpPr bwMode="auto">
              <a:xfrm>
                <a:off x="1578" y="3222"/>
                <a:ext cx="777" cy="438"/>
                <a:chOff x="1578" y="3222"/>
                <a:chExt cx="777" cy="438"/>
              </a:xfrm>
            </p:grpSpPr>
            <p:sp>
              <p:nvSpPr>
                <p:cNvPr id="7524" name="Rectangle 195"/>
                <p:cNvSpPr>
                  <a:spLocks noChangeArrowheads="1"/>
                </p:cNvSpPr>
                <p:nvPr/>
              </p:nvSpPr>
              <p:spPr bwMode="auto">
                <a:xfrm>
                  <a:off x="1578" y="3222"/>
                  <a:ext cx="7" cy="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525" name="Rectangle 196"/>
                <p:cNvSpPr>
                  <a:spLocks noChangeArrowheads="1"/>
                </p:cNvSpPr>
                <p:nvPr/>
              </p:nvSpPr>
              <p:spPr bwMode="auto">
                <a:xfrm>
                  <a:off x="1578" y="3238"/>
                  <a:ext cx="7" cy="8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526" name="Rectangle 197"/>
                <p:cNvSpPr>
                  <a:spLocks noChangeArrowheads="1"/>
                </p:cNvSpPr>
                <p:nvPr/>
              </p:nvSpPr>
              <p:spPr bwMode="auto">
                <a:xfrm>
                  <a:off x="1645" y="3238"/>
                  <a:ext cx="14" cy="8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527" name="Rectangle 198"/>
                <p:cNvSpPr>
                  <a:spLocks noChangeArrowheads="1"/>
                </p:cNvSpPr>
                <p:nvPr/>
              </p:nvSpPr>
              <p:spPr bwMode="auto">
                <a:xfrm>
                  <a:off x="1659" y="3238"/>
                  <a:ext cx="144" cy="81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528" name="Rectangle 199"/>
                <p:cNvSpPr>
                  <a:spLocks noChangeArrowheads="1"/>
                </p:cNvSpPr>
                <p:nvPr/>
              </p:nvSpPr>
              <p:spPr bwMode="auto">
                <a:xfrm>
                  <a:off x="1803" y="3238"/>
                  <a:ext cx="144" cy="81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529" name="Rectangle 200"/>
                <p:cNvSpPr>
                  <a:spLocks noChangeArrowheads="1"/>
                </p:cNvSpPr>
                <p:nvPr/>
              </p:nvSpPr>
              <p:spPr bwMode="auto">
                <a:xfrm>
                  <a:off x="1947" y="3238"/>
                  <a:ext cx="145" cy="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530" name="Rectangle 201"/>
                <p:cNvSpPr>
                  <a:spLocks noChangeArrowheads="1"/>
                </p:cNvSpPr>
                <p:nvPr/>
              </p:nvSpPr>
              <p:spPr bwMode="auto">
                <a:xfrm>
                  <a:off x="2092" y="3238"/>
                  <a:ext cx="160" cy="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531" name="Rectangle 202"/>
                <p:cNvSpPr>
                  <a:spLocks noChangeArrowheads="1"/>
                </p:cNvSpPr>
                <p:nvPr/>
              </p:nvSpPr>
              <p:spPr bwMode="auto">
                <a:xfrm>
                  <a:off x="1578" y="3319"/>
                  <a:ext cx="7" cy="8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532" name="Rectangle 203"/>
                <p:cNvSpPr>
                  <a:spLocks noChangeArrowheads="1"/>
                </p:cNvSpPr>
                <p:nvPr/>
              </p:nvSpPr>
              <p:spPr bwMode="auto">
                <a:xfrm>
                  <a:off x="1645" y="3319"/>
                  <a:ext cx="14" cy="8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533" name="Rectangle 204"/>
                <p:cNvSpPr>
                  <a:spLocks noChangeArrowheads="1"/>
                </p:cNvSpPr>
                <p:nvPr/>
              </p:nvSpPr>
              <p:spPr bwMode="auto">
                <a:xfrm>
                  <a:off x="1659" y="3319"/>
                  <a:ext cx="144" cy="81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534" name="Rectangle 205"/>
                <p:cNvSpPr>
                  <a:spLocks noChangeArrowheads="1"/>
                </p:cNvSpPr>
                <p:nvPr/>
              </p:nvSpPr>
              <p:spPr bwMode="auto">
                <a:xfrm>
                  <a:off x="1803" y="3319"/>
                  <a:ext cx="144" cy="81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545" name="Rectangle 206"/>
                <p:cNvSpPr>
                  <a:spLocks noChangeArrowheads="1"/>
                </p:cNvSpPr>
                <p:nvPr/>
              </p:nvSpPr>
              <p:spPr bwMode="auto">
                <a:xfrm>
                  <a:off x="1947" y="3319"/>
                  <a:ext cx="145" cy="81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546" name="Rectangle 207"/>
                <p:cNvSpPr>
                  <a:spLocks noChangeArrowheads="1"/>
                </p:cNvSpPr>
                <p:nvPr/>
              </p:nvSpPr>
              <p:spPr bwMode="auto">
                <a:xfrm>
                  <a:off x="2092" y="3319"/>
                  <a:ext cx="160" cy="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547" name="Rectangle 208"/>
                <p:cNvSpPr>
                  <a:spLocks noChangeArrowheads="1"/>
                </p:cNvSpPr>
                <p:nvPr/>
              </p:nvSpPr>
              <p:spPr bwMode="auto">
                <a:xfrm>
                  <a:off x="1578" y="3400"/>
                  <a:ext cx="7" cy="13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548" name="Rectangle 209"/>
                <p:cNvSpPr>
                  <a:spLocks noChangeArrowheads="1"/>
                </p:cNvSpPr>
                <p:nvPr/>
              </p:nvSpPr>
              <p:spPr bwMode="auto">
                <a:xfrm>
                  <a:off x="1645" y="3400"/>
                  <a:ext cx="14" cy="13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549" name="Rectangle 210"/>
                <p:cNvSpPr>
                  <a:spLocks noChangeArrowheads="1"/>
                </p:cNvSpPr>
                <p:nvPr/>
              </p:nvSpPr>
              <p:spPr bwMode="auto">
                <a:xfrm>
                  <a:off x="1659" y="3400"/>
                  <a:ext cx="144" cy="134"/>
                </a:xfrm>
                <a:prstGeom prst="rect">
                  <a:avLst/>
                </a:pr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564" name="Rectangle 211"/>
                <p:cNvSpPr>
                  <a:spLocks noChangeArrowheads="1"/>
                </p:cNvSpPr>
                <p:nvPr/>
              </p:nvSpPr>
              <p:spPr bwMode="auto">
                <a:xfrm>
                  <a:off x="1803" y="3400"/>
                  <a:ext cx="144" cy="13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565" name="Rectangle 212"/>
                <p:cNvSpPr>
                  <a:spLocks noChangeArrowheads="1"/>
                </p:cNvSpPr>
                <p:nvPr/>
              </p:nvSpPr>
              <p:spPr bwMode="auto">
                <a:xfrm>
                  <a:off x="1947" y="3400"/>
                  <a:ext cx="145" cy="13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566" name="Rectangle 213"/>
                <p:cNvSpPr>
                  <a:spLocks noChangeArrowheads="1"/>
                </p:cNvSpPr>
                <p:nvPr/>
              </p:nvSpPr>
              <p:spPr bwMode="auto">
                <a:xfrm>
                  <a:off x="2092" y="3400"/>
                  <a:ext cx="160" cy="13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567" name="Rectangle 214"/>
                <p:cNvSpPr>
                  <a:spLocks noChangeArrowheads="1"/>
                </p:cNvSpPr>
                <p:nvPr/>
              </p:nvSpPr>
              <p:spPr bwMode="auto">
                <a:xfrm>
                  <a:off x="1578" y="3534"/>
                  <a:ext cx="7" cy="8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568" name="Rectangle 215"/>
                <p:cNvSpPr>
                  <a:spLocks noChangeArrowheads="1"/>
                </p:cNvSpPr>
                <p:nvPr/>
              </p:nvSpPr>
              <p:spPr bwMode="auto">
                <a:xfrm>
                  <a:off x="1645" y="3534"/>
                  <a:ext cx="14" cy="8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569" name="Rectangle 216"/>
                <p:cNvSpPr>
                  <a:spLocks noChangeArrowheads="1"/>
                </p:cNvSpPr>
                <p:nvPr/>
              </p:nvSpPr>
              <p:spPr bwMode="auto">
                <a:xfrm>
                  <a:off x="1659" y="3534"/>
                  <a:ext cx="144" cy="81"/>
                </a:xfrm>
                <a:prstGeom prst="rect">
                  <a:avLst/>
                </a:pr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570" name="Rectangle 217"/>
                <p:cNvSpPr>
                  <a:spLocks noChangeArrowheads="1"/>
                </p:cNvSpPr>
                <p:nvPr/>
              </p:nvSpPr>
              <p:spPr bwMode="auto">
                <a:xfrm>
                  <a:off x="1803" y="3534"/>
                  <a:ext cx="144" cy="81"/>
                </a:xfrm>
                <a:prstGeom prst="rect">
                  <a:avLst/>
                </a:pr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571" name="Rectangle 218"/>
                <p:cNvSpPr>
                  <a:spLocks noChangeArrowheads="1"/>
                </p:cNvSpPr>
                <p:nvPr/>
              </p:nvSpPr>
              <p:spPr bwMode="auto">
                <a:xfrm>
                  <a:off x="1947" y="3534"/>
                  <a:ext cx="145" cy="81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572" name="Rectangle 219"/>
                <p:cNvSpPr>
                  <a:spLocks noChangeArrowheads="1"/>
                </p:cNvSpPr>
                <p:nvPr/>
              </p:nvSpPr>
              <p:spPr bwMode="auto">
                <a:xfrm>
                  <a:off x="2092" y="3534"/>
                  <a:ext cx="160" cy="81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573" name="Rectangle 220"/>
                <p:cNvSpPr>
                  <a:spLocks noChangeArrowheads="1"/>
                </p:cNvSpPr>
                <p:nvPr/>
              </p:nvSpPr>
              <p:spPr bwMode="auto">
                <a:xfrm>
                  <a:off x="1578" y="3615"/>
                  <a:ext cx="7" cy="2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574" name="Rectangle 221"/>
                <p:cNvSpPr>
                  <a:spLocks noChangeArrowheads="1"/>
                </p:cNvSpPr>
                <p:nvPr/>
              </p:nvSpPr>
              <p:spPr bwMode="auto">
                <a:xfrm>
                  <a:off x="1645" y="3615"/>
                  <a:ext cx="14" cy="2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575" name="Rectangle 222"/>
                <p:cNvSpPr>
                  <a:spLocks noChangeArrowheads="1"/>
                </p:cNvSpPr>
                <p:nvPr/>
              </p:nvSpPr>
              <p:spPr bwMode="auto">
                <a:xfrm>
                  <a:off x="1645" y="3637"/>
                  <a:ext cx="14" cy="1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576" name="Rectangle 223"/>
                <p:cNvSpPr>
                  <a:spLocks noChangeArrowheads="1"/>
                </p:cNvSpPr>
                <p:nvPr/>
              </p:nvSpPr>
              <p:spPr bwMode="auto">
                <a:xfrm>
                  <a:off x="1586" y="3223"/>
                  <a:ext cx="11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FRECUENCIA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77" name="Rectangle 224"/>
                <p:cNvSpPr>
                  <a:spLocks noChangeArrowheads="1"/>
                </p:cNvSpPr>
                <p:nvPr/>
              </p:nvSpPr>
              <p:spPr bwMode="auto">
                <a:xfrm>
                  <a:off x="1588" y="3272"/>
                  <a:ext cx="93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Recurrente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78" name="Rectangle 225"/>
                <p:cNvSpPr>
                  <a:spLocks noChangeArrowheads="1"/>
                </p:cNvSpPr>
                <p:nvPr/>
              </p:nvSpPr>
              <p:spPr bwMode="auto">
                <a:xfrm>
                  <a:off x="1649" y="3271"/>
                  <a:ext cx="17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4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79" name="Rectangle 226"/>
                <p:cNvSpPr>
                  <a:spLocks noChangeArrowheads="1"/>
                </p:cNvSpPr>
                <p:nvPr/>
              </p:nvSpPr>
              <p:spPr bwMode="auto">
                <a:xfrm>
                  <a:off x="1594" y="3353"/>
                  <a:ext cx="8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Frecuente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80" name="Rectangle 227"/>
                <p:cNvSpPr>
                  <a:spLocks noChangeArrowheads="1"/>
                </p:cNvSpPr>
                <p:nvPr/>
              </p:nvSpPr>
              <p:spPr bwMode="auto">
                <a:xfrm>
                  <a:off x="1649" y="3352"/>
                  <a:ext cx="17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3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81" name="Rectangle 228"/>
                <p:cNvSpPr>
                  <a:spLocks noChangeArrowheads="1"/>
                </p:cNvSpPr>
                <p:nvPr/>
              </p:nvSpPr>
              <p:spPr bwMode="auto">
                <a:xfrm>
                  <a:off x="1957" y="3333"/>
                  <a:ext cx="201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Variación en los precios de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82" name="Rectangle 229"/>
                <p:cNvSpPr>
                  <a:spLocks noChangeArrowheads="1"/>
                </p:cNvSpPr>
                <p:nvPr/>
              </p:nvSpPr>
              <p:spPr bwMode="auto">
                <a:xfrm>
                  <a:off x="1980" y="3347"/>
                  <a:ext cx="33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los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83" name="Rectangle 230"/>
                <p:cNvSpPr>
                  <a:spLocks noChangeArrowheads="1"/>
                </p:cNvSpPr>
                <p:nvPr/>
              </p:nvSpPr>
              <p:spPr bwMode="auto">
                <a:xfrm>
                  <a:off x="1996" y="3347"/>
                  <a:ext cx="101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commodities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96" name="Rectangle 231"/>
                <p:cNvSpPr>
                  <a:spLocks noChangeArrowheads="1"/>
                </p:cNvSpPr>
                <p:nvPr/>
              </p:nvSpPr>
              <p:spPr bwMode="auto">
                <a:xfrm>
                  <a:off x="1975" y="3360"/>
                  <a:ext cx="143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Ingreso de nuevos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97" name="Rectangle 232"/>
                <p:cNvSpPr>
                  <a:spLocks noChangeArrowheads="1"/>
                </p:cNvSpPr>
                <p:nvPr/>
              </p:nvSpPr>
              <p:spPr bwMode="auto">
                <a:xfrm>
                  <a:off x="1986" y="3373"/>
                  <a:ext cx="107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competidores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98" name="Rectangle 233"/>
                <p:cNvSpPr>
                  <a:spLocks noChangeArrowheads="1"/>
                </p:cNvSpPr>
                <p:nvPr/>
              </p:nvSpPr>
              <p:spPr bwMode="auto">
                <a:xfrm>
                  <a:off x="1608" y="3461"/>
                  <a:ext cx="65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Posible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99" name="Rectangle 234"/>
                <p:cNvSpPr>
                  <a:spLocks noChangeArrowheads="1"/>
                </p:cNvSpPr>
                <p:nvPr/>
              </p:nvSpPr>
              <p:spPr bwMode="auto">
                <a:xfrm>
                  <a:off x="1649" y="3459"/>
                  <a:ext cx="17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2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00" name="Rectangle 235"/>
                <p:cNvSpPr>
                  <a:spLocks noChangeArrowheads="1"/>
                </p:cNvSpPr>
                <p:nvPr/>
              </p:nvSpPr>
              <p:spPr bwMode="auto">
                <a:xfrm>
                  <a:off x="1813" y="3452"/>
                  <a:ext cx="177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Contaminación del agua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01" name="Rectangle 236"/>
                <p:cNvSpPr>
                  <a:spLocks noChangeArrowheads="1"/>
                </p:cNvSpPr>
                <p:nvPr/>
              </p:nvSpPr>
              <p:spPr bwMode="auto">
                <a:xfrm>
                  <a:off x="1962" y="3400"/>
                  <a:ext cx="190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Enfermedad profesional  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02" name="Rectangle 237"/>
                <p:cNvSpPr>
                  <a:spLocks noChangeArrowheads="1"/>
                </p:cNvSpPr>
                <p:nvPr/>
              </p:nvSpPr>
              <p:spPr bwMode="auto">
                <a:xfrm>
                  <a:off x="1974" y="3414"/>
                  <a:ext cx="144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Incendio/Explosión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03" name="Rectangle 238"/>
                <p:cNvSpPr>
                  <a:spLocks noChangeArrowheads="1"/>
                </p:cNvSpPr>
                <p:nvPr/>
              </p:nvSpPr>
              <p:spPr bwMode="auto">
                <a:xfrm>
                  <a:off x="1970" y="3427"/>
                  <a:ext cx="153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Vigencia Tecnológica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04" name="Rectangle 239"/>
                <p:cNvSpPr>
                  <a:spLocks noChangeArrowheads="1"/>
                </p:cNvSpPr>
                <p:nvPr/>
              </p:nvSpPr>
              <p:spPr bwMode="auto">
                <a:xfrm>
                  <a:off x="1966" y="3441"/>
                  <a:ext cx="68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Fuga de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05" name="Rectangle 240"/>
                <p:cNvSpPr>
                  <a:spLocks noChangeArrowheads="1"/>
                </p:cNvSpPr>
                <p:nvPr/>
              </p:nvSpPr>
              <p:spPr bwMode="auto">
                <a:xfrm>
                  <a:off x="2006" y="3441"/>
                  <a:ext cx="110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Información y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06" name="Rectangle 241"/>
                <p:cNvSpPr>
                  <a:spLocks noChangeArrowheads="1"/>
                </p:cNvSpPr>
                <p:nvPr/>
              </p:nvSpPr>
              <p:spPr bwMode="auto">
                <a:xfrm>
                  <a:off x="1987" y="3454"/>
                  <a:ext cx="104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conocimiento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07" name="Rectangle 242"/>
                <p:cNvSpPr>
                  <a:spLocks noChangeArrowheads="1"/>
                </p:cNvSpPr>
                <p:nvPr/>
              </p:nvSpPr>
              <p:spPr bwMode="auto">
                <a:xfrm>
                  <a:off x="1975" y="3467"/>
                  <a:ext cx="140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Pérdida de talento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08" name="Rectangle 243"/>
                <p:cNvSpPr>
                  <a:spLocks noChangeArrowheads="1"/>
                </p:cNvSpPr>
                <p:nvPr/>
              </p:nvSpPr>
              <p:spPr bwMode="auto">
                <a:xfrm>
                  <a:off x="1990" y="3481"/>
                  <a:ext cx="97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Huelga/Paro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09" name="Rectangle 244"/>
                <p:cNvSpPr>
                  <a:spLocks noChangeArrowheads="1"/>
                </p:cNvSpPr>
                <p:nvPr/>
              </p:nvSpPr>
              <p:spPr bwMode="auto">
                <a:xfrm>
                  <a:off x="2095" y="3414"/>
                  <a:ext cx="23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Cambios en la regulación (Salud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10" name="Rectangle 245"/>
                <p:cNvSpPr>
                  <a:spLocks noChangeArrowheads="1"/>
                </p:cNvSpPr>
                <p:nvPr/>
              </p:nvSpPr>
              <p:spPr bwMode="auto">
                <a:xfrm>
                  <a:off x="2121" y="3427"/>
                  <a:ext cx="160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y Nuevo Estatuto del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11" name="Rectangle 246"/>
                <p:cNvSpPr>
                  <a:spLocks noChangeArrowheads="1"/>
                </p:cNvSpPr>
                <p:nvPr/>
              </p:nvSpPr>
              <p:spPr bwMode="auto">
                <a:xfrm>
                  <a:off x="2140" y="3441"/>
                  <a:ext cx="103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Consumidor)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12" name="Rectangle 247"/>
                <p:cNvSpPr>
                  <a:spLocks noChangeArrowheads="1"/>
                </p:cNvSpPr>
                <p:nvPr/>
              </p:nvSpPr>
              <p:spPr bwMode="auto">
                <a:xfrm>
                  <a:off x="2110" y="3454"/>
                  <a:ext cx="194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Cambios en las relaciones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13" name="Rectangle 248"/>
                <p:cNvSpPr>
                  <a:spLocks noChangeArrowheads="1"/>
                </p:cNvSpPr>
                <p:nvPr/>
              </p:nvSpPr>
              <p:spPr bwMode="auto">
                <a:xfrm>
                  <a:off x="2113" y="3467"/>
                  <a:ext cx="102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comerciales (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14" name="Rectangle 249"/>
                <p:cNvSpPr>
                  <a:spLocks noChangeArrowheads="1"/>
                </p:cNvSpPr>
                <p:nvPr/>
              </p:nvSpPr>
              <p:spPr bwMode="auto">
                <a:xfrm>
                  <a:off x="2176" y="3467"/>
                  <a:ext cx="85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cacaoteros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15" name="Rectangle 250"/>
                <p:cNvSpPr>
                  <a:spLocks noChangeArrowheads="1"/>
                </p:cNvSpPr>
                <p:nvPr/>
              </p:nvSpPr>
              <p:spPr bwMode="auto">
                <a:xfrm>
                  <a:off x="2228" y="3467"/>
                  <a:ext cx="14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16" name="Rectangle 251"/>
                <p:cNvSpPr>
                  <a:spLocks noChangeArrowheads="1"/>
                </p:cNvSpPr>
                <p:nvPr/>
              </p:nvSpPr>
              <p:spPr bwMode="auto">
                <a:xfrm>
                  <a:off x="2117" y="3481"/>
                  <a:ext cx="172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Operación en regiones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17" name="Rectangle 252"/>
                <p:cNvSpPr>
                  <a:spLocks noChangeArrowheads="1"/>
                </p:cNvSpPr>
                <p:nvPr/>
              </p:nvSpPr>
              <p:spPr bwMode="auto">
                <a:xfrm>
                  <a:off x="2106" y="3494"/>
                  <a:ext cx="198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vulnerables a la corrupción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18" name="Rectangle 253"/>
                <p:cNvSpPr>
                  <a:spLocks noChangeArrowheads="1"/>
                </p:cNvSpPr>
                <p:nvPr/>
              </p:nvSpPr>
              <p:spPr bwMode="auto">
                <a:xfrm>
                  <a:off x="2109" y="3508"/>
                  <a:ext cx="178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Colapso en sistemas de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19" name="Rectangle 254"/>
                <p:cNvSpPr>
                  <a:spLocks noChangeArrowheads="1"/>
                </p:cNvSpPr>
                <p:nvPr/>
              </p:nvSpPr>
              <p:spPr bwMode="auto">
                <a:xfrm>
                  <a:off x="2225" y="3508"/>
                  <a:ext cx="23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TI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20" name="Rectangle 255"/>
                <p:cNvSpPr>
                  <a:spLocks noChangeArrowheads="1"/>
                </p:cNvSpPr>
                <p:nvPr/>
              </p:nvSpPr>
              <p:spPr bwMode="auto">
                <a:xfrm>
                  <a:off x="1606" y="3568"/>
                  <a:ext cx="68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Remoto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21" name="Rectangle 256"/>
                <p:cNvSpPr>
                  <a:spLocks noChangeArrowheads="1"/>
                </p:cNvSpPr>
                <p:nvPr/>
              </p:nvSpPr>
              <p:spPr bwMode="auto">
                <a:xfrm>
                  <a:off x="1649" y="3567"/>
                  <a:ext cx="17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1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22" name="Rectangle 257"/>
                <p:cNvSpPr>
                  <a:spLocks noChangeArrowheads="1"/>
                </p:cNvSpPr>
                <p:nvPr/>
              </p:nvSpPr>
              <p:spPr bwMode="auto">
                <a:xfrm>
                  <a:off x="2107" y="3555"/>
                  <a:ext cx="204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Contaminación de producto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23" name="Rectangle 258"/>
                <p:cNvSpPr>
                  <a:spLocks noChangeArrowheads="1"/>
                </p:cNvSpPr>
                <p:nvPr/>
              </p:nvSpPr>
              <p:spPr bwMode="auto">
                <a:xfrm>
                  <a:off x="2119" y="3568"/>
                  <a:ext cx="161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Incumplimiento Legal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24" name="Rectangle 259"/>
                <p:cNvSpPr>
                  <a:spLocks noChangeArrowheads="1"/>
                </p:cNvSpPr>
                <p:nvPr/>
              </p:nvSpPr>
              <p:spPr bwMode="auto">
                <a:xfrm>
                  <a:off x="2157" y="3582"/>
                  <a:ext cx="51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Sismo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25" name="Rectangle 260"/>
                <p:cNvSpPr>
                  <a:spLocks noChangeArrowheads="1"/>
                </p:cNvSpPr>
                <p:nvPr/>
              </p:nvSpPr>
              <p:spPr bwMode="auto">
                <a:xfrm>
                  <a:off x="1727" y="3618"/>
                  <a:ext cx="17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1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26" name="Rectangle 261"/>
                <p:cNvSpPr>
                  <a:spLocks noChangeArrowheads="1"/>
                </p:cNvSpPr>
                <p:nvPr/>
              </p:nvSpPr>
              <p:spPr bwMode="auto">
                <a:xfrm>
                  <a:off x="1871" y="3618"/>
                  <a:ext cx="17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2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27" name="Rectangle 262"/>
                <p:cNvSpPr>
                  <a:spLocks noChangeArrowheads="1"/>
                </p:cNvSpPr>
                <p:nvPr/>
              </p:nvSpPr>
              <p:spPr bwMode="auto">
                <a:xfrm>
                  <a:off x="2016" y="3618"/>
                  <a:ext cx="17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3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28" name="Rectangle 263"/>
                <p:cNvSpPr>
                  <a:spLocks noChangeArrowheads="1"/>
                </p:cNvSpPr>
                <p:nvPr/>
              </p:nvSpPr>
              <p:spPr bwMode="auto">
                <a:xfrm>
                  <a:off x="2168" y="3618"/>
                  <a:ext cx="17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4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29" name="Rectangle 264"/>
                <p:cNvSpPr>
                  <a:spLocks noChangeArrowheads="1"/>
                </p:cNvSpPr>
                <p:nvPr/>
              </p:nvSpPr>
              <p:spPr bwMode="auto">
                <a:xfrm>
                  <a:off x="2252" y="3618"/>
                  <a:ext cx="103" cy="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SEVERIDAD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30" name="Rectangle 265"/>
                <p:cNvSpPr>
                  <a:spLocks noChangeArrowheads="1"/>
                </p:cNvSpPr>
                <p:nvPr/>
              </p:nvSpPr>
              <p:spPr bwMode="auto">
                <a:xfrm>
                  <a:off x="1686" y="3637"/>
                  <a:ext cx="110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Insignificante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31" name="Rectangle 266"/>
                <p:cNvSpPr>
                  <a:spLocks noChangeArrowheads="1"/>
                </p:cNvSpPr>
                <p:nvPr/>
              </p:nvSpPr>
              <p:spPr bwMode="auto">
                <a:xfrm>
                  <a:off x="1859" y="3637"/>
                  <a:ext cx="4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Leve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32" name="Rectangle 267"/>
                <p:cNvSpPr>
                  <a:spLocks noChangeArrowheads="1"/>
                </p:cNvSpPr>
                <p:nvPr/>
              </p:nvSpPr>
              <p:spPr bwMode="auto">
                <a:xfrm>
                  <a:off x="2000" y="3637"/>
                  <a:ext cx="52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Grave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33" name="Rectangle 268"/>
                <p:cNvSpPr>
                  <a:spLocks noChangeArrowheads="1"/>
                </p:cNvSpPr>
                <p:nvPr/>
              </p:nvSpPr>
              <p:spPr bwMode="auto">
                <a:xfrm>
                  <a:off x="2149" y="3637"/>
                  <a:ext cx="58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Crítico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7437" name="Picture 269"/>
                <p:cNvPicPr>
                  <a:picLocks noChangeAspect="1" noChangeArrowheads="1"/>
                </p:cNvPicPr>
                <p:nvPr/>
              </p:nvPicPr>
              <p:blipFill>
                <a:blip r:embed="rId5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57" y="3350"/>
                  <a:ext cx="13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38" name="Picture 270"/>
                <p:cNvPicPr>
                  <a:picLocks noChangeAspect="1" noChangeArrowheads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57" y="3350"/>
                  <a:ext cx="13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39" name="Picture 271"/>
                <p:cNvPicPr>
                  <a:picLocks noChangeAspect="1" noChangeArrowheads="1"/>
                </p:cNvPicPr>
                <p:nvPr/>
              </p:nvPicPr>
              <p:blipFill>
                <a:blip r:embed="rId5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64" y="3369"/>
                  <a:ext cx="13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40" name="Picture 272"/>
                <p:cNvPicPr>
                  <a:picLocks noChangeAspect="1" noChangeArrowheads="1"/>
                </p:cNvPicPr>
                <p:nvPr/>
              </p:nvPicPr>
              <p:blipFill>
                <a:blip r:embed="rId5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64" y="3369"/>
                  <a:ext cx="13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41" name="Picture 273"/>
                <p:cNvPicPr>
                  <a:picLocks noChangeAspect="1" noChangeArrowheads="1"/>
                </p:cNvPicPr>
                <p:nvPr/>
              </p:nvPicPr>
              <p:blipFill>
                <a:blip r:embed="rId5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44" y="3401"/>
                  <a:ext cx="14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42" name="Picture 274"/>
                <p:cNvPicPr>
                  <a:picLocks noChangeAspect="1" noChangeArrowheads="1"/>
                </p:cNvPicPr>
                <p:nvPr/>
              </p:nvPicPr>
              <p:blipFill>
                <a:blip r:embed="rId5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44" y="3401"/>
                  <a:ext cx="14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43" name="Picture 275"/>
                <p:cNvPicPr>
                  <a:picLocks noChangeAspect="1" noChangeArrowheads="1"/>
                </p:cNvPicPr>
                <p:nvPr/>
              </p:nvPicPr>
              <p:blipFill>
                <a:blip r:embed="rId5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58" y="3413"/>
                  <a:ext cx="13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44" name="Picture 276"/>
                <p:cNvPicPr>
                  <a:picLocks noChangeAspect="1" noChangeArrowheads="1"/>
                </p:cNvPicPr>
                <p:nvPr/>
              </p:nvPicPr>
              <p:blipFill>
                <a:blip r:embed="rId5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58" y="3413"/>
                  <a:ext cx="13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45" name="Picture 277"/>
                <p:cNvPicPr>
                  <a:picLocks noChangeAspect="1" noChangeArrowheads="1"/>
                </p:cNvPicPr>
                <p:nvPr/>
              </p:nvPicPr>
              <p:blipFill>
                <a:blip r:embed="rId6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51" y="3426"/>
                  <a:ext cx="13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46" name="Picture 278"/>
                <p:cNvPicPr>
                  <a:picLocks noChangeAspect="1" noChangeArrowheads="1"/>
                </p:cNvPicPr>
                <p:nvPr/>
              </p:nvPicPr>
              <p:blipFill>
                <a:blip r:embed="rId6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51" y="3426"/>
                  <a:ext cx="13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47" name="Picture 279"/>
                <p:cNvPicPr>
                  <a:picLocks noChangeAspect="1" noChangeArrowheads="1"/>
                </p:cNvPicPr>
                <p:nvPr/>
              </p:nvPicPr>
              <p:blipFill>
                <a:blip r:embed="rId6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05" y="3432"/>
                  <a:ext cx="13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48" name="Picture 280"/>
                <p:cNvPicPr>
                  <a:picLocks noChangeAspect="1" noChangeArrowheads="1"/>
                </p:cNvPicPr>
                <p:nvPr/>
              </p:nvPicPr>
              <p:blipFill>
                <a:blip r:embed="rId6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05" y="3432"/>
                  <a:ext cx="13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49" name="Picture 281"/>
                <p:cNvPicPr>
                  <a:picLocks noChangeAspect="1" noChangeArrowheads="1"/>
                </p:cNvPicPr>
                <p:nvPr/>
              </p:nvPicPr>
              <p:blipFill>
                <a:blip r:embed="rId6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00" y="3484"/>
                  <a:ext cx="13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50" name="Picture 282"/>
                <p:cNvPicPr>
                  <a:picLocks noChangeAspect="1" noChangeArrowheads="1"/>
                </p:cNvPicPr>
                <p:nvPr/>
              </p:nvPicPr>
              <p:blipFill>
                <a:blip r:embed="rId6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00" y="3484"/>
                  <a:ext cx="13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51" name="Picture 283"/>
                <p:cNvPicPr>
                  <a:picLocks noChangeAspect="1" noChangeArrowheads="1"/>
                </p:cNvPicPr>
                <p:nvPr/>
              </p:nvPicPr>
              <p:blipFill>
                <a:blip r:embed="rId6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5" y="3452"/>
                  <a:ext cx="14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52" name="Picture 284"/>
                <p:cNvPicPr>
                  <a:picLocks noChangeAspect="1" noChangeArrowheads="1"/>
                </p:cNvPicPr>
                <p:nvPr/>
              </p:nvPicPr>
              <p:blipFill>
                <a:blip r:embed="rId6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5" y="3452"/>
                  <a:ext cx="14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53" name="Picture 285"/>
                <p:cNvPicPr>
                  <a:picLocks noChangeAspect="1" noChangeArrowheads="1"/>
                </p:cNvPicPr>
                <p:nvPr/>
              </p:nvPicPr>
              <p:blipFill>
                <a:blip r:embed="rId6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93" y="3509"/>
                  <a:ext cx="13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54" name="Picture 286"/>
                <p:cNvPicPr>
                  <a:picLocks noChangeAspect="1" noChangeArrowheads="1"/>
                </p:cNvPicPr>
                <p:nvPr/>
              </p:nvPicPr>
              <p:blipFill>
                <a:blip r:embed="rId6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93" y="3509"/>
                  <a:ext cx="13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55" name="Picture 287"/>
                <p:cNvPicPr>
                  <a:picLocks noChangeAspect="1" noChangeArrowheads="1"/>
                </p:cNvPicPr>
                <p:nvPr/>
              </p:nvPicPr>
              <p:blipFill>
                <a:blip r:embed="rId7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93" y="3553"/>
                  <a:ext cx="13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56" name="Picture 288"/>
                <p:cNvPicPr>
                  <a:picLocks noChangeAspect="1" noChangeArrowheads="1"/>
                </p:cNvPicPr>
                <p:nvPr/>
              </p:nvPicPr>
              <p:blipFill>
                <a:blip r:embed="rId7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93" y="3553"/>
                  <a:ext cx="13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57" name="Picture 289"/>
                <p:cNvPicPr>
                  <a:picLocks noChangeAspect="1" noChangeArrowheads="1"/>
                </p:cNvPicPr>
                <p:nvPr/>
              </p:nvPicPr>
              <p:blipFill>
                <a:blip r:embed="rId7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00" y="3571"/>
                  <a:ext cx="13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58" name="Picture 290"/>
                <p:cNvPicPr>
                  <a:picLocks noChangeAspect="1" noChangeArrowheads="1"/>
                </p:cNvPicPr>
                <p:nvPr/>
              </p:nvPicPr>
              <p:blipFill>
                <a:blip r:embed="rId7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00" y="3571"/>
                  <a:ext cx="13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59" name="Picture 291"/>
                <p:cNvPicPr>
                  <a:picLocks noChangeAspect="1" noChangeArrowheads="1"/>
                </p:cNvPicPr>
                <p:nvPr/>
              </p:nvPicPr>
              <p:blipFill>
                <a:blip r:embed="rId7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93" y="3452"/>
                  <a:ext cx="13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60" name="Picture 292"/>
                <p:cNvPicPr>
                  <a:picLocks noChangeAspect="1" noChangeArrowheads="1"/>
                </p:cNvPicPr>
                <p:nvPr/>
              </p:nvPicPr>
              <p:blipFill>
                <a:blip r:embed="rId7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93" y="3452"/>
                  <a:ext cx="13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61" name="Picture 293"/>
                <p:cNvPicPr>
                  <a:picLocks noChangeAspect="1" noChangeArrowheads="1"/>
                </p:cNvPicPr>
                <p:nvPr/>
              </p:nvPicPr>
              <p:blipFill>
                <a:blip r:embed="rId7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40" y="3584"/>
                  <a:ext cx="13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62" name="Picture 294"/>
                <p:cNvPicPr>
                  <a:picLocks noChangeAspect="1" noChangeArrowheads="1"/>
                </p:cNvPicPr>
                <p:nvPr/>
              </p:nvPicPr>
              <p:blipFill>
                <a:blip r:embed="rId7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40" y="3584"/>
                  <a:ext cx="13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63" name="Picture 295"/>
                <p:cNvPicPr>
                  <a:picLocks noChangeAspect="1" noChangeArrowheads="1"/>
                </p:cNvPicPr>
                <p:nvPr/>
              </p:nvPicPr>
              <p:blipFill>
                <a:blip r:embed="rId7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51" y="3444"/>
                  <a:ext cx="13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64" name="Picture 296"/>
                <p:cNvPicPr>
                  <a:picLocks noChangeAspect="1" noChangeArrowheads="1"/>
                </p:cNvPicPr>
                <p:nvPr/>
              </p:nvPicPr>
              <p:blipFill>
                <a:blip r:embed="rId7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51" y="3444"/>
                  <a:ext cx="13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65" name="Picture 297"/>
                <p:cNvPicPr>
                  <a:picLocks noChangeAspect="1" noChangeArrowheads="1"/>
                </p:cNvPicPr>
                <p:nvPr/>
              </p:nvPicPr>
              <p:blipFill>
                <a:blip r:embed="rId8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58" y="3470"/>
                  <a:ext cx="13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66" name="Picture 298"/>
                <p:cNvPicPr>
                  <a:picLocks noChangeAspect="1" noChangeArrowheads="1"/>
                </p:cNvPicPr>
                <p:nvPr/>
              </p:nvPicPr>
              <p:blipFill>
                <a:blip r:embed="rId8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58" y="3470"/>
                  <a:ext cx="13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67" name="Picture 299"/>
                <p:cNvPicPr>
                  <a:picLocks noChangeAspect="1" noChangeArrowheads="1"/>
                </p:cNvPicPr>
                <p:nvPr/>
              </p:nvPicPr>
              <p:blipFill>
                <a:blip r:embed="rId8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71" y="3483"/>
                  <a:ext cx="14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68" name="Picture 300"/>
                <p:cNvPicPr>
                  <a:picLocks noChangeAspect="1" noChangeArrowheads="1"/>
                </p:cNvPicPr>
                <p:nvPr/>
              </p:nvPicPr>
              <p:blipFill>
                <a:blip r:embed="rId8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71" y="3483"/>
                  <a:ext cx="14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6" name="Group 399"/>
            <p:cNvGrpSpPr>
              <a:grpSpLocks/>
            </p:cNvGrpSpPr>
            <p:nvPr/>
          </p:nvGrpSpPr>
          <p:grpSpPr bwMode="auto">
            <a:xfrm>
              <a:off x="488" y="3235"/>
              <a:ext cx="881" cy="477"/>
              <a:chOff x="488" y="3235"/>
              <a:chExt cx="881" cy="477"/>
            </a:xfrm>
          </p:grpSpPr>
          <p:sp>
            <p:nvSpPr>
              <p:cNvPr id="8026" name="Rectangle 303"/>
              <p:cNvSpPr>
                <a:spLocks noChangeArrowheads="1"/>
              </p:cNvSpPr>
              <p:nvPr/>
            </p:nvSpPr>
            <p:spPr bwMode="auto">
              <a:xfrm>
                <a:off x="569" y="3619"/>
                <a:ext cx="271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grpSp>
            <p:nvGrpSpPr>
              <p:cNvPr id="8027" name="Group 396"/>
              <p:cNvGrpSpPr>
                <a:grpSpLocks/>
              </p:cNvGrpSpPr>
              <p:nvPr/>
            </p:nvGrpSpPr>
            <p:grpSpPr bwMode="auto">
              <a:xfrm>
                <a:off x="488" y="3239"/>
                <a:ext cx="818" cy="473"/>
                <a:chOff x="488" y="3239"/>
                <a:chExt cx="818" cy="473"/>
              </a:xfrm>
            </p:grpSpPr>
            <p:sp>
              <p:nvSpPr>
                <p:cNvPr id="8030" name="Rectangle 304"/>
                <p:cNvSpPr>
                  <a:spLocks noChangeArrowheads="1"/>
                </p:cNvSpPr>
                <p:nvPr/>
              </p:nvSpPr>
              <p:spPr bwMode="auto">
                <a:xfrm>
                  <a:off x="684" y="3239"/>
                  <a:ext cx="131" cy="97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031" name="Rectangle 305"/>
                <p:cNvSpPr>
                  <a:spLocks noChangeArrowheads="1"/>
                </p:cNvSpPr>
                <p:nvPr/>
              </p:nvSpPr>
              <p:spPr bwMode="auto">
                <a:xfrm>
                  <a:off x="815" y="3239"/>
                  <a:ext cx="153" cy="97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032" name="Rectangle 306"/>
                <p:cNvSpPr>
                  <a:spLocks noChangeArrowheads="1"/>
                </p:cNvSpPr>
                <p:nvPr/>
              </p:nvSpPr>
              <p:spPr bwMode="auto">
                <a:xfrm>
                  <a:off x="967" y="3239"/>
                  <a:ext cx="298" cy="97"/>
                </a:xfrm>
                <a:prstGeom prst="rect">
                  <a:avLst/>
                </a:pr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033" name="Rectangle 307"/>
                <p:cNvSpPr>
                  <a:spLocks noChangeArrowheads="1"/>
                </p:cNvSpPr>
                <p:nvPr/>
              </p:nvSpPr>
              <p:spPr bwMode="auto">
                <a:xfrm>
                  <a:off x="684" y="3336"/>
                  <a:ext cx="131" cy="9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034" name="Rectangle 308"/>
                <p:cNvSpPr>
                  <a:spLocks noChangeArrowheads="1"/>
                </p:cNvSpPr>
                <p:nvPr/>
              </p:nvSpPr>
              <p:spPr bwMode="auto">
                <a:xfrm>
                  <a:off x="815" y="3336"/>
                  <a:ext cx="153" cy="9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035" name="Rectangle 309"/>
                <p:cNvSpPr>
                  <a:spLocks noChangeArrowheads="1"/>
                </p:cNvSpPr>
                <p:nvPr/>
              </p:nvSpPr>
              <p:spPr bwMode="auto">
                <a:xfrm>
                  <a:off x="967" y="3336"/>
                  <a:ext cx="146" cy="9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036" name="Rectangle 310"/>
                <p:cNvSpPr>
                  <a:spLocks noChangeArrowheads="1"/>
                </p:cNvSpPr>
                <p:nvPr/>
              </p:nvSpPr>
              <p:spPr bwMode="auto">
                <a:xfrm>
                  <a:off x="1112" y="3336"/>
                  <a:ext cx="153" cy="93"/>
                </a:xfrm>
                <a:prstGeom prst="rect">
                  <a:avLst/>
                </a:pr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037" name="Rectangle 311"/>
                <p:cNvSpPr>
                  <a:spLocks noChangeArrowheads="1"/>
                </p:cNvSpPr>
                <p:nvPr/>
              </p:nvSpPr>
              <p:spPr bwMode="auto">
                <a:xfrm>
                  <a:off x="684" y="3429"/>
                  <a:ext cx="131" cy="103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038" name="Rectangle 312"/>
                <p:cNvSpPr>
                  <a:spLocks noChangeArrowheads="1"/>
                </p:cNvSpPr>
                <p:nvPr/>
              </p:nvSpPr>
              <p:spPr bwMode="auto">
                <a:xfrm>
                  <a:off x="815" y="3429"/>
                  <a:ext cx="153" cy="10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039" name="Rectangle 313"/>
                <p:cNvSpPr>
                  <a:spLocks noChangeArrowheads="1"/>
                </p:cNvSpPr>
                <p:nvPr/>
              </p:nvSpPr>
              <p:spPr bwMode="auto">
                <a:xfrm>
                  <a:off x="967" y="3424"/>
                  <a:ext cx="146" cy="10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040" name="Rectangle 314"/>
                <p:cNvSpPr>
                  <a:spLocks noChangeArrowheads="1"/>
                </p:cNvSpPr>
                <p:nvPr/>
              </p:nvSpPr>
              <p:spPr bwMode="auto">
                <a:xfrm>
                  <a:off x="1112" y="3429"/>
                  <a:ext cx="153" cy="10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041" name="Rectangle 315"/>
                <p:cNvSpPr>
                  <a:spLocks noChangeArrowheads="1"/>
                </p:cNvSpPr>
                <p:nvPr/>
              </p:nvSpPr>
              <p:spPr bwMode="auto">
                <a:xfrm>
                  <a:off x="684" y="3531"/>
                  <a:ext cx="284" cy="76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042" name="Rectangle 316"/>
                <p:cNvSpPr>
                  <a:spLocks noChangeArrowheads="1"/>
                </p:cNvSpPr>
                <p:nvPr/>
              </p:nvSpPr>
              <p:spPr bwMode="auto">
                <a:xfrm>
                  <a:off x="967" y="3531"/>
                  <a:ext cx="146" cy="76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043" name="Rectangle 317"/>
                <p:cNvSpPr>
                  <a:spLocks noChangeArrowheads="1"/>
                </p:cNvSpPr>
                <p:nvPr/>
              </p:nvSpPr>
              <p:spPr bwMode="auto">
                <a:xfrm>
                  <a:off x="1112" y="3531"/>
                  <a:ext cx="153" cy="7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044" name="Rectangle 318"/>
                <p:cNvSpPr>
                  <a:spLocks noChangeArrowheads="1"/>
                </p:cNvSpPr>
                <p:nvPr/>
              </p:nvSpPr>
              <p:spPr bwMode="auto">
                <a:xfrm>
                  <a:off x="746" y="3608"/>
                  <a:ext cx="16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1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45" name="Rectangle 319"/>
                <p:cNvSpPr>
                  <a:spLocks noChangeArrowheads="1"/>
                </p:cNvSpPr>
                <p:nvPr/>
              </p:nvSpPr>
              <p:spPr bwMode="auto">
                <a:xfrm>
                  <a:off x="888" y="3608"/>
                  <a:ext cx="16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2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46" name="Rectangle 320"/>
                <p:cNvSpPr>
                  <a:spLocks noChangeArrowheads="1"/>
                </p:cNvSpPr>
                <p:nvPr/>
              </p:nvSpPr>
              <p:spPr bwMode="auto">
                <a:xfrm>
                  <a:off x="1036" y="3608"/>
                  <a:ext cx="17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3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47" name="Rectangle 321"/>
                <p:cNvSpPr>
                  <a:spLocks noChangeArrowheads="1"/>
                </p:cNvSpPr>
                <p:nvPr/>
              </p:nvSpPr>
              <p:spPr bwMode="auto">
                <a:xfrm>
                  <a:off x="1175" y="3608"/>
                  <a:ext cx="16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4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48" name="Rectangle 322"/>
                <p:cNvSpPr>
                  <a:spLocks noChangeArrowheads="1"/>
                </p:cNvSpPr>
                <p:nvPr/>
              </p:nvSpPr>
              <p:spPr bwMode="auto">
                <a:xfrm>
                  <a:off x="685" y="3628"/>
                  <a:ext cx="167" cy="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3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Insignificante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49" name="Rectangle 323"/>
                <p:cNvSpPr>
                  <a:spLocks noChangeArrowheads="1"/>
                </p:cNvSpPr>
                <p:nvPr/>
              </p:nvSpPr>
              <p:spPr bwMode="auto">
                <a:xfrm>
                  <a:off x="870" y="3628"/>
                  <a:ext cx="66" cy="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3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Leve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50" name="Rectangle 324"/>
                <p:cNvSpPr>
                  <a:spLocks noChangeArrowheads="1"/>
                </p:cNvSpPr>
                <p:nvPr/>
              </p:nvSpPr>
              <p:spPr bwMode="auto">
                <a:xfrm>
                  <a:off x="1015" y="3628"/>
                  <a:ext cx="78" cy="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3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Grave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51" name="Rectangle 325"/>
                <p:cNvSpPr>
                  <a:spLocks noChangeArrowheads="1"/>
                </p:cNvSpPr>
                <p:nvPr/>
              </p:nvSpPr>
              <p:spPr bwMode="auto">
                <a:xfrm>
                  <a:off x="1148" y="3628"/>
                  <a:ext cx="87" cy="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3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Crítico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52" name="Rectangle 326"/>
                <p:cNvSpPr>
                  <a:spLocks noChangeArrowheads="1"/>
                </p:cNvSpPr>
                <p:nvPr/>
              </p:nvSpPr>
              <p:spPr bwMode="auto">
                <a:xfrm>
                  <a:off x="670" y="3565"/>
                  <a:ext cx="15" cy="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1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53" name="Rectangle 327"/>
                <p:cNvSpPr>
                  <a:spLocks noChangeArrowheads="1"/>
                </p:cNvSpPr>
                <p:nvPr/>
              </p:nvSpPr>
              <p:spPr bwMode="auto">
                <a:xfrm>
                  <a:off x="555" y="3282"/>
                  <a:ext cx="137" cy="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Recurrente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54" name="Rectangle 328"/>
                <p:cNvSpPr>
                  <a:spLocks noChangeArrowheads="1"/>
                </p:cNvSpPr>
                <p:nvPr/>
              </p:nvSpPr>
              <p:spPr bwMode="auto">
                <a:xfrm>
                  <a:off x="568" y="3376"/>
                  <a:ext cx="125" cy="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3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Frecuente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55" name="Rectangle 329"/>
                <p:cNvSpPr>
                  <a:spLocks noChangeArrowheads="1"/>
                </p:cNvSpPr>
                <p:nvPr/>
              </p:nvSpPr>
              <p:spPr bwMode="auto">
                <a:xfrm>
                  <a:off x="579" y="3475"/>
                  <a:ext cx="98" cy="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Posible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56" name="Rectangle 330"/>
                <p:cNvSpPr>
                  <a:spLocks noChangeArrowheads="1"/>
                </p:cNvSpPr>
                <p:nvPr/>
              </p:nvSpPr>
              <p:spPr bwMode="auto">
                <a:xfrm>
                  <a:off x="670" y="3378"/>
                  <a:ext cx="15" cy="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3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57" name="Rectangle 331"/>
                <p:cNvSpPr>
                  <a:spLocks noChangeArrowheads="1"/>
                </p:cNvSpPr>
                <p:nvPr/>
              </p:nvSpPr>
              <p:spPr bwMode="auto">
                <a:xfrm>
                  <a:off x="578" y="3563"/>
                  <a:ext cx="100" cy="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3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Remoto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58" name="Rectangle 332"/>
                <p:cNvSpPr>
                  <a:spLocks noChangeArrowheads="1"/>
                </p:cNvSpPr>
                <p:nvPr/>
              </p:nvSpPr>
              <p:spPr bwMode="auto">
                <a:xfrm>
                  <a:off x="670" y="3283"/>
                  <a:ext cx="15" cy="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4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59" name="Rectangle 333"/>
                <p:cNvSpPr>
                  <a:spLocks noChangeArrowheads="1"/>
                </p:cNvSpPr>
                <p:nvPr/>
              </p:nvSpPr>
              <p:spPr bwMode="auto">
                <a:xfrm>
                  <a:off x="670" y="3476"/>
                  <a:ext cx="15" cy="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2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60" name="Rectangle 334"/>
                <p:cNvSpPr>
                  <a:spLocks noChangeArrowheads="1"/>
                </p:cNvSpPr>
                <p:nvPr/>
              </p:nvSpPr>
              <p:spPr bwMode="auto">
                <a:xfrm>
                  <a:off x="561" y="3652"/>
                  <a:ext cx="1" cy="1"/>
                </a:xfrm>
                <a:prstGeom prst="rect">
                  <a:avLst/>
                </a:prstGeom>
                <a:solidFill>
                  <a:srgbClr val="D0D7E5"/>
                </a:solidFill>
                <a:ln w="0" cap="flat">
                  <a:solidFill>
                    <a:srgbClr val="D0D7E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061" name="Rectangle 335"/>
                <p:cNvSpPr>
                  <a:spLocks noChangeArrowheads="1"/>
                </p:cNvSpPr>
                <p:nvPr/>
              </p:nvSpPr>
              <p:spPr bwMode="auto">
                <a:xfrm>
                  <a:off x="599" y="3652"/>
                  <a:ext cx="1" cy="1"/>
                </a:xfrm>
                <a:prstGeom prst="rect">
                  <a:avLst/>
                </a:prstGeom>
                <a:solidFill>
                  <a:srgbClr val="D0D7E5"/>
                </a:solidFill>
                <a:ln w="0" cap="flat">
                  <a:solidFill>
                    <a:srgbClr val="D0D7E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062" name="Rectangle 336"/>
                <p:cNvSpPr>
                  <a:spLocks noChangeArrowheads="1"/>
                </p:cNvSpPr>
                <p:nvPr/>
              </p:nvSpPr>
              <p:spPr bwMode="auto">
                <a:xfrm>
                  <a:off x="663" y="3652"/>
                  <a:ext cx="1" cy="1"/>
                </a:xfrm>
                <a:prstGeom prst="rect">
                  <a:avLst/>
                </a:prstGeom>
                <a:solidFill>
                  <a:srgbClr val="D0D7E5"/>
                </a:solidFill>
                <a:ln w="0" cap="flat">
                  <a:solidFill>
                    <a:srgbClr val="D0D7E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063" name="Rectangle 337"/>
                <p:cNvSpPr>
                  <a:spLocks noChangeArrowheads="1"/>
                </p:cNvSpPr>
                <p:nvPr/>
              </p:nvSpPr>
              <p:spPr bwMode="auto">
                <a:xfrm>
                  <a:off x="1083" y="3652"/>
                  <a:ext cx="1" cy="1"/>
                </a:xfrm>
                <a:prstGeom prst="rect">
                  <a:avLst/>
                </a:prstGeom>
                <a:solidFill>
                  <a:srgbClr val="D0D7E5"/>
                </a:solidFill>
                <a:ln w="0" cap="flat">
                  <a:solidFill>
                    <a:srgbClr val="D0D7E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064" name="Rectangle 338"/>
                <p:cNvSpPr>
                  <a:spLocks noChangeArrowheads="1"/>
                </p:cNvSpPr>
                <p:nvPr/>
              </p:nvSpPr>
              <p:spPr bwMode="auto">
                <a:xfrm>
                  <a:off x="1265" y="3652"/>
                  <a:ext cx="1" cy="1"/>
                </a:xfrm>
                <a:prstGeom prst="rect">
                  <a:avLst/>
                </a:prstGeom>
                <a:solidFill>
                  <a:srgbClr val="D0D7E5"/>
                </a:solidFill>
                <a:ln w="0" cap="flat">
                  <a:solidFill>
                    <a:srgbClr val="D0D7E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065" name="Rectangle 339"/>
                <p:cNvSpPr>
                  <a:spLocks noChangeArrowheads="1"/>
                </p:cNvSpPr>
                <p:nvPr/>
              </p:nvSpPr>
              <p:spPr bwMode="auto">
                <a:xfrm>
                  <a:off x="1265" y="3322"/>
                  <a:ext cx="1" cy="1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066" name="Rectangle 340"/>
                <p:cNvSpPr>
                  <a:spLocks noChangeArrowheads="1"/>
                </p:cNvSpPr>
                <p:nvPr/>
              </p:nvSpPr>
              <p:spPr bwMode="auto">
                <a:xfrm>
                  <a:off x="1280" y="3531"/>
                  <a:ext cx="1" cy="1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067" name="Rectangle 341"/>
                <p:cNvSpPr>
                  <a:spLocks noChangeArrowheads="1"/>
                </p:cNvSpPr>
                <p:nvPr/>
              </p:nvSpPr>
              <p:spPr bwMode="auto">
                <a:xfrm>
                  <a:off x="1280" y="3571"/>
                  <a:ext cx="1" cy="1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068" name="Rectangle 342"/>
                <p:cNvSpPr>
                  <a:spLocks noChangeArrowheads="1"/>
                </p:cNvSpPr>
                <p:nvPr/>
              </p:nvSpPr>
              <p:spPr bwMode="auto">
                <a:xfrm>
                  <a:off x="1280" y="3606"/>
                  <a:ext cx="1" cy="1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069" name="Rectangle 343"/>
                <p:cNvSpPr>
                  <a:spLocks noChangeArrowheads="1"/>
                </p:cNvSpPr>
                <p:nvPr/>
              </p:nvSpPr>
              <p:spPr bwMode="auto">
                <a:xfrm>
                  <a:off x="1265" y="3626"/>
                  <a:ext cx="1" cy="1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070" name="Rectangle 344"/>
                <p:cNvSpPr>
                  <a:spLocks noChangeArrowheads="1"/>
                </p:cNvSpPr>
                <p:nvPr/>
              </p:nvSpPr>
              <p:spPr bwMode="auto">
                <a:xfrm>
                  <a:off x="1265" y="3640"/>
                  <a:ext cx="1" cy="1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071" name="Rectangle 345"/>
                <p:cNvSpPr>
                  <a:spLocks noChangeArrowheads="1"/>
                </p:cNvSpPr>
                <p:nvPr/>
              </p:nvSpPr>
              <p:spPr bwMode="auto">
                <a:xfrm>
                  <a:off x="1265" y="3651"/>
                  <a:ext cx="1" cy="1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072" name="Freeform 346"/>
                <p:cNvSpPr>
                  <a:spLocks noEditPoints="1"/>
                </p:cNvSpPr>
                <p:nvPr/>
              </p:nvSpPr>
              <p:spPr bwMode="auto">
                <a:xfrm>
                  <a:off x="700" y="3681"/>
                  <a:ext cx="549" cy="12"/>
                </a:xfrm>
                <a:custGeom>
                  <a:avLst/>
                  <a:gdLst>
                    <a:gd name="T0" fmla="*/ 9 w 549"/>
                    <a:gd name="T1" fmla="*/ 4 h 12"/>
                    <a:gd name="T2" fmla="*/ 540 w 549"/>
                    <a:gd name="T3" fmla="*/ 4 h 12"/>
                    <a:gd name="T4" fmla="*/ 540 w 549"/>
                    <a:gd name="T5" fmla="*/ 8 h 12"/>
                    <a:gd name="T6" fmla="*/ 9 w 549"/>
                    <a:gd name="T7" fmla="*/ 8 h 12"/>
                    <a:gd name="T8" fmla="*/ 9 w 549"/>
                    <a:gd name="T9" fmla="*/ 4 h 12"/>
                    <a:gd name="T10" fmla="*/ 11 w 549"/>
                    <a:gd name="T11" fmla="*/ 12 h 12"/>
                    <a:gd name="T12" fmla="*/ 0 w 549"/>
                    <a:gd name="T13" fmla="*/ 6 h 12"/>
                    <a:gd name="T14" fmla="*/ 11 w 549"/>
                    <a:gd name="T15" fmla="*/ 0 h 12"/>
                    <a:gd name="T16" fmla="*/ 11 w 549"/>
                    <a:gd name="T17" fmla="*/ 12 h 12"/>
                    <a:gd name="T18" fmla="*/ 538 w 549"/>
                    <a:gd name="T19" fmla="*/ 0 h 12"/>
                    <a:gd name="T20" fmla="*/ 549 w 549"/>
                    <a:gd name="T21" fmla="*/ 6 h 12"/>
                    <a:gd name="T22" fmla="*/ 538 w 549"/>
                    <a:gd name="T23" fmla="*/ 12 h 12"/>
                    <a:gd name="T24" fmla="*/ 538 w 549"/>
                    <a:gd name="T2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49" h="12">
                      <a:moveTo>
                        <a:pt x="9" y="4"/>
                      </a:moveTo>
                      <a:lnTo>
                        <a:pt x="540" y="4"/>
                      </a:lnTo>
                      <a:lnTo>
                        <a:pt x="540" y="8"/>
                      </a:lnTo>
                      <a:lnTo>
                        <a:pt x="9" y="8"/>
                      </a:lnTo>
                      <a:lnTo>
                        <a:pt x="9" y="4"/>
                      </a:lnTo>
                      <a:close/>
                      <a:moveTo>
                        <a:pt x="11" y="12"/>
                      </a:moveTo>
                      <a:lnTo>
                        <a:pt x="0" y="6"/>
                      </a:lnTo>
                      <a:lnTo>
                        <a:pt x="11" y="0"/>
                      </a:lnTo>
                      <a:lnTo>
                        <a:pt x="11" y="12"/>
                      </a:lnTo>
                      <a:close/>
                      <a:moveTo>
                        <a:pt x="538" y="0"/>
                      </a:moveTo>
                      <a:lnTo>
                        <a:pt x="549" y="6"/>
                      </a:lnTo>
                      <a:lnTo>
                        <a:pt x="538" y="12"/>
                      </a:lnTo>
                      <a:lnTo>
                        <a:pt x="5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073" name="Rectangle 347"/>
                <p:cNvSpPr>
                  <a:spLocks noChangeArrowheads="1"/>
                </p:cNvSpPr>
                <p:nvPr/>
              </p:nvSpPr>
              <p:spPr bwMode="auto">
                <a:xfrm>
                  <a:off x="900" y="3664"/>
                  <a:ext cx="142" cy="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074" name="Rectangle 348"/>
                <p:cNvSpPr>
                  <a:spLocks noChangeArrowheads="1"/>
                </p:cNvSpPr>
                <p:nvPr/>
              </p:nvSpPr>
              <p:spPr bwMode="auto">
                <a:xfrm>
                  <a:off x="910" y="3670"/>
                  <a:ext cx="153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3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Severidad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75" name="Freeform 349"/>
                <p:cNvSpPr>
                  <a:spLocks noEditPoints="1"/>
                </p:cNvSpPr>
                <p:nvPr/>
              </p:nvSpPr>
              <p:spPr bwMode="auto">
                <a:xfrm>
                  <a:off x="503" y="3305"/>
                  <a:ext cx="11" cy="277"/>
                </a:xfrm>
                <a:custGeom>
                  <a:avLst/>
                  <a:gdLst>
                    <a:gd name="T0" fmla="*/ 4 w 11"/>
                    <a:gd name="T1" fmla="*/ 267 h 277"/>
                    <a:gd name="T2" fmla="*/ 4 w 11"/>
                    <a:gd name="T3" fmla="*/ 9 h 277"/>
                    <a:gd name="T4" fmla="*/ 8 w 11"/>
                    <a:gd name="T5" fmla="*/ 9 h 277"/>
                    <a:gd name="T6" fmla="*/ 7 w 11"/>
                    <a:gd name="T7" fmla="*/ 267 h 277"/>
                    <a:gd name="T8" fmla="*/ 4 w 11"/>
                    <a:gd name="T9" fmla="*/ 267 h 277"/>
                    <a:gd name="T10" fmla="*/ 11 w 11"/>
                    <a:gd name="T11" fmla="*/ 265 h 277"/>
                    <a:gd name="T12" fmla="*/ 5 w 11"/>
                    <a:gd name="T13" fmla="*/ 277 h 277"/>
                    <a:gd name="T14" fmla="*/ 0 w 11"/>
                    <a:gd name="T15" fmla="*/ 265 h 277"/>
                    <a:gd name="T16" fmla="*/ 11 w 11"/>
                    <a:gd name="T17" fmla="*/ 265 h 277"/>
                    <a:gd name="T18" fmla="*/ 0 w 11"/>
                    <a:gd name="T19" fmla="*/ 11 h 277"/>
                    <a:gd name="T20" fmla="*/ 6 w 11"/>
                    <a:gd name="T21" fmla="*/ 0 h 277"/>
                    <a:gd name="T22" fmla="*/ 11 w 11"/>
                    <a:gd name="T23" fmla="*/ 11 h 277"/>
                    <a:gd name="T24" fmla="*/ 0 w 11"/>
                    <a:gd name="T25" fmla="*/ 11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" h="277">
                      <a:moveTo>
                        <a:pt x="4" y="267"/>
                      </a:moveTo>
                      <a:lnTo>
                        <a:pt x="4" y="9"/>
                      </a:lnTo>
                      <a:lnTo>
                        <a:pt x="8" y="9"/>
                      </a:lnTo>
                      <a:lnTo>
                        <a:pt x="7" y="267"/>
                      </a:lnTo>
                      <a:lnTo>
                        <a:pt x="4" y="267"/>
                      </a:lnTo>
                      <a:close/>
                      <a:moveTo>
                        <a:pt x="11" y="265"/>
                      </a:moveTo>
                      <a:lnTo>
                        <a:pt x="5" y="277"/>
                      </a:lnTo>
                      <a:lnTo>
                        <a:pt x="0" y="265"/>
                      </a:lnTo>
                      <a:lnTo>
                        <a:pt x="11" y="265"/>
                      </a:lnTo>
                      <a:close/>
                      <a:moveTo>
                        <a:pt x="0" y="11"/>
                      </a:moveTo>
                      <a:lnTo>
                        <a:pt x="6" y="0"/>
                      </a:lnTo>
                      <a:lnTo>
                        <a:pt x="11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076" name="Rectangle 350"/>
                <p:cNvSpPr>
                  <a:spLocks noChangeArrowheads="1"/>
                </p:cNvSpPr>
                <p:nvPr/>
              </p:nvSpPr>
              <p:spPr bwMode="auto">
                <a:xfrm>
                  <a:off x="488" y="3361"/>
                  <a:ext cx="38" cy="1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8077" name="Rectangle 351"/>
                <p:cNvSpPr>
                  <a:spLocks noChangeArrowheads="1"/>
                </p:cNvSpPr>
                <p:nvPr/>
              </p:nvSpPr>
              <p:spPr bwMode="auto">
                <a:xfrm>
                  <a:off x="517" y="3502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CO" altLang="es-CO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7520" name="Picture 352"/>
                <p:cNvPicPr>
                  <a:picLocks noChangeAspect="1" noChangeArrowheads="1"/>
                </p:cNvPicPr>
                <p:nvPr/>
              </p:nvPicPr>
              <p:blipFill>
                <a:blip r:embed="rId8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9" y="3438"/>
                  <a:ext cx="14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21" name="Picture 353"/>
                <p:cNvPicPr>
                  <a:picLocks noChangeAspect="1" noChangeArrowheads="1"/>
                </p:cNvPicPr>
                <p:nvPr/>
              </p:nvPicPr>
              <p:blipFill>
                <a:blip r:embed="rId8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9" y="3437"/>
                  <a:ext cx="14" cy="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078" name="Rectangle 354"/>
                <p:cNvSpPr>
                  <a:spLocks noChangeArrowheads="1"/>
                </p:cNvSpPr>
                <p:nvPr/>
              </p:nvSpPr>
              <p:spPr bwMode="auto">
                <a:xfrm>
                  <a:off x="1135" y="3434"/>
                  <a:ext cx="56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Sismo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79" name="Rectangle 355"/>
                <p:cNvSpPr>
                  <a:spLocks noChangeArrowheads="1"/>
                </p:cNvSpPr>
                <p:nvPr/>
              </p:nvSpPr>
              <p:spPr bwMode="auto">
                <a:xfrm>
                  <a:off x="1135" y="3449"/>
                  <a:ext cx="151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Fluctuación en las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80" name="Rectangle 356"/>
                <p:cNvSpPr>
                  <a:spLocks noChangeArrowheads="1"/>
                </p:cNvSpPr>
                <p:nvPr/>
              </p:nvSpPr>
              <p:spPr bwMode="auto">
                <a:xfrm>
                  <a:off x="1135" y="3465"/>
                  <a:ext cx="132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tasas de cambio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81" name="Rectangle 357"/>
                <p:cNvSpPr>
                  <a:spLocks noChangeArrowheads="1"/>
                </p:cNvSpPr>
                <p:nvPr/>
              </p:nvSpPr>
              <p:spPr bwMode="auto">
                <a:xfrm>
                  <a:off x="1135" y="3481"/>
                  <a:ext cx="153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Caída de cosechas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82" name="Rectangle 358"/>
                <p:cNvSpPr>
                  <a:spLocks noChangeArrowheads="1"/>
                </p:cNvSpPr>
                <p:nvPr/>
              </p:nvSpPr>
              <p:spPr bwMode="auto">
                <a:xfrm>
                  <a:off x="1135" y="3497"/>
                  <a:ext cx="112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Alteración de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83" name="Rectangle 359"/>
                <p:cNvSpPr>
                  <a:spLocks noChangeArrowheads="1"/>
                </p:cNvSpPr>
                <p:nvPr/>
              </p:nvSpPr>
              <p:spPr bwMode="auto">
                <a:xfrm>
                  <a:off x="1135" y="3513"/>
                  <a:ext cx="78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producto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84" name="Rectangle 360"/>
                <p:cNvSpPr>
                  <a:spLocks noChangeArrowheads="1"/>
                </p:cNvSpPr>
                <p:nvPr/>
              </p:nvSpPr>
              <p:spPr bwMode="auto">
                <a:xfrm>
                  <a:off x="1135" y="3528"/>
                  <a:ext cx="129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Incumplimiento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85" name="Rectangle 361"/>
                <p:cNvSpPr>
                  <a:spLocks noChangeArrowheads="1"/>
                </p:cNvSpPr>
                <p:nvPr/>
              </p:nvSpPr>
              <p:spPr bwMode="auto">
                <a:xfrm>
                  <a:off x="1135" y="3544"/>
                  <a:ext cx="44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legal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86" name="Rectangle 362"/>
                <p:cNvSpPr>
                  <a:spLocks noChangeArrowheads="1"/>
                </p:cNvSpPr>
                <p:nvPr/>
              </p:nvSpPr>
              <p:spPr bwMode="auto">
                <a:xfrm>
                  <a:off x="1135" y="3560"/>
                  <a:ext cx="99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Ausentismo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87" name="Rectangle 363"/>
                <p:cNvSpPr>
                  <a:spLocks noChangeArrowheads="1"/>
                </p:cNvSpPr>
                <p:nvPr/>
              </p:nvSpPr>
              <p:spPr bwMode="auto">
                <a:xfrm>
                  <a:off x="985" y="3434"/>
                  <a:ext cx="119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Cambios en la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88" name="Rectangle 364"/>
                <p:cNvSpPr>
                  <a:spLocks noChangeArrowheads="1"/>
                </p:cNvSpPr>
                <p:nvPr/>
              </p:nvSpPr>
              <p:spPr bwMode="auto">
                <a:xfrm>
                  <a:off x="985" y="3449"/>
                  <a:ext cx="88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regulación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89" name="Rectangle 365"/>
                <p:cNvSpPr>
                  <a:spLocks noChangeArrowheads="1"/>
                </p:cNvSpPr>
                <p:nvPr/>
              </p:nvSpPr>
              <p:spPr bwMode="auto">
                <a:xfrm>
                  <a:off x="985" y="3465"/>
                  <a:ext cx="18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Pérdida de Información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90" name="Rectangle 366"/>
                <p:cNvSpPr>
                  <a:spLocks noChangeArrowheads="1"/>
                </p:cNvSpPr>
                <p:nvPr/>
              </p:nvSpPr>
              <p:spPr bwMode="auto">
                <a:xfrm>
                  <a:off x="985" y="3481"/>
                  <a:ext cx="62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Fraude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7535" name="Picture 367"/>
                <p:cNvPicPr>
                  <a:picLocks noChangeAspect="1" noChangeArrowheads="1"/>
                </p:cNvPicPr>
                <p:nvPr/>
              </p:nvPicPr>
              <p:blipFill>
                <a:blip r:embed="rId8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9" y="3452"/>
                  <a:ext cx="14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36" name="Picture 368"/>
                <p:cNvPicPr>
                  <a:picLocks noChangeAspect="1" noChangeArrowheads="1"/>
                </p:cNvPicPr>
                <p:nvPr/>
              </p:nvPicPr>
              <p:blipFill>
                <a:blip r:embed="rId8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9" y="3452"/>
                  <a:ext cx="14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37" name="Picture 369"/>
                <p:cNvPicPr>
                  <a:picLocks noChangeAspect="1" noChangeArrowheads="1"/>
                </p:cNvPicPr>
                <p:nvPr/>
              </p:nvPicPr>
              <p:blipFill>
                <a:blip r:embed="rId8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9" y="3480"/>
                  <a:ext cx="14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38" name="Picture 370"/>
                <p:cNvPicPr>
                  <a:picLocks noChangeAspect="1" noChangeArrowheads="1"/>
                </p:cNvPicPr>
                <p:nvPr/>
              </p:nvPicPr>
              <p:blipFill>
                <a:blip r:embed="rId8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9" y="3480"/>
                  <a:ext cx="14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39" name="Picture 371"/>
                <p:cNvPicPr>
                  <a:picLocks noChangeAspect="1" noChangeArrowheads="1"/>
                </p:cNvPicPr>
                <p:nvPr/>
              </p:nvPicPr>
              <p:blipFill>
                <a:blip r:embed="rId9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9" y="3502"/>
                  <a:ext cx="14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40" name="Picture 372"/>
                <p:cNvPicPr>
                  <a:picLocks noChangeAspect="1" noChangeArrowheads="1"/>
                </p:cNvPicPr>
                <p:nvPr/>
              </p:nvPicPr>
              <p:blipFill>
                <a:blip r:embed="rId9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9" y="3502"/>
                  <a:ext cx="14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41" name="Picture 373"/>
                <p:cNvPicPr>
                  <a:picLocks noChangeAspect="1" noChangeArrowheads="1"/>
                </p:cNvPicPr>
                <p:nvPr/>
              </p:nvPicPr>
              <p:blipFill>
                <a:blip r:embed="rId9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9" y="3466"/>
                  <a:ext cx="15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42" name="Picture 374"/>
                <p:cNvPicPr>
                  <a:picLocks noChangeAspect="1" noChangeArrowheads="1"/>
                </p:cNvPicPr>
                <p:nvPr/>
              </p:nvPicPr>
              <p:blipFill>
                <a:blip r:embed="rId9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9" y="3466"/>
                  <a:ext cx="15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43" name="Picture 375"/>
                <p:cNvPicPr>
                  <a:picLocks noChangeAspect="1" noChangeArrowheads="1"/>
                </p:cNvPicPr>
                <p:nvPr/>
              </p:nvPicPr>
              <p:blipFill>
                <a:blip r:embed="rId9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9" y="3487"/>
                  <a:ext cx="15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44" name="Picture 376"/>
                <p:cNvPicPr>
                  <a:picLocks noChangeAspect="1" noChangeArrowheads="1"/>
                </p:cNvPicPr>
                <p:nvPr/>
              </p:nvPicPr>
              <p:blipFill>
                <a:blip r:embed="rId9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9" y="3487"/>
                  <a:ext cx="15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091" name="Rectangle 377"/>
                <p:cNvSpPr>
                  <a:spLocks noChangeArrowheads="1"/>
                </p:cNvSpPr>
                <p:nvPr/>
              </p:nvSpPr>
              <p:spPr bwMode="auto">
                <a:xfrm>
                  <a:off x="1138" y="3346"/>
                  <a:ext cx="74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Incendio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92" name="Rectangle 378"/>
                <p:cNvSpPr>
                  <a:spLocks noChangeArrowheads="1"/>
                </p:cNvSpPr>
                <p:nvPr/>
              </p:nvSpPr>
              <p:spPr bwMode="auto">
                <a:xfrm>
                  <a:off x="1135" y="3361"/>
                  <a:ext cx="154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Desabastecimiento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93" name="Rectangle 379"/>
                <p:cNvSpPr>
                  <a:spLocks noChangeArrowheads="1"/>
                </p:cNvSpPr>
                <p:nvPr/>
              </p:nvSpPr>
              <p:spPr bwMode="auto">
                <a:xfrm>
                  <a:off x="1135" y="3377"/>
                  <a:ext cx="171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Falla en los servicios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94" name="Rectangle 380"/>
                <p:cNvSpPr>
                  <a:spLocks noChangeArrowheads="1"/>
                </p:cNvSpPr>
                <p:nvPr/>
              </p:nvSpPr>
              <p:spPr bwMode="auto">
                <a:xfrm>
                  <a:off x="1135" y="3393"/>
                  <a:ext cx="68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básicos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95" name="Rectangle 381"/>
                <p:cNvSpPr>
                  <a:spLocks noChangeArrowheads="1"/>
                </p:cNvSpPr>
                <p:nvPr/>
              </p:nvSpPr>
              <p:spPr bwMode="auto">
                <a:xfrm>
                  <a:off x="1135" y="3410"/>
                  <a:ext cx="112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Inundaciones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7550" name="Picture 382"/>
                <p:cNvPicPr>
                  <a:picLocks noChangeAspect="1" noChangeArrowheads="1"/>
                </p:cNvPicPr>
                <p:nvPr/>
              </p:nvPicPr>
              <p:blipFill>
                <a:blip r:embed="rId9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20" y="3344"/>
                  <a:ext cx="14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51" name="Picture 383"/>
                <p:cNvPicPr>
                  <a:picLocks noChangeAspect="1" noChangeArrowheads="1"/>
                </p:cNvPicPr>
                <p:nvPr/>
              </p:nvPicPr>
              <p:blipFill>
                <a:blip r:embed="rId9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20" y="3344"/>
                  <a:ext cx="14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52" name="Picture 384"/>
                <p:cNvPicPr>
                  <a:picLocks noChangeAspect="1" noChangeArrowheads="1"/>
                </p:cNvPicPr>
                <p:nvPr/>
              </p:nvPicPr>
              <p:blipFill>
                <a:blip r:embed="rId9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20" y="3366"/>
                  <a:ext cx="14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53" name="Picture 385"/>
                <p:cNvPicPr>
                  <a:picLocks noChangeAspect="1" noChangeArrowheads="1"/>
                </p:cNvPicPr>
                <p:nvPr/>
              </p:nvPicPr>
              <p:blipFill>
                <a:blip r:embed="rId9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20" y="3366"/>
                  <a:ext cx="14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54" name="Picture 386"/>
                <p:cNvPicPr>
                  <a:picLocks noChangeAspect="1" noChangeArrowheads="1"/>
                </p:cNvPicPr>
                <p:nvPr/>
              </p:nvPicPr>
              <p:blipFill>
                <a:blip r:embed="rId10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20" y="3380"/>
                  <a:ext cx="14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55" name="Picture 387"/>
                <p:cNvPicPr>
                  <a:picLocks noChangeAspect="1" noChangeArrowheads="1"/>
                </p:cNvPicPr>
                <p:nvPr/>
              </p:nvPicPr>
              <p:blipFill>
                <a:blip r:embed="rId10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20" y="3380"/>
                  <a:ext cx="14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56" name="Picture 388"/>
                <p:cNvPicPr>
                  <a:picLocks noChangeAspect="1" noChangeArrowheads="1"/>
                </p:cNvPicPr>
                <p:nvPr/>
              </p:nvPicPr>
              <p:blipFill>
                <a:blip r:embed="rId10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9" y="3437"/>
                  <a:ext cx="15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57" name="Picture 389"/>
                <p:cNvPicPr>
                  <a:picLocks noChangeAspect="1" noChangeArrowheads="1"/>
                </p:cNvPicPr>
                <p:nvPr/>
              </p:nvPicPr>
              <p:blipFill>
                <a:blip r:embed="rId10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9" y="3437"/>
                  <a:ext cx="15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58" name="Picture 390"/>
                <p:cNvPicPr>
                  <a:picLocks noChangeAspect="1" noChangeArrowheads="1"/>
                </p:cNvPicPr>
                <p:nvPr/>
              </p:nvPicPr>
              <p:blipFill>
                <a:blip r:embed="rId10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9" y="3415"/>
                  <a:ext cx="14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59" name="Picture 391"/>
                <p:cNvPicPr>
                  <a:picLocks noChangeAspect="1" noChangeArrowheads="1"/>
                </p:cNvPicPr>
                <p:nvPr/>
              </p:nvPicPr>
              <p:blipFill>
                <a:blip r:embed="rId10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9" y="3415"/>
                  <a:ext cx="14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60" name="Picture 392"/>
                <p:cNvPicPr>
                  <a:picLocks noChangeAspect="1" noChangeArrowheads="1"/>
                </p:cNvPicPr>
                <p:nvPr/>
              </p:nvPicPr>
              <p:blipFill>
                <a:blip r:embed="rId10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9" y="3529"/>
                  <a:ext cx="14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61" name="Picture 393"/>
                <p:cNvPicPr>
                  <a:picLocks noChangeAspect="1" noChangeArrowheads="1"/>
                </p:cNvPicPr>
                <p:nvPr/>
              </p:nvPicPr>
              <p:blipFill>
                <a:blip r:embed="rId10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9" y="3529"/>
                  <a:ext cx="14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62" name="Picture 394"/>
                <p:cNvPicPr>
                  <a:picLocks noChangeAspect="1" noChangeArrowheads="1"/>
                </p:cNvPicPr>
                <p:nvPr/>
              </p:nvPicPr>
              <p:blipFill>
                <a:blip r:embed="rId10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9" y="3557"/>
                  <a:ext cx="14" cy="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63" name="Picture 395"/>
                <p:cNvPicPr>
                  <a:picLocks noChangeAspect="1" noChangeArrowheads="1"/>
                </p:cNvPicPr>
                <p:nvPr/>
              </p:nvPicPr>
              <p:blipFill>
                <a:blip r:embed="rId10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9" y="3557"/>
                  <a:ext cx="14" cy="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8028" name="Rectangle 397"/>
              <p:cNvSpPr>
                <a:spLocks noChangeArrowheads="1"/>
              </p:cNvSpPr>
              <p:nvPr/>
            </p:nvSpPr>
            <p:spPr bwMode="auto">
              <a:xfrm>
                <a:off x="585" y="3235"/>
                <a:ext cx="115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FRECUENCIA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29" name="Rectangle 398"/>
              <p:cNvSpPr>
                <a:spLocks noChangeArrowheads="1"/>
              </p:cNvSpPr>
              <p:nvPr/>
            </p:nvSpPr>
            <p:spPr bwMode="auto">
              <a:xfrm>
                <a:off x="1267" y="3612"/>
                <a:ext cx="102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SEVERIDAD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8" name="Group 581"/>
            <p:cNvGrpSpPr>
              <a:grpSpLocks/>
            </p:cNvGrpSpPr>
            <p:nvPr/>
          </p:nvGrpSpPr>
          <p:grpSpPr bwMode="auto">
            <a:xfrm>
              <a:off x="1940" y="977"/>
              <a:ext cx="1207" cy="637"/>
              <a:chOff x="1940" y="977"/>
              <a:chExt cx="1207" cy="637"/>
            </a:xfrm>
          </p:grpSpPr>
          <p:sp>
            <p:nvSpPr>
              <p:cNvPr id="7788" name="Rectangle 401"/>
              <p:cNvSpPr>
                <a:spLocks noChangeArrowheads="1"/>
              </p:cNvSpPr>
              <p:nvPr/>
            </p:nvSpPr>
            <p:spPr bwMode="auto">
              <a:xfrm>
                <a:off x="2146" y="1004"/>
                <a:ext cx="137" cy="11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789" name="Rectangle 402"/>
              <p:cNvSpPr>
                <a:spLocks noChangeArrowheads="1"/>
              </p:cNvSpPr>
              <p:nvPr/>
            </p:nvSpPr>
            <p:spPr bwMode="auto">
              <a:xfrm>
                <a:off x="2283" y="1004"/>
                <a:ext cx="146" cy="11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790" name="Rectangle 403"/>
              <p:cNvSpPr>
                <a:spLocks noChangeArrowheads="1"/>
              </p:cNvSpPr>
              <p:nvPr/>
            </p:nvSpPr>
            <p:spPr bwMode="auto">
              <a:xfrm>
                <a:off x="2429" y="1004"/>
                <a:ext cx="128" cy="1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791" name="Rectangle 404"/>
              <p:cNvSpPr>
                <a:spLocks noChangeArrowheads="1"/>
              </p:cNvSpPr>
              <p:nvPr/>
            </p:nvSpPr>
            <p:spPr bwMode="auto">
              <a:xfrm>
                <a:off x="2557" y="1004"/>
                <a:ext cx="143" cy="1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792" name="Rectangle 405"/>
              <p:cNvSpPr>
                <a:spLocks noChangeArrowheads="1"/>
              </p:cNvSpPr>
              <p:nvPr/>
            </p:nvSpPr>
            <p:spPr bwMode="auto">
              <a:xfrm>
                <a:off x="2146" y="1118"/>
                <a:ext cx="137" cy="11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793" name="Rectangle 406"/>
              <p:cNvSpPr>
                <a:spLocks noChangeArrowheads="1"/>
              </p:cNvSpPr>
              <p:nvPr/>
            </p:nvSpPr>
            <p:spPr bwMode="auto">
              <a:xfrm>
                <a:off x="2283" y="1118"/>
                <a:ext cx="146" cy="11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794" name="Rectangle 407"/>
              <p:cNvSpPr>
                <a:spLocks noChangeArrowheads="1"/>
              </p:cNvSpPr>
              <p:nvPr/>
            </p:nvSpPr>
            <p:spPr bwMode="auto">
              <a:xfrm>
                <a:off x="2429" y="1118"/>
                <a:ext cx="128" cy="11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795" name="Rectangle 408"/>
              <p:cNvSpPr>
                <a:spLocks noChangeArrowheads="1"/>
              </p:cNvSpPr>
              <p:nvPr/>
            </p:nvSpPr>
            <p:spPr bwMode="auto">
              <a:xfrm>
                <a:off x="2557" y="1118"/>
                <a:ext cx="143" cy="1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796" name="Rectangle 409"/>
              <p:cNvSpPr>
                <a:spLocks noChangeArrowheads="1"/>
              </p:cNvSpPr>
              <p:nvPr/>
            </p:nvSpPr>
            <p:spPr bwMode="auto">
              <a:xfrm>
                <a:off x="2146" y="1232"/>
                <a:ext cx="137" cy="124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797" name="Rectangle 410"/>
              <p:cNvSpPr>
                <a:spLocks noChangeArrowheads="1"/>
              </p:cNvSpPr>
              <p:nvPr/>
            </p:nvSpPr>
            <p:spPr bwMode="auto">
              <a:xfrm>
                <a:off x="2283" y="1232"/>
                <a:ext cx="146" cy="12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798" name="Rectangle 411"/>
              <p:cNvSpPr>
                <a:spLocks noChangeArrowheads="1"/>
              </p:cNvSpPr>
              <p:nvPr/>
            </p:nvSpPr>
            <p:spPr bwMode="auto">
              <a:xfrm>
                <a:off x="2429" y="1232"/>
                <a:ext cx="128" cy="12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801" name="Rectangle 412"/>
              <p:cNvSpPr>
                <a:spLocks noChangeArrowheads="1"/>
              </p:cNvSpPr>
              <p:nvPr/>
            </p:nvSpPr>
            <p:spPr bwMode="auto">
              <a:xfrm>
                <a:off x="2557" y="1232"/>
                <a:ext cx="143" cy="12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802" name="Rectangle 413"/>
              <p:cNvSpPr>
                <a:spLocks noChangeArrowheads="1"/>
              </p:cNvSpPr>
              <p:nvPr/>
            </p:nvSpPr>
            <p:spPr bwMode="auto">
              <a:xfrm>
                <a:off x="2146" y="1356"/>
                <a:ext cx="137" cy="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803" name="Rectangle 414"/>
              <p:cNvSpPr>
                <a:spLocks noChangeArrowheads="1"/>
              </p:cNvSpPr>
              <p:nvPr/>
            </p:nvSpPr>
            <p:spPr bwMode="auto">
              <a:xfrm>
                <a:off x="2283" y="1356"/>
                <a:ext cx="146" cy="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804" name="Rectangle 415"/>
              <p:cNvSpPr>
                <a:spLocks noChangeArrowheads="1"/>
              </p:cNvSpPr>
              <p:nvPr/>
            </p:nvSpPr>
            <p:spPr bwMode="auto">
              <a:xfrm>
                <a:off x="2429" y="1356"/>
                <a:ext cx="128" cy="11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805" name="Rectangle 416"/>
              <p:cNvSpPr>
                <a:spLocks noChangeArrowheads="1"/>
              </p:cNvSpPr>
              <p:nvPr/>
            </p:nvSpPr>
            <p:spPr bwMode="auto">
              <a:xfrm>
                <a:off x="2557" y="1356"/>
                <a:ext cx="143" cy="11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806" name="Rectangle 417"/>
              <p:cNvSpPr>
                <a:spLocks noChangeArrowheads="1"/>
              </p:cNvSpPr>
              <p:nvPr/>
            </p:nvSpPr>
            <p:spPr bwMode="auto">
              <a:xfrm>
                <a:off x="1940" y="977"/>
                <a:ext cx="135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FRECUENCIA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07" name="Rectangle 418"/>
              <p:cNvSpPr>
                <a:spLocks noChangeArrowheads="1"/>
              </p:cNvSpPr>
              <p:nvPr/>
            </p:nvSpPr>
            <p:spPr bwMode="auto">
              <a:xfrm>
                <a:off x="1959" y="1004"/>
                <a:ext cx="119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Recurrente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43" name="Rectangle 419"/>
              <p:cNvSpPr>
                <a:spLocks noChangeArrowheads="1"/>
              </p:cNvSpPr>
              <p:nvPr/>
            </p:nvSpPr>
            <p:spPr bwMode="auto">
              <a:xfrm>
                <a:off x="2099" y="1004"/>
                <a:ext cx="25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44" name="Rectangle 420"/>
              <p:cNvSpPr>
                <a:spLocks noChangeArrowheads="1"/>
              </p:cNvSpPr>
              <p:nvPr/>
            </p:nvSpPr>
            <p:spPr bwMode="auto">
              <a:xfrm>
                <a:off x="2171" y="1003"/>
                <a:ext cx="133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MODERADO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45" name="Rectangle 421"/>
              <p:cNvSpPr>
                <a:spLocks noChangeArrowheads="1"/>
              </p:cNvSpPr>
              <p:nvPr/>
            </p:nvSpPr>
            <p:spPr bwMode="auto">
              <a:xfrm>
                <a:off x="2306" y="1003"/>
                <a:ext cx="143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IMPORTANTE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46" name="Rectangle 422"/>
              <p:cNvSpPr>
                <a:spLocks noChangeArrowheads="1"/>
              </p:cNvSpPr>
              <p:nvPr/>
            </p:nvSpPr>
            <p:spPr bwMode="auto">
              <a:xfrm>
                <a:off x="2440" y="1003"/>
                <a:ext cx="155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2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SIGNIFICATIVO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47" name="Rectangle 423"/>
              <p:cNvSpPr>
                <a:spLocks noChangeArrowheads="1"/>
              </p:cNvSpPr>
              <p:nvPr/>
            </p:nvSpPr>
            <p:spPr bwMode="auto">
              <a:xfrm>
                <a:off x="2579" y="1003"/>
                <a:ext cx="144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2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INTOLERABLE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48" name="Rectangle 424"/>
              <p:cNvSpPr>
                <a:spLocks noChangeArrowheads="1"/>
              </p:cNvSpPr>
              <p:nvPr/>
            </p:nvSpPr>
            <p:spPr bwMode="auto">
              <a:xfrm>
                <a:off x="1969" y="1118"/>
                <a:ext cx="109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Frecuente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49" name="Rectangle 425"/>
              <p:cNvSpPr>
                <a:spLocks noChangeArrowheads="1"/>
              </p:cNvSpPr>
              <p:nvPr/>
            </p:nvSpPr>
            <p:spPr bwMode="auto">
              <a:xfrm>
                <a:off x="2099" y="1118"/>
                <a:ext cx="25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50" name="Rectangle 426"/>
              <p:cNvSpPr>
                <a:spLocks noChangeArrowheads="1"/>
              </p:cNvSpPr>
              <p:nvPr/>
            </p:nvSpPr>
            <p:spPr bwMode="auto">
              <a:xfrm>
                <a:off x="2172" y="1117"/>
                <a:ext cx="123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TOLERABLE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51" name="Rectangle 427"/>
              <p:cNvSpPr>
                <a:spLocks noChangeArrowheads="1"/>
              </p:cNvSpPr>
              <p:nvPr/>
            </p:nvSpPr>
            <p:spPr bwMode="auto">
              <a:xfrm>
                <a:off x="2313" y="1117"/>
                <a:ext cx="133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MODERADO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52" name="Rectangle 428"/>
              <p:cNvSpPr>
                <a:spLocks noChangeArrowheads="1"/>
              </p:cNvSpPr>
              <p:nvPr/>
            </p:nvSpPr>
            <p:spPr bwMode="auto">
              <a:xfrm>
                <a:off x="2445" y="1117"/>
                <a:ext cx="143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IMPORTANTE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53" name="Rectangle 429"/>
              <p:cNvSpPr>
                <a:spLocks noChangeArrowheads="1"/>
              </p:cNvSpPr>
              <p:nvPr/>
            </p:nvSpPr>
            <p:spPr bwMode="auto">
              <a:xfrm>
                <a:off x="2575" y="1117"/>
                <a:ext cx="155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2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SIGNIFICATIVO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54" name="Rectangle 430"/>
              <p:cNvSpPr>
                <a:spLocks noChangeArrowheads="1"/>
              </p:cNvSpPr>
              <p:nvPr/>
            </p:nvSpPr>
            <p:spPr bwMode="auto">
              <a:xfrm>
                <a:off x="1998" y="1232"/>
                <a:ext cx="80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Posible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55" name="Rectangle 431"/>
              <p:cNvSpPr>
                <a:spLocks noChangeArrowheads="1"/>
              </p:cNvSpPr>
              <p:nvPr/>
            </p:nvSpPr>
            <p:spPr bwMode="auto">
              <a:xfrm>
                <a:off x="2099" y="1232"/>
                <a:ext cx="25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56" name="Rectangle 432"/>
              <p:cNvSpPr>
                <a:spLocks noChangeArrowheads="1"/>
              </p:cNvSpPr>
              <p:nvPr/>
            </p:nvSpPr>
            <p:spPr bwMode="auto">
              <a:xfrm>
                <a:off x="2172" y="1231"/>
                <a:ext cx="123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ACEPTABLE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57" name="Rectangle 433"/>
              <p:cNvSpPr>
                <a:spLocks noChangeArrowheads="1"/>
              </p:cNvSpPr>
              <p:nvPr/>
            </p:nvSpPr>
            <p:spPr bwMode="auto">
              <a:xfrm>
                <a:off x="2313" y="1231"/>
                <a:ext cx="123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TOLERABLE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58" name="Rectangle 434"/>
              <p:cNvSpPr>
                <a:spLocks noChangeArrowheads="1"/>
              </p:cNvSpPr>
              <p:nvPr/>
            </p:nvSpPr>
            <p:spPr bwMode="auto">
              <a:xfrm>
                <a:off x="2449" y="1231"/>
                <a:ext cx="133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MODERADO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59" name="Rectangle 435"/>
              <p:cNvSpPr>
                <a:spLocks noChangeArrowheads="1"/>
              </p:cNvSpPr>
              <p:nvPr/>
            </p:nvSpPr>
            <p:spPr bwMode="auto">
              <a:xfrm>
                <a:off x="2580" y="1231"/>
                <a:ext cx="143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IMPORTANTE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60" name="Rectangle 436"/>
              <p:cNvSpPr>
                <a:spLocks noChangeArrowheads="1"/>
              </p:cNvSpPr>
              <p:nvPr/>
            </p:nvSpPr>
            <p:spPr bwMode="auto">
              <a:xfrm>
                <a:off x="1990" y="1355"/>
                <a:ext cx="88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Remoto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61" name="Rectangle 437"/>
              <p:cNvSpPr>
                <a:spLocks noChangeArrowheads="1"/>
              </p:cNvSpPr>
              <p:nvPr/>
            </p:nvSpPr>
            <p:spPr bwMode="auto">
              <a:xfrm>
                <a:off x="2099" y="1355"/>
                <a:ext cx="25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62" name="Rectangle 438"/>
              <p:cNvSpPr>
                <a:spLocks noChangeArrowheads="1"/>
              </p:cNvSpPr>
              <p:nvPr/>
            </p:nvSpPr>
            <p:spPr bwMode="auto">
              <a:xfrm>
                <a:off x="2172" y="1354"/>
                <a:ext cx="123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ACEPTABLE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63" name="Rectangle 439"/>
              <p:cNvSpPr>
                <a:spLocks noChangeArrowheads="1"/>
              </p:cNvSpPr>
              <p:nvPr/>
            </p:nvSpPr>
            <p:spPr bwMode="auto">
              <a:xfrm>
                <a:off x="2313" y="1354"/>
                <a:ext cx="123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ACEPTABLE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64" name="Rectangle 440"/>
              <p:cNvSpPr>
                <a:spLocks noChangeArrowheads="1"/>
              </p:cNvSpPr>
              <p:nvPr/>
            </p:nvSpPr>
            <p:spPr bwMode="auto">
              <a:xfrm>
                <a:off x="2453" y="1354"/>
                <a:ext cx="123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TOLERABLE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65" name="Rectangle 441"/>
              <p:cNvSpPr>
                <a:spLocks noChangeArrowheads="1"/>
              </p:cNvSpPr>
              <p:nvPr/>
            </p:nvSpPr>
            <p:spPr bwMode="auto">
              <a:xfrm>
                <a:off x="2584" y="1354"/>
                <a:ext cx="133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MODERADO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66" name="Rectangle 442"/>
              <p:cNvSpPr>
                <a:spLocks noChangeArrowheads="1"/>
              </p:cNvSpPr>
              <p:nvPr/>
            </p:nvSpPr>
            <p:spPr bwMode="auto">
              <a:xfrm>
                <a:off x="2208" y="1469"/>
                <a:ext cx="25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67" name="Rectangle 443"/>
              <p:cNvSpPr>
                <a:spLocks noChangeArrowheads="1"/>
              </p:cNvSpPr>
              <p:nvPr/>
            </p:nvSpPr>
            <p:spPr bwMode="auto">
              <a:xfrm>
                <a:off x="2349" y="1469"/>
                <a:ext cx="25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68" name="Rectangle 444"/>
              <p:cNvSpPr>
                <a:spLocks noChangeArrowheads="1"/>
              </p:cNvSpPr>
              <p:nvPr/>
            </p:nvSpPr>
            <p:spPr bwMode="auto">
              <a:xfrm>
                <a:off x="2488" y="1469"/>
                <a:ext cx="25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69" name="Rectangle 445"/>
              <p:cNvSpPr>
                <a:spLocks noChangeArrowheads="1"/>
              </p:cNvSpPr>
              <p:nvPr/>
            </p:nvSpPr>
            <p:spPr bwMode="auto">
              <a:xfrm>
                <a:off x="2622" y="1469"/>
                <a:ext cx="25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70" name="Rectangle 446"/>
              <p:cNvSpPr>
                <a:spLocks noChangeArrowheads="1"/>
              </p:cNvSpPr>
              <p:nvPr/>
            </p:nvSpPr>
            <p:spPr bwMode="auto">
              <a:xfrm>
                <a:off x="2700" y="1470"/>
                <a:ext cx="124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SEVERIDAD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71" name="Rectangle 447"/>
              <p:cNvSpPr>
                <a:spLocks noChangeArrowheads="1"/>
              </p:cNvSpPr>
              <p:nvPr/>
            </p:nvSpPr>
            <p:spPr bwMode="auto">
              <a:xfrm>
                <a:off x="2151" y="1508"/>
                <a:ext cx="138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Insignificante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08" name="Rectangle 448"/>
              <p:cNvSpPr>
                <a:spLocks noChangeArrowheads="1"/>
              </p:cNvSpPr>
              <p:nvPr/>
            </p:nvSpPr>
            <p:spPr bwMode="auto">
              <a:xfrm>
                <a:off x="2334" y="1508"/>
                <a:ext cx="58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Leve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09" name="Rectangle 449"/>
              <p:cNvSpPr>
                <a:spLocks noChangeArrowheads="1"/>
              </p:cNvSpPr>
              <p:nvPr/>
            </p:nvSpPr>
            <p:spPr bwMode="auto">
              <a:xfrm>
                <a:off x="2465" y="1508"/>
                <a:ext cx="70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Grave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10" name="Rectangle 450"/>
              <p:cNvSpPr>
                <a:spLocks noChangeArrowheads="1"/>
              </p:cNvSpPr>
              <p:nvPr/>
            </p:nvSpPr>
            <p:spPr bwMode="auto">
              <a:xfrm>
                <a:off x="2598" y="1508"/>
                <a:ext cx="73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Crítico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7619" name="Picture 451"/>
              <p:cNvPicPr>
                <a:picLocks noChangeAspect="1" noChangeArrowheads="1"/>
              </p:cNvPicPr>
              <p:nvPr/>
            </p:nvPicPr>
            <p:blipFill>
              <a:blip r:embed="rId1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4" y="1026"/>
                <a:ext cx="52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20" name="Picture 452"/>
              <p:cNvPicPr>
                <a:picLocks noChangeAspect="1" noChangeArrowheads="1"/>
              </p:cNvPicPr>
              <p:nvPr/>
            </p:nvPicPr>
            <p:blipFill>
              <a:blip r:embed="rId1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4" y="1026"/>
                <a:ext cx="52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21" name="Picture 453"/>
              <p:cNvPicPr>
                <a:picLocks noChangeAspect="1" noChangeArrowheads="1"/>
              </p:cNvPicPr>
              <p:nvPr/>
            </p:nvPicPr>
            <p:blipFill>
              <a:blip r:embed="rId1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7" y="1030"/>
                <a:ext cx="47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22" name="Picture 454"/>
              <p:cNvPicPr>
                <a:picLocks noChangeAspect="1" noChangeArrowheads="1"/>
              </p:cNvPicPr>
              <p:nvPr/>
            </p:nvPicPr>
            <p:blipFill>
              <a:blip r:embed="rId1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7" y="1030"/>
                <a:ext cx="47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11" name="Freeform 455"/>
              <p:cNvSpPr>
                <a:spLocks/>
              </p:cNvSpPr>
              <p:nvPr/>
            </p:nvSpPr>
            <p:spPr bwMode="auto">
              <a:xfrm>
                <a:off x="2446" y="1033"/>
                <a:ext cx="37" cy="39"/>
              </a:xfrm>
              <a:custGeom>
                <a:avLst/>
                <a:gdLst>
                  <a:gd name="T0" fmla="*/ 0 w 480"/>
                  <a:gd name="T1" fmla="*/ 248 h 496"/>
                  <a:gd name="T2" fmla="*/ 240 w 480"/>
                  <a:gd name="T3" fmla="*/ 0 h 496"/>
                  <a:gd name="T4" fmla="*/ 240 w 480"/>
                  <a:gd name="T5" fmla="*/ 0 h 496"/>
                  <a:gd name="T6" fmla="*/ 240 w 480"/>
                  <a:gd name="T7" fmla="*/ 0 h 496"/>
                  <a:gd name="T8" fmla="*/ 480 w 480"/>
                  <a:gd name="T9" fmla="*/ 248 h 496"/>
                  <a:gd name="T10" fmla="*/ 480 w 480"/>
                  <a:gd name="T11" fmla="*/ 248 h 496"/>
                  <a:gd name="T12" fmla="*/ 480 w 480"/>
                  <a:gd name="T13" fmla="*/ 248 h 496"/>
                  <a:gd name="T14" fmla="*/ 240 w 480"/>
                  <a:gd name="T15" fmla="*/ 496 h 496"/>
                  <a:gd name="T16" fmla="*/ 240 w 480"/>
                  <a:gd name="T17" fmla="*/ 496 h 496"/>
                  <a:gd name="T18" fmla="*/ 240 w 480"/>
                  <a:gd name="T19" fmla="*/ 496 h 496"/>
                  <a:gd name="T20" fmla="*/ 0 w 480"/>
                  <a:gd name="T21" fmla="*/ 248 h 496"/>
                  <a:gd name="T22" fmla="*/ 0 w 480"/>
                  <a:gd name="T23" fmla="*/ 248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0" h="496">
                    <a:moveTo>
                      <a:pt x="0" y="248"/>
                    </a:moveTo>
                    <a:cubicBezTo>
                      <a:pt x="0" y="112"/>
                      <a:pt x="108" y="0"/>
                      <a:pt x="240" y="0"/>
                    </a:cubicBezTo>
                    <a:cubicBezTo>
                      <a:pt x="240" y="0"/>
                      <a:pt x="240" y="0"/>
                      <a:pt x="240" y="0"/>
                    </a:cubicBezTo>
                    <a:lnTo>
                      <a:pt x="240" y="0"/>
                    </a:lnTo>
                    <a:cubicBezTo>
                      <a:pt x="373" y="0"/>
                      <a:pt x="480" y="112"/>
                      <a:pt x="480" y="248"/>
                    </a:cubicBezTo>
                    <a:cubicBezTo>
                      <a:pt x="480" y="248"/>
                      <a:pt x="480" y="248"/>
                      <a:pt x="480" y="248"/>
                    </a:cubicBezTo>
                    <a:lnTo>
                      <a:pt x="480" y="248"/>
                    </a:lnTo>
                    <a:cubicBezTo>
                      <a:pt x="480" y="385"/>
                      <a:pt x="373" y="496"/>
                      <a:pt x="240" y="496"/>
                    </a:cubicBezTo>
                    <a:cubicBezTo>
                      <a:pt x="240" y="496"/>
                      <a:pt x="240" y="496"/>
                      <a:pt x="240" y="496"/>
                    </a:cubicBezTo>
                    <a:lnTo>
                      <a:pt x="240" y="496"/>
                    </a:lnTo>
                    <a:cubicBezTo>
                      <a:pt x="108" y="496"/>
                      <a:pt x="0" y="385"/>
                      <a:pt x="0" y="248"/>
                    </a:cubicBezTo>
                    <a:cubicBezTo>
                      <a:pt x="0" y="248"/>
                      <a:pt x="0" y="248"/>
                      <a:pt x="0" y="248"/>
                    </a:cubicBezTo>
                    <a:close/>
                  </a:path>
                </a:pathLst>
              </a:custGeom>
              <a:solidFill>
                <a:srgbClr val="00B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812" name="Rectangle 456"/>
              <p:cNvSpPr>
                <a:spLocks noChangeArrowheads="1"/>
              </p:cNvSpPr>
              <p:nvPr/>
            </p:nvSpPr>
            <p:spPr bwMode="auto">
              <a:xfrm>
                <a:off x="2460" y="1042"/>
                <a:ext cx="23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2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7625" name="Picture 457"/>
              <p:cNvPicPr>
                <a:picLocks noChangeAspect="1" noChangeArrowheads="1"/>
              </p:cNvPicPr>
              <p:nvPr/>
            </p:nvPicPr>
            <p:blipFill>
              <a:blip r:embed="rId1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3" y="1177"/>
                <a:ext cx="52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26" name="Picture 458"/>
              <p:cNvPicPr>
                <a:picLocks noChangeAspect="1" noChangeArrowheads="1"/>
              </p:cNvPicPr>
              <p:nvPr/>
            </p:nvPicPr>
            <p:blipFill>
              <a:blip r:embed="rId1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3" y="1177"/>
                <a:ext cx="52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27" name="Picture 459"/>
              <p:cNvPicPr>
                <a:picLocks noChangeAspect="1" noChangeArrowheads="1"/>
              </p:cNvPicPr>
              <p:nvPr/>
            </p:nvPicPr>
            <p:blipFill>
              <a:blip r:embed="rId1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5" y="1178"/>
                <a:ext cx="48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28" name="Picture 460"/>
              <p:cNvPicPr>
                <a:picLocks noChangeAspect="1" noChangeArrowheads="1"/>
              </p:cNvPicPr>
              <p:nvPr/>
            </p:nvPicPr>
            <p:blipFill>
              <a:blip r:embed="rId1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5" y="1178"/>
                <a:ext cx="48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13" name="Freeform 461"/>
              <p:cNvSpPr>
                <a:spLocks/>
              </p:cNvSpPr>
              <p:nvPr/>
            </p:nvSpPr>
            <p:spPr bwMode="auto">
              <a:xfrm>
                <a:off x="2625" y="1184"/>
                <a:ext cx="37" cy="34"/>
              </a:xfrm>
              <a:custGeom>
                <a:avLst/>
                <a:gdLst>
                  <a:gd name="T0" fmla="*/ 0 w 480"/>
                  <a:gd name="T1" fmla="*/ 224 h 448"/>
                  <a:gd name="T2" fmla="*/ 240 w 480"/>
                  <a:gd name="T3" fmla="*/ 0 h 448"/>
                  <a:gd name="T4" fmla="*/ 240 w 480"/>
                  <a:gd name="T5" fmla="*/ 0 h 448"/>
                  <a:gd name="T6" fmla="*/ 240 w 480"/>
                  <a:gd name="T7" fmla="*/ 0 h 448"/>
                  <a:gd name="T8" fmla="*/ 480 w 480"/>
                  <a:gd name="T9" fmla="*/ 224 h 448"/>
                  <a:gd name="T10" fmla="*/ 480 w 480"/>
                  <a:gd name="T11" fmla="*/ 224 h 448"/>
                  <a:gd name="T12" fmla="*/ 480 w 480"/>
                  <a:gd name="T13" fmla="*/ 224 h 448"/>
                  <a:gd name="T14" fmla="*/ 240 w 480"/>
                  <a:gd name="T15" fmla="*/ 448 h 448"/>
                  <a:gd name="T16" fmla="*/ 240 w 480"/>
                  <a:gd name="T17" fmla="*/ 448 h 448"/>
                  <a:gd name="T18" fmla="*/ 240 w 480"/>
                  <a:gd name="T19" fmla="*/ 448 h 448"/>
                  <a:gd name="T20" fmla="*/ 0 w 480"/>
                  <a:gd name="T21" fmla="*/ 224 h 448"/>
                  <a:gd name="T22" fmla="*/ 0 w 480"/>
                  <a:gd name="T23" fmla="*/ 22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0" h="448">
                    <a:moveTo>
                      <a:pt x="0" y="224"/>
                    </a:moveTo>
                    <a:cubicBezTo>
                      <a:pt x="0" y="101"/>
                      <a:pt x="108" y="0"/>
                      <a:pt x="240" y="0"/>
                    </a:cubicBezTo>
                    <a:cubicBezTo>
                      <a:pt x="240" y="0"/>
                      <a:pt x="240" y="0"/>
                      <a:pt x="240" y="0"/>
                    </a:cubicBezTo>
                    <a:lnTo>
                      <a:pt x="240" y="0"/>
                    </a:lnTo>
                    <a:cubicBezTo>
                      <a:pt x="373" y="0"/>
                      <a:pt x="480" y="101"/>
                      <a:pt x="480" y="224"/>
                    </a:cubicBezTo>
                    <a:cubicBezTo>
                      <a:pt x="480" y="224"/>
                      <a:pt x="480" y="224"/>
                      <a:pt x="480" y="224"/>
                    </a:cubicBezTo>
                    <a:lnTo>
                      <a:pt x="480" y="224"/>
                    </a:lnTo>
                    <a:cubicBezTo>
                      <a:pt x="480" y="348"/>
                      <a:pt x="373" y="448"/>
                      <a:pt x="240" y="448"/>
                    </a:cubicBezTo>
                    <a:cubicBezTo>
                      <a:pt x="240" y="448"/>
                      <a:pt x="240" y="448"/>
                      <a:pt x="240" y="448"/>
                    </a:cubicBezTo>
                    <a:lnTo>
                      <a:pt x="240" y="448"/>
                    </a:lnTo>
                    <a:cubicBezTo>
                      <a:pt x="108" y="448"/>
                      <a:pt x="0" y="348"/>
                      <a:pt x="0" y="224"/>
                    </a:cubicBezTo>
                    <a:cubicBezTo>
                      <a:pt x="0" y="224"/>
                      <a:pt x="0" y="224"/>
                      <a:pt x="0" y="224"/>
                    </a:cubicBez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824" name="Rectangle 462"/>
              <p:cNvSpPr>
                <a:spLocks noChangeArrowheads="1"/>
              </p:cNvSpPr>
              <p:nvPr/>
            </p:nvSpPr>
            <p:spPr bwMode="auto">
              <a:xfrm>
                <a:off x="2639" y="1191"/>
                <a:ext cx="24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2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7631" name="Picture 463"/>
              <p:cNvPicPr>
                <a:picLocks noChangeAspect="1" noChangeArrowheads="1"/>
              </p:cNvPicPr>
              <p:nvPr/>
            </p:nvPicPr>
            <p:blipFill>
              <a:blip r:embed="rId1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8" y="1300"/>
                <a:ext cx="52" cy="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32" name="Picture 464"/>
              <p:cNvPicPr>
                <a:picLocks noChangeAspect="1" noChangeArrowheads="1"/>
              </p:cNvPicPr>
              <p:nvPr/>
            </p:nvPicPr>
            <p:blipFill>
              <a:blip r:embed="rId1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8" y="1300"/>
                <a:ext cx="52" cy="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33" name="Picture 465"/>
              <p:cNvPicPr>
                <a:picLocks noChangeAspect="1" noChangeArrowheads="1"/>
              </p:cNvPicPr>
              <p:nvPr/>
            </p:nvPicPr>
            <p:blipFill>
              <a:blip r:embed="rId1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0" y="1300"/>
                <a:ext cx="47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34" name="Picture 466"/>
              <p:cNvPicPr>
                <a:picLocks noChangeAspect="1" noChangeArrowheads="1"/>
              </p:cNvPicPr>
              <p:nvPr/>
            </p:nvPicPr>
            <p:blipFill>
              <a:blip r:embed="rId1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0" y="1300"/>
                <a:ext cx="47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25" name="Freeform 467"/>
              <p:cNvSpPr>
                <a:spLocks/>
              </p:cNvSpPr>
              <p:nvPr/>
            </p:nvSpPr>
            <p:spPr bwMode="auto">
              <a:xfrm>
                <a:off x="2660" y="1307"/>
                <a:ext cx="37" cy="34"/>
              </a:xfrm>
              <a:custGeom>
                <a:avLst/>
                <a:gdLst>
                  <a:gd name="T0" fmla="*/ 0 w 480"/>
                  <a:gd name="T1" fmla="*/ 216 h 432"/>
                  <a:gd name="T2" fmla="*/ 240 w 480"/>
                  <a:gd name="T3" fmla="*/ 0 h 432"/>
                  <a:gd name="T4" fmla="*/ 240 w 480"/>
                  <a:gd name="T5" fmla="*/ 0 h 432"/>
                  <a:gd name="T6" fmla="*/ 240 w 480"/>
                  <a:gd name="T7" fmla="*/ 0 h 432"/>
                  <a:gd name="T8" fmla="*/ 480 w 480"/>
                  <a:gd name="T9" fmla="*/ 216 h 432"/>
                  <a:gd name="T10" fmla="*/ 480 w 480"/>
                  <a:gd name="T11" fmla="*/ 216 h 432"/>
                  <a:gd name="T12" fmla="*/ 480 w 480"/>
                  <a:gd name="T13" fmla="*/ 216 h 432"/>
                  <a:gd name="T14" fmla="*/ 240 w 480"/>
                  <a:gd name="T15" fmla="*/ 432 h 432"/>
                  <a:gd name="T16" fmla="*/ 240 w 480"/>
                  <a:gd name="T17" fmla="*/ 432 h 432"/>
                  <a:gd name="T18" fmla="*/ 240 w 480"/>
                  <a:gd name="T19" fmla="*/ 432 h 432"/>
                  <a:gd name="T20" fmla="*/ 0 w 480"/>
                  <a:gd name="T21" fmla="*/ 216 h 432"/>
                  <a:gd name="T22" fmla="*/ 0 w 480"/>
                  <a:gd name="T23" fmla="*/ 216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0" h="432">
                    <a:moveTo>
                      <a:pt x="0" y="216"/>
                    </a:moveTo>
                    <a:cubicBezTo>
                      <a:pt x="0" y="97"/>
                      <a:pt x="108" y="0"/>
                      <a:pt x="240" y="0"/>
                    </a:cubicBezTo>
                    <a:cubicBezTo>
                      <a:pt x="240" y="0"/>
                      <a:pt x="240" y="0"/>
                      <a:pt x="240" y="0"/>
                    </a:cubicBezTo>
                    <a:lnTo>
                      <a:pt x="240" y="0"/>
                    </a:lnTo>
                    <a:cubicBezTo>
                      <a:pt x="373" y="0"/>
                      <a:pt x="480" y="97"/>
                      <a:pt x="480" y="216"/>
                    </a:cubicBezTo>
                    <a:cubicBezTo>
                      <a:pt x="480" y="216"/>
                      <a:pt x="480" y="216"/>
                      <a:pt x="480" y="216"/>
                    </a:cubicBezTo>
                    <a:lnTo>
                      <a:pt x="480" y="216"/>
                    </a:lnTo>
                    <a:cubicBezTo>
                      <a:pt x="480" y="336"/>
                      <a:pt x="373" y="432"/>
                      <a:pt x="240" y="432"/>
                    </a:cubicBezTo>
                    <a:cubicBezTo>
                      <a:pt x="240" y="432"/>
                      <a:pt x="240" y="432"/>
                      <a:pt x="240" y="432"/>
                    </a:cubicBezTo>
                    <a:lnTo>
                      <a:pt x="240" y="432"/>
                    </a:lnTo>
                    <a:cubicBezTo>
                      <a:pt x="108" y="432"/>
                      <a:pt x="0" y="336"/>
                      <a:pt x="0" y="216"/>
                    </a:cubicBezTo>
                    <a:cubicBezTo>
                      <a:pt x="0" y="216"/>
                      <a:pt x="0" y="216"/>
                      <a:pt x="0" y="216"/>
                    </a:cubicBezTo>
                    <a:close/>
                  </a:path>
                </a:pathLst>
              </a:custGeom>
              <a:solidFill>
                <a:srgbClr val="00B0F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826" name="Rectangle 468"/>
              <p:cNvSpPr>
                <a:spLocks noChangeArrowheads="1"/>
              </p:cNvSpPr>
              <p:nvPr/>
            </p:nvSpPr>
            <p:spPr bwMode="auto">
              <a:xfrm>
                <a:off x="2674" y="1313"/>
                <a:ext cx="23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2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9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7637" name="Picture 469"/>
              <p:cNvPicPr>
                <a:picLocks noChangeAspect="1" noChangeArrowheads="1"/>
              </p:cNvPicPr>
              <p:nvPr/>
            </p:nvPicPr>
            <p:blipFill>
              <a:blip r:embed="rId1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4" y="1177"/>
                <a:ext cx="54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38" name="Picture 470"/>
              <p:cNvPicPr>
                <a:picLocks noChangeAspect="1" noChangeArrowheads="1"/>
              </p:cNvPicPr>
              <p:nvPr/>
            </p:nvPicPr>
            <p:blipFill>
              <a:blip r:embed="rId1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4" y="1177"/>
                <a:ext cx="54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39" name="Picture 471"/>
              <p:cNvPicPr>
                <a:picLocks noChangeAspect="1" noChangeArrowheads="1"/>
              </p:cNvPicPr>
              <p:nvPr/>
            </p:nvPicPr>
            <p:blipFill>
              <a:blip r:embed="rId1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7" y="1178"/>
                <a:ext cx="47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40" name="Picture 472"/>
              <p:cNvPicPr>
                <a:picLocks noChangeAspect="1" noChangeArrowheads="1"/>
              </p:cNvPicPr>
              <p:nvPr/>
            </p:nvPicPr>
            <p:blipFill>
              <a:blip r:embed="rId1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7" y="1178"/>
                <a:ext cx="47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27" name="Freeform 473"/>
              <p:cNvSpPr>
                <a:spLocks/>
              </p:cNvSpPr>
              <p:nvPr/>
            </p:nvSpPr>
            <p:spPr bwMode="auto">
              <a:xfrm>
                <a:off x="2436" y="1184"/>
                <a:ext cx="39" cy="34"/>
              </a:xfrm>
              <a:custGeom>
                <a:avLst/>
                <a:gdLst>
                  <a:gd name="T0" fmla="*/ 0 w 496"/>
                  <a:gd name="T1" fmla="*/ 224 h 448"/>
                  <a:gd name="T2" fmla="*/ 248 w 496"/>
                  <a:gd name="T3" fmla="*/ 0 h 448"/>
                  <a:gd name="T4" fmla="*/ 248 w 496"/>
                  <a:gd name="T5" fmla="*/ 0 h 448"/>
                  <a:gd name="T6" fmla="*/ 248 w 496"/>
                  <a:gd name="T7" fmla="*/ 0 h 448"/>
                  <a:gd name="T8" fmla="*/ 496 w 496"/>
                  <a:gd name="T9" fmla="*/ 224 h 448"/>
                  <a:gd name="T10" fmla="*/ 496 w 496"/>
                  <a:gd name="T11" fmla="*/ 224 h 448"/>
                  <a:gd name="T12" fmla="*/ 496 w 496"/>
                  <a:gd name="T13" fmla="*/ 224 h 448"/>
                  <a:gd name="T14" fmla="*/ 248 w 496"/>
                  <a:gd name="T15" fmla="*/ 448 h 448"/>
                  <a:gd name="T16" fmla="*/ 248 w 496"/>
                  <a:gd name="T17" fmla="*/ 448 h 448"/>
                  <a:gd name="T18" fmla="*/ 248 w 496"/>
                  <a:gd name="T19" fmla="*/ 448 h 448"/>
                  <a:gd name="T20" fmla="*/ 0 w 496"/>
                  <a:gd name="T21" fmla="*/ 224 h 448"/>
                  <a:gd name="T22" fmla="*/ 0 w 496"/>
                  <a:gd name="T23" fmla="*/ 22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6" h="448">
                    <a:moveTo>
                      <a:pt x="0" y="224"/>
                    </a:moveTo>
                    <a:cubicBezTo>
                      <a:pt x="0" y="101"/>
                      <a:pt x="112" y="0"/>
                      <a:pt x="248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0"/>
                    </a:lnTo>
                    <a:cubicBezTo>
                      <a:pt x="385" y="0"/>
                      <a:pt x="496" y="101"/>
                      <a:pt x="496" y="224"/>
                    </a:cubicBezTo>
                    <a:cubicBezTo>
                      <a:pt x="496" y="224"/>
                      <a:pt x="496" y="224"/>
                      <a:pt x="496" y="224"/>
                    </a:cubicBezTo>
                    <a:lnTo>
                      <a:pt x="496" y="224"/>
                    </a:lnTo>
                    <a:cubicBezTo>
                      <a:pt x="496" y="348"/>
                      <a:pt x="385" y="448"/>
                      <a:pt x="248" y="448"/>
                    </a:cubicBezTo>
                    <a:cubicBezTo>
                      <a:pt x="248" y="448"/>
                      <a:pt x="248" y="448"/>
                      <a:pt x="248" y="448"/>
                    </a:cubicBezTo>
                    <a:lnTo>
                      <a:pt x="248" y="448"/>
                    </a:lnTo>
                    <a:cubicBezTo>
                      <a:pt x="112" y="448"/>
                      <a:pt x="0" y="348"/>
                      <a:pt x="0" y="224"/>
                    </a:cubicBezTo>
                    <a:cubicBezTo>
                      <a:pt x="0" y="224"/>
                      <a:pt x="0" y="224"/>
                      <a:pt x="0" y="224"/>
                    </a:cubicBez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828" name="Rectangle 474"/>
              <p:cNvSpPr>
                <a:spLocks noChangeArrowheads="1"/>
              </p:cNvSpPr>
              <p:nvPr/>
            </p:nvSpPr>
            <p:spPr bwMode="auto">
              <a:xfrm>
                <a:off x="2451" y="1191"/>
                <a:ext cx="23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2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7643" name="Picture 475"/>
              <p:cNvPicPr>
                <a:picLocks noChangeAspect="1" noChangeArrowheads="1"/>
              </p:cNvPicPr>
              <p:nvPr/>
            </p:nvPicPr>
            <p:blipFill>
              <a:blip r:embed="rId1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" y="1569"/>
                <a:ext cx="42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44" name="Picture 476"/>
              <p:cNvPicPr>
                <a:picLocks noChangeAspect="1" noChangeArrowheads="1"/>
              </p:cNvPicPr>
              <p:nvPr/>
            </p:nvPicPr>
            <p:blipFill>
              <a:blip r:embed="rId1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" y="1569"/>
                <a:ext cx="42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16" name="Freeform 477"/>
              <p:cNvSpPr>
                <a:spLocks/>
              </p:cNvSpPr>
              <p:nvPr/>
            </p:nvSpPr>
            <p:spPr bwMode="auto">
              <a:xfrm>
                <a:off x="2154" y="1576"/>
                <a:ext cx="27" cy="29"/>
              </a:xfrm>
              <a:custGeom>
                <a:avLst/>
                <a:gdLst>
                  <a:gd name="T0" fmla="*/ 0 w 352"/>
                  <a:gd name="T1" fmla="*/ 184 h 368"/>
                  <a:gd name="T2" fmla="*/ 176 w 352"/>
                  <a:gd name="T3" fmla="*/ 0 h 368"/>
                  <a:gd name="T4" fmla="*/ 176 w 352"/>
                  <a:gd name="T5" fmla="*/ 0 h 368"/>
                  <a:gd name="T6" fmla="*/ 176 w 352"/>
                  <a:gd name="T7" fmla="*/ 0 h 368"/>
                  <a:gd name="T8" fmla="*/ 352 w 352"/>
                  <a:gd name="T9" fmla="*/ 184 h 368"/>
                  <a:gd name="T10" fmla="*/ 352 w 352"/>
                  <a:gd name="T11" fmla="*/ 184 h 368"/>
                  <a:gd name="T12" fmla="*/ 352 w 352"/>
                  <a:gd name="T13" fmla="*/ 184 h 368"/>
                  <a:gd name="T14" fmla="*/ 176 w 352"/>
                  <a:gd name="T15" fmla="*/ 368 h 368"/>
                  <a:gd name="T16" fmla="*/ 176 w 352"/>
                  <a:gd name="T17" fmla="*/ 368 h 368"/>
                  <a:gd name="T18" fmla="*/ 176 w 352"/>
                  <a:gd name="T19" fmla="*/ 368 h 368"/>
                  <a:gd name="T20" fmla="*/ 0 w 352"/>
                  <a:gd name="T21" fmla="*/ 184 h 368"/>
                  <a:gd name="T22" fmla="*/ 0 w 352"/>
                  <a:gd name="T23" fmla="*/ 184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2" h="368">
                    <a:moveTo>
                      <a:pt x="0" y="184"/>
                    </a:moveTo>
                    <a:cubicBezTo>
                      <a:pt x="0" y="83"/>
                      <a:pt x="79" y="0"/>
                      <a:pt x="176" y="0"/>
                    </a:cubicBezTo>
                    <a:cubicBezTo>
                      <a:pt x="176" y="0"/>
                      <a:pt x="176" y="0"/>
                      <a:pt x="176" y="0"/>
                    </a:cubicBezTo>
                    <a:lnTo>
                      <a:pt x="176" y="0"/>
                    </a:lnTo>
                    <a:cubicBezTo>
                      <a:pt x="274" y="0"/>
                      <a:pt x="352" y="83"/>
                      <a:pt x="352" y="184"/>
                    </a:cubicBezTo>
                    <a:cubicBezTo>
                      <a:pt x="352" y="184"/>
                      <a:pt x="352" y="184"/>
                      <a:pt x="352" y="184"/>
                    </a:cubicBezTo>
                    <a:lnTo>
                      <a:pt x="352" y="184"/>
                    </a:lnTo>
                    <a:cubicBezTo>
                      <a:pt x="352" y="286"/>
                      <a:pt x="274" y="368"/>
                      <a:pt x="176" y="368"/>
                    </a:cubicBezTo>
                    <a:cubicBezTo>
                      <a:pt x="176" y="368"/>
                      <a:pt x="176" y="368"/>
                      <a:pt x="176" y="368"/>
                    </a:cubicBezTo>
                    <a:lnTo>
                      <a:pt x="176" y="368"/>
                    </a:lnTo>
                    <a:cubicBezTo>
                      <a:pt x="79" y="368"/>
                      <a:pt x="0" y="286"/>
                      <a:pt x="0" y="184"/>
                    </a:cubicBezTo>
                    <a:cubicBezTo>
                      <a:pt x="0" y="184"/>
                      <a:pt x="0" y="184"/>
                      <a:pt x="0" y="184"/>
                    </a:cubicBezTo>
                    <a:close/>
                  </a:path>
                </a:pathLst>
              </a:custGeom>
              <a:solidFill>
                <a:srgbClr val="00B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617" name="Rectangle 478"/>
              <p:cNvSpPr>
                <a:spLocks noChangeArrowheads="1"/>
              </p:cNvSpPr>
              <p:nvPr/>
            </p:nvSpPr>
            <p:spPr bwMode="auto">
              <a:xfrm>
                <a:off x="2193" y="1576"/>
                <a:ext cx="132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Estratégico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7647" name="Picture 479"/>
              <p:cNvPicPr>
                <a:picLocks noChangeAspect="1" noChangeArrowheads="1"/>
              </p:cNvPicPr>
              <p:nvPr/>
            </p:nvPicPr>
            <p:blipFill>
              <a:blip r:embed="rId1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" y="1569"/>
                <a:ext cx="41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48" name="Picture 480"/>
              <p:cNvPicPr>
                <a:picLocks noChangeAspect="1" noChangeArrowheads="1"/>
              </p:cNvPicPr>
              <p:nvPr/>
            </p:nvPicPr>
            <p:blipFill>
              <a:blip r:embed="rId1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" y="1569"/>
                <a:ext cx="40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18" name="Freeform 481"/>
              <p:cNvSpPr>
                <a:spLocks/>
              </p:cNvSpPr>
              <p:nvPr/>
            </p:nvSpPr>
            <p:spPr bwMode="auto">
              <a:xfrm>
                <a:off x="2340" y="1576"/>
                <a:ext cx="26" cy="29"/>
              </a:xfrm>
              <a:custGeom>
                <a:avLst/>
                <a:gdLst>
                  <a:gd name="T0" fmla="*/ 0 w 336"/>
                  <a:gd name="T1" fmla="*/ 184 h 368"/>
                  <a:gd name="T2" fmla="*/ 168 w 336"/>
                  <a:gd name="T3" fmla="*/ 0 h 368"/>
                  <a:gd name="T4" fmla="*/ 168 w 336"/>
                  <a:gd name="T5" fmla="*/ 0 h 368"/>
                  <a:gd name="T6" fmla="*/ 168 w 336"/>
                  <a:gd name="T7" fmla="*/ 0 h 368"/>
                  <a:gd name="T8" fmla="*/ 336 w 336"/>
                  <a:gd name="T9" fmla="*/ 184 h 368"/>
                  <a:gd name="T10" fmla="*/ 336 w 336"/>
                  <a:gd name="T11" fmla="*/ 184 h 368"/>
                  <a:gd name="T12" fmla="*/ 336 w 336"/>
                  <a:gd name="T13" fmla="*/ 184 h 368"/>
                  <a:gd name="T14" fmla="*/ 168 w 336"/>
                  <a:gd name="T15" fmla="*/ 368 h 368"/>
                  <a:gd name="T16" fmla="*/ 168 w 336"/>
                  <a:gd name="T17" fmla="*/ 368 h 368"/>
                  <a:gd name="T18" fmla="*/ 168 w 336"/>
                  <a:gd name="T19" fmla="*/ 368 h 368"/>
                  <a:gd name="T20" fmla="*/ 0 w 336"/>
                  <a:gd name="T21" fmla="*/ 184 h 368"/>
                  <a:gd name="T22" fmla="*/ 0 w 336"/>
                  <a:gd name="T23" fmla="*/ 184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6" h="368">
                    <a:moveTo>
                      <a:pt x="0" y="184"/>
                    </a:moveTo>
                    <a:cubicBezTo>
                      <a:pt x="0" y="83"/>
                      <a:pt x="76" y="0"/>
                      <a:pt x="168" y="0"/>
                    </a:cubicBezTo>
                    <a:cubicBezTo>
                      <a:pt x="168" y="0"/>
                      <a:pt x="168" y="0"/>
                      <a:pt x="168" y="0"/>
                    </a:cubicBezTo>
                    <a:lnTo>
                      <a:pt x="168" y="0"/>
                    </a:lnTo>
                    <a:cubicBezTo>
                      <a:pt x="261" y="0"/>
                      <a:pt x="336" y="83"/>
                      <a:pt x="336" y="184"/>
                    </a:cubicBezTo>
                    <a:cubicBezTo>
                      <a:pt x="336" y="184"/>
                      <a:pt x="336" y="184"/>
                      <a:pt x="336" y="184"/>
                    </a:cubicBezTo>
                    <a:lnTo>
                      <a:pt x="336" y="184"/>
                    </a:lnTo>
                    <a:cubicBezTo>
                      <a:pt x="336" y="286"/>
                      <a:pt x="261" y="368"/>
                      <a:pt x="168" y="368"/>
                    </a:cubicBezTo>
                    <a:cubicBezTo>
                      <a:pt x="168" y="368"/>
                      <a:pt x="168" y="368"/>
                      <a:pt x="168" y="368"/>
                    </a:cubicBezTo>
                    <a:lnTo>
                      <a:pt x="168" y="368"/>
                    </a:lnTo>
                    <a:cubicBezTo>
                      <a:pt x="76" y="368"/>
                      <a:pt x="0" y="286"/>
                      <a:pt x="0" y="184"/>
                    </a:cubicBezTo>
                    <a:cubicBezTo>
                      <a:pt x="0" y="184"/>
                      <a:pt x="0" y="184"/>
                      <a:pt x="0" y="184"/>
                    </a:cubicBezTo>
                    <a:close/>
                  </a:path>
                </a:pathLst>
              </a:custGeom>
              <a:solidFill>
                <a:srgbClr val="00B0F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623" name="Rectangle 482"/>
              <p:cNvSpPr>
                <a:spLocks noChangeArrowheads="1"/>
              </p:cNvSpPr>
              <p:nvPr/>
            </p:nvSpPr>
            <p:spPr bwMode="auto">
              <a:xfrm>
                <a:off x="2379" y="1576"/>
                <a:ext cx="190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 la Naturaleza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24" name="Rectangle 483"/>
              <p:cNvSpPr>
                <a:spLocks noChangeArrowheads="1"/>
              </p:cNvSpPr>
              <p:nvPr/>
            </p:nvSpPr>
            <p:spPr bwMode="auto">
              <a:xfrm>
                <a:off x="2644" y="1576"/>
                <a:ext cx="166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Operacionales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7652" name="Picture 484"/>
              <p:cNvPicPr>
                <a:picLocks noChangeAspect="1" noChangeArrowheads="1"/>
              </p:cNvPicPr>
              <p:nvPr/>
            </p:nvPicPr>
            <p:blipFill>
              <a:blip r:embed="rId1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" y="1569"/>
                <a:ext cx="41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53" name="Picture 485"/>
              <p:cNvPicPr>
                <a:picLocks noChangeAspect="1" noChangeArrowheads="1"/>
              </p:cNvPicPr>
              <p:nvPr/>
            </p:nvPicPr>
            <p:blipFill>
              <a:blip r:embed="rId1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" y="1569"/>
                <a:ext cx="41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29" name="Freeform 486"/>
              <p:cNvSpPr>
                <a:spLocks/>
              </p:cNvSpPr>
              <p:nvPr/>
            </p:nvSpPr>
            <p:spPr bwMode="auto">
              <a:xfrm>
                <a:off x="2605" y="1576"/>
                <a:ext cx="26" cy="29"/>
              </a:xfrm>
              <a:custGeom>
                <a:avLst/>
                <a:gdLst>
                  <a:gd name="T0" fmla="*/ 0 w 336"/>
                  <a:gd name="T1" fmla="*/ 184 h 368"/>
                  <a:gd name="T2" fmla="*/ 168 w 336"/>
                  <a:gd name="T3" fmla="*/ 0 h 368"/>
                  <a:gd name="T4" fmla="*/ 168 w 336"/>
                  <a:gd name="T5" fmla="*/ 0 h 368"/>
                  <a:gd name="T6" fmla="*/ 168 w 336"/>
                  <a:gd name="T7" fmla="*/ 0 h 368"/>
                  <a:gd name="T8" fmla="*/ 336 w 336"/>
                  <a:gd name="T9" fmla="*/ 184 h 368"/>
                  <a:gd name="T10" fmla="*/ 336 w 336"/>
                  <a:gd name="T11" fmla="*/ 184 h 368"/>
                  <a:gd name="T12" fmla="*/ 336 w 336"/>
                  <a:gd name="T13" fmla="*/ 184 h 368"/>
                  <a:gd name="T14" fmla="*/ 168 w 336"/>
                  <a:gd name="T15" fmla="*/ 368 h 368"/>
                  <a:gd name="T16" fmla="*/ 168 w 336"/>
                  <a:gd name="T17" fmla="*/ 368 h 368"/>
                  <a:gd name="T18" fmla="*/ 168 w 336"/>
                  <a:gd name="T19" fmla="*/ 368 h 368"/>
                  <a:gd name="T20" fmla="*/ 0 w 336"/>
                  <a:gd name="T21" fmla="*/ 184 h 368"/>
                  <a:gd name="T22" fmla="*/ 0 w 336"/>
                  <a:gd name="T23" fmla="*/ 184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6" h="368">
                    <a:moveTo>
                      <a:pt x="0" y="184"/>
                    </a:moveTo>
                    <a:cubicBezTo>
                      <a:pt x="0" y="83"/>
                      <a:pt x="76" y="0"/>
                      <a:pt x="168" y="0"/>
                    </a:cubicBezTo>
                    <a:cubicBezTo>
                      <a:pt x="168" y="0"/>
                      <a:pt x="168" y="0"/>
                      <a:pt x="168" y="0"/>
                    </a:cubicBezTo>
                    <a:lnTo>
                      <a:pt x="168" y="0"/>
                    </a:lnTo>
                    <a:cubicBezTo>
                      <a:pt x="261" y="0"/>
                      <a:pt x="336" y="83"/>
                      <a:pt x="336" y="184"/>
                    </a:cubicBezTo>
                    <a:cubicBezTo>
                      <a:pt x="336" y="184"/>
                      <a:pt x="336" y="184"/>
                      <a:pt x="336" y="184"/>
                    </a:cubicBezTo>
                    <a:lnTo>
                      <a:pt x="336" y="184"/>
                    </a:lnTo>
                    <a:cubicBezTo>
                      <a:pt x="336" y="286"/>
                      <a:pt x="261" y="368"/>
                      <a:pt x="168" y="368"/>
                    </a:cubicBezTo>
                    <a:cubicBezTo>
                      <a:pt x="168" y="368"/>
                      <a:pt x="168" y="368"/>
                      <a:pt x="168" y="368"/>
                    </a:cubicBezTo>
                    <a:lnTo>
                      <a:pt x="168" y="368"/>
                    </a:lnTo>
                    <a:cubicBezTo>
                      <a:pt x="76" y="368"/>
                      <a:pt x="0" y="286"/>
                      <a:pt x="0" y="184"/>
                    </a:cubicBezTo>
                    <a:cubicBezTo>
                      <a:pt x="0" y="184"/>
                      <a:pt x="0" y="184"/>
                      <a:pt x="0" y="184"/>
                    </a:cubicBez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pic>
            <p:nvPicPr>
              <p:cNvPr id="7655" name="Picture 487"/>
              <p:cNvPicPr>
                <a:picLocks noChangeAspect="1" noChangeArrowheads="1"/>
              </p:cNvPicPr>
              <p:nvPr/>
            </p:nvPicPr>
            <p:blipFill>
              <a:blip r:embed="rId1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3" y="1569"/>
                <a:ext cx="41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56" name="Picture 488"/>
              <p:cNvPicPr>
                <a:picLocks noChangeAspect="1" noChangeArrowheads="1"/>
              </p:cNvPicPr>
              <p:nvPr/>
            </p:nvPicPr>
            <p:blipFill>
              <a:blip r:embed="rId1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3" y="1569"/>
                <a:ext cx="41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30" name="Freeform 489"/>
              <p:cNvSpPr>
                <a:spLocks/>
              </p:cNvSpPr>
              <p:nvPr/>
            </p:nvSpPr>
            <p:spPr bwMode="auto">
              <a:xfrm>
                <a:off x="2835" y="1576"/>
                <a:ext cx="26" cy="29"/>
              </a:xfrm>
              <a:custGeom>
                <a:avLst/>
                <a:gdLst>
                  <a:gd name="T0" fmla="*/ 0 w 336"/>
                  <a:gd name="T1" fmla="*/ 184 h 368"/>
                  <a:gd name="T2" fmla="*/ 168 w 336"/>
                  <a:gd name="T3" fmla="*/ 0 h 368"/>
                  <a:gd name="T4" fmla="*/ 168 w 336"/>
                  <a:gd name="T5" fmla="*/ 0 h 368"/>
                  <a:gd name="T6" fmla="*/ 168 w 336"/>
                  <a:gd name="T7" fmla="*/ 0 h 368"/>
                  <a:gd name="T8" fmla="*/ 336 w 336"/>
                  <a:gd name="T9" fmla="*/ 184 h 368"/>
                  <a:gd name="T10" fmla="*/ 336 w 336"/>
                  <a:gd name="T11" fmla="*/ 184 h 368"/>
                  <a:gd name="T12" fmla="*/ 336 w 336"/>
                  <a:gd name="T13" fmla="*/ 184 h 368"/>
                  <a:gd name="T14" fmla="*/ 168 w 336"/>
                  <a:gd name="T15" fmla="*/ 368 h 368"/>
                  <a:gd name="T16" fmla="*/ 168 w 336"/>
                  <a:gd name="T17" fmla="*/ 368 h 368"/>
                  <a:gd name="T18" fmla="*/ 168 w 336"/>
                  <a:gd name="T19" fmla="*/ 368 h 368"/>
                  <a:gd name="T20" fmla="*/ 0 w 336"/>
                  <a:gd name="T21" fmla="*/ 184 h 368"/>
                  <a:gd name="T22" fmla="*/ 0 w 336"/>
                  <a:gd name="T23" fmla="*/ 184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6" h="368">
                    <a:moveTo>
                      <a:pt x="0" y="184"/>
                    </a:moveTo>
                    <a:cubicBezTo>
                      <a:pt x="0" y="83"/>
                      <a:pt x="76" y="0"/>
                      <a:pt x="168" y="0"/>
                    </a:cubicBezTo>
                    <a:cubicBezTo>
                      <a:pt x="168" y="0"/>
                      <a:pt x="168" y="0"/>
                      <a:pt x="168" y="0"/>
                    </a:cubicBezTo>
                    <a:lnTo>
                      <a:pt x="168" y="0"/>
                    </a:lnTo>
                    <a:cubicBezTo>
                      <a:pt x="261" y="0"/>
                      <a:pt x="336" y="83"/>
                      <a:pt x="336" y="184"/>
                    </a:cubicBezTo>
                    <a:cubicBezTo>
                      <a:pt x="336" y="184"/>
                      <a:pt x="336" y="184"/>
                      <a:pt x="336" y="184"/>
                    </a:cubicBezTo>
                    <a:lnTo>
                      <a:pt x="336" y="184"/>
                    </a:lnTo>
                    <a:cubicBezTo>
                      <a:pt x="336" y="286"/>
                      <a:pt x="261" y="368"/>
                      <a:pt x="168" y="368"/>
                    </a:cubicBezTo>
                    <a:cubicBezTo>
                      <a:pt x="168" y="368"/>
                      <a:pt x="168" y="368"/>
                      <a:pt x="168" y="368"/>
                    </a:cubicBezTo>
                    <a:lnTo>
                      <a:pt x="168" y="368"/>
                    </a:lnTo>
                    <a:cubicBezTo>
                      <a:pt x="76" y="368"/>
                      <a:pt x="0" y="286"/>
                      <a:pt x="0" y="184"/>
                    </a:cubicBezTo>
                    <a:cubicBezTo>
                      <a:pt x="0" y="184"/>
                      <a:pt x="0" y="184"/>
                      <a:pt x="0" y="184"/>
                    </a:cubicBez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635" name="Rectangle 490"/>
              <p:cNvSpPr>
                <a:spLocks noChangeArrowheads="1"/>
              </p:cNvSpPr>
              <p:nvPr/>
            </p:nvSpPr>
            <p:spPr bwMode="auto">
              <a:xfrm>
                <a:off x="2874" y="1576"/>
                <a:ext cx="135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Financieros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7659" name="Picture 491"/>
              <p:cNvPicPr>
                <a:picLocks noChangeAspect="1" noChangeArrowheads="1"/>
              </p:cNvPicPr>
              <p:nvPr/>
            </p:nvPicPr>
            <p:blipFill>
              <a:blip r:embed="rId1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0" y="1055"/>
                <a:ext cx="53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60" name="Picture 492"/>
              <p:cNvPicPr>
                <a:picLocks noChangeAspect="1" noChangeArrowheads="1"/>
              </p:cNvPicPr>
              <p:nvPr/>
            </p:nvPicPr>
            <p:blipFill>
              <a:blip r:embed="rId1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0" y="1055"/>
                <a:ext cx="53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61" name="Picture 493"/>
              <p:cNvPicPr>
                <a:picLocks noChangeAspect="1" noChangeArrowheads="1"/>
              </p:cNvPicPr>
              <p:nvPr/>
            </p:nvPicPr>
            <p:blipFill>
              <a:blip r:embed="rId1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3" y="1057"/>
                <a:ext cx="47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62" name="Picture 494"/>
              <p:cNvPicPr>
                <a:picLocks noChangeAspect="1" noChangeArrowheads="1"/>
              </p:cNvPicPr>
              <p:nvPr/>
            </p:nvPicPr>
            <p:blipFill>
              <a:blip r:embed="rId1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3" y="1057"/>
                <a:ext cx="47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36" name="Freeform 495"/>
              <p:cNvSpPr>
                <a:spLocks/>
              </p:cNvSpPr>
              <p:nvPr/>
            </p:nvSpPr>
            <p:spPr bwMode="auto">
              <a:xfrm>
                <a:off x="2492" y="1062"/>
                <a:ext cx="38" cy="37"/>
              </a:xfrm>
              <a:custGeom>
                <a:avLst/>
                <a:gdLst>
                  <a:gd name="T0" fmla="*/ 0 w 496"/>
                  <a:gd name="T1" fmla="*/ 240 h 480"/>
                  <a:gd name="T2" fmla="*/ 248 w 496"/>
                  <a:gd name="T3" fmla="*/ 0 h 480"/>
                  <a:gd name="T4" fmla="*/ 248 w 496"/>
                  <a:gd name="T5" fmla="*/ 0 h 480"/>
                  <a:gd name="T6" fmla="*/ 248 w 496"/>
                  <a:gd name="T7" fmla="*/ 0 h 480"/>
                  <a:gd name="T8" fmla="*/ 496 w 496"/>
                  <a:gd name="T9" fmla="*/ 240 h 480"/>
                  <a:gd name="T10" fmla="*/ 496 w 496"/>
                  <a:gd name="T11" fmla="*/ 240 h 480"/>
                  <a:gd name="T12" fmla="*/ 496 w 496"/>
                  <a:gd name="T13" fmla="*/ 240 h 480"/>
                  <a:gd name="T14" fmla="*/ 248 w 496"/>
                  <a:gd name="T15" fmla="*/ 480 h 480"/>
                  <a:gd name="T16" fmla="*/ 248 w 496"/>
                  <a:gd name="T17" fmla="*/ 480 h 480"/>
                  <a:gd name="T18" fmla="*/ 248 w 496"/>
                  <a:gd name="T19" fmla="*/ 480 h 480"/>
                  <a:gd name="T20" fmla="*/ 0 w 496"/>
                  <a:gd name="T21" fmla="*/ 240 h 480"/>
                  <a:gd name="T22" fmla="*/ 0 w 496"/>
                  <a:gd name="T23" fmla="*/ 24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6" h="480">
                    <a:moveTo>
                      <a:pt x="0" y="240"/>
                    </a:moveTo>
                    <a:cubicBezTo>
                      <a:pt x="0" y="108"/>
                      <a:pt x="112" y="0"/>
                      <a:pt x="248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0"/>
                    </a:lnTo>
                    <a:cubicBezTo>
                      <a:pt x="385" y="0"/>
                      <a:pt x="496" y="108"/>
                      <a:pt x="496" y="240"/>
                    </a:cubicBezTo>
                    <a:cubicBezTo>
                      <a:pt x="496" y="240"/>
                      <a:pt x="496" y="240"/>
                      <a:pt x="496" y="240"/>
                    </a:cubicBezTo>
                    <a:lnTo>
                      <a:pt x="496" y="240"/>
                    </a:lnTo>
                    <a:cubicBezTo>
                      <a:pt x="496" y="373"/>
                      <a:pt x="385" y="480"/>
                      <a:pt x="248" y="480"/>
                    </a:cubicBezTo>
                    <a:cubicBezTo>
                      <a:pt x="248" y="480"/>
                      <a:pt x="248" y="480"/>
                      <a:pt x="248" y="480"/>
                    </a:cubicBezTo>
                    <a:lnTo>
                      <a:pt x="248" y="480"/>
                    </a:lnTo>
                    <a:cubicBezTo>
                      <a:pt x="112" y="480"/>
                      <a:pt x="0" y="373"/>
                      <a:pt x="0" y="240"/>
                    </a:cubicBezTo>
                    <a:cubicBezTo>
                      <a:pt x="0" y="240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00B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641" name="Rectangle 496"/>
              <p:cNvSpPr>
                <a:spLocks noChangeArrowheads="1"/>
              </p:cNvSpPr>
              <p:nvPr/>
            </p:nvSpPr>
            <p:spPr bwMode="auto">
              <a:xfrm>
                <a:off x="2507" y="1070"/>
                <a:ext cx="23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2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7665" name="Picture 497"/>
              <p:cNvPicPr>
                <a:picLocks noChangeAspect="1" noChangeArrowheads="1"/>
              </p:cNvPicPr>
              <p:nvPr/>
            </p:nvPicPr>
            <p:blipFill>
              <a:blip r:embed="rId1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9" y="1139"/>
                <a:ext cx="54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66" name="Picture 498"/>
              <p:cNvPicPr>
                <a:picLocks noChangeAspect="1" noChangeArrowheads="1"/>
              </p:cNvPicPr>
              <p:nvPr/>
            </p:nvPicPr>
            <p:blipFill>
              <a:blip r:embed="rId1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9" y="1139"/>
                <a:ext cx="54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67" name="Picture 499"/>
              <p:cNvPicPr>
                <a:picLocks noChangeAspect="1" noChangeArrowheads="1"/>
              </p:cNvPicPr>
              <p:nvPr/>
            </p:nvPicPr>
            <p:blipFill>
              <a:blip r:embed="rId1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2" y="1141"/>
                <a:ext cx="48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68" name="Picture 500"/>
              <p:cNvPicPr>
                <a:picLocks noChangeAspect="1" noChangeArrowheads="1"/>
              </p:cNvPicPr>
              <p:nvPr/>
            </p:nvPicPr>
            <p:blipFill>
              <a:blip r:embed="rId1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2" y="1141"/>
                <a:ext cx="48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42" name="Freeform 501"/>
              <p:cNvSpPr>
                <a:spLocks/>
              </p:cNvSpPr>
              <p:nvPr/>
            </p:nvSpPr>
            <p:spPr bwMode="auto">
              <a:xfrm>
                <a:off x="2511" y="1147"/>
                <a:ext cx="39" cy="34"/>
              </a:xfrm>
              <a:custGeom>
                <a:avLst/>
                <a:gdLst>
                  <a:gd name="T0" fmla="*/ 0 w 496"/>
                  <a:gd name="T1" fmla="*/ 216 h 432"/>
                  <a:gd name="T2" fmla="*/ 248 w 496"/>
                  <a:gd name="T3" fmla="*/ 0 h 432"/>
                  <a:gd name="T4" fmla="*/ 248 w 496"/>
                  <a:gd name="T5" fmla="*/ 0 h 432"/>
                  <a:gd name="T6" fmla="*/ 248 w 496"/>
                  <a:gd name="T7" fmla="*/ 0 h 432"/>
                  <a:gd name="T8" fmla="*/ 496 w 496"/>
                  <a:gd name="T9" fmla="*/ 216 h 432"/>
                  <a:gd name="T10" fmla="*/ 496 w 496"/>
                  <a:gd name="T11" fmla="*/ 216 h 432"/>
                  <a:gd name="T12" fmla="*/ 496 w 496"/>
                  <a:gd name="T13" fmla="*/ 216 h 432"/>
                  <a:gd name="T14" fmla="*/ 248 w 496"/>
                  <a:gd name="T15" fmla="*/ 432 h 432"/>
                  <a:gd name="T16" fmla="*/ 248 w 496"/>
                  <a:gd name="T17" fmla="*/ 432 h 432"/>
                  <a:gd name="T18" fmla="*/ 248 w 496"/>
                  <a:gd name="T19" fmla="*/ 432 h 432"/>
                  <a:gd name="T20" fmla="*/ 0 w 496"/>
                  <a:gd name="T21" fmla="*/ 216 h 432"/>
                  <a:gd name="T22" fmla="*/ 0 w 496"/>
                  <a:gd name="T23" fmla="*/ 216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6" h="432">
                    <a:moveTo>
                      <a:pt x="0" y="216"/>
                    </a:moveTo>
                    <a:cubicBezTo>
                      <a:pt x="0" y="97"/>
                      <a:pt x="112" y="0"/>
                      <a:pt x="248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0"/>
                    </a:lnTo>
                    <a:cubicBezTo>
                      <a:pt x="385" y="0"/>
                      <a:pt x="496" y="97"/>
                      <a:pt x="496" y="216"/>
                    </a:cubicBezTo>
                    <a:cubicBezTo>
                      <a:pt x="496" y="216"/>
                      <a:pt x="496" y="216"/>
                      <a:pt x="496" y="216"/>
                    </a:cubicBezTo>
                    <a:lnTo>
                      <a:pt x="496" y="216"/>
                    </a:lnTo>
                    <a:cubicBezTo>
                      <a:pt x="496" y="336"/>
                      <a:pt x="385" y="432"/>
                      <a:pt x="248" y="432"/>
                    </a:cubicBezTo>
                    <a:cubicBezTo>
                      <a:pt x="248" y="432"/>
                      <a:pt x="248" y="432"/>
                      <a:pt x="248" y="432"/>
                    </a:cubicBezTo>
                    <a:lnTo>
                      <a:pt x="248" y="432"/>
                    </a:lnTo>
                    <a:cubicBezTo>
                      <a:pt x="112" y="432"/>
                      <a:pt x="0" y="336"/>
                      <a:pt x="0" y="216"/>
                    </a:cubicBezTo>
                    <a:cubicBezTo>
                      <a:pt x="0" y="216"/>
                      <a:pt x="0" y="216"/>
                      <a:pt x="0" y="216"/>
                    </a:cubicBez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645" name="Freeform 502"/>
              <p:cNvSpPr>
                <a:spLocks noEditPoints="1"/>
              </p:cNvSpPr>
              <p:nvPr/>
            </p:nvSpPr>
            <p:spPr bwMode="auto">
              <a:xfrm>
                <a:off x="2511" y="1146"/>
                <a:ext cx="39" cy="35"/>
              </a:xfrm>
              <a:custGeom>
                <a:avLst/>
                <a:gdLst>
                  <a:gd name="T0" fmla="*/ 6 w 512"/>
                  <a:gd name="T1" fmla="*/ 181 h 448"/>
                  <a:gd name="T2" fmla="*/ 22 w 512"/>
                  <a:gd name="T3" fmla="*/ 136 h 448"/>
                  <a:gd name="T4" fmla="*/ 76 w 512"/>
                  <a:gd name="T5" fmla="*/ 66 h 448"/>
                  <a:gd name="T6" fmla="*/ 115 w 512"/>
                  <a:gd name="T7" fmla="*/ 38 h 448"/>
                  <a:gd name="T8" fmla="*/ 204 w 512"/>
                  <a:gd name="T9" fmla="*/ 5 h 448"/>
                  <a:gd name="T10" fmla="*/ 257 w 512"/>
                  <a:gd name="T11" fmla="*/ 0 h 448"/>
                  <a:gd name="T12" fmla="*/ 356 w 512"/>
                  <a:gd name="T13" fmla="*/ 18 h 448"/>
                  <a:gd name="T14" fmla="*/ 400 w 512"/>
                  <a:gd name="T15" fmla="*/ 39 h 448"/>
                  <a:gd name="T16" fmla="*/ 468 w 512"/>
                  <a:gd name="T17" fmla="*/ 98 h 448"/>
                  <a:gd name="T18" fmla="*/ 493 w 512"/>
                  <a:gd name="T19" fmla="*/ 138 h 448"/>
                  <a:gd name="T20" fmla="*/ 512 w 512"/>
                  <a:gd name="T21" fmla="*/ 224 h 448"/>
                  <a:gd name="T22" fmla="*/ 507 w 512"/>
                  <a:gd name="T23" fmla="*/ 271 h 448"/>
                  <a:gd name="T24" fmla="*/ 469 w 512"/>
                  <a:gd name="T25" fmla="*/ 350 h 448"/>
                  <a:gd name="T26" fmla="*/ 436 w 512"/>
                  <a:gd name="T27" fmla="*/ 384 h 448"/>
                  <a:gd name="T28" fmla="*/ 357 w 512"/>
                  <a:gd name="T29" fmla="*/ 431 h 448"/>
                  <a:gd name="T30" fmla="*/ 307 w 512"/>
                  <a:gd name="T31" fmla="*/ 444 h 448"/>
                  <a:gd name="T32" fmla="*/ 206 w 512"/>
                  <a:gd name="T33" fmla="*/ 444 h 448"/>
                  <a:gd name="T34" fmla="*/ 157 w 512"/>
                  <a:gd name="T35" fmla="*/ 431 h 448"/>
                  <a:gd name="T36" fmla="*/ 77 w 512"/>
                  <a:gd name="T37" fmla="*/ 384 h 448"/>
                  <a:gd name="T38" fmla="*/ 45 w 512"/>
                  <a:gd name="T39" fmla="*/ 350 h 448"/>
                  <a:gd name="T40" fmla="*/ 6 w 512"/>
                  <a:gd name="T41" fmla="*/ 271 h 448"/>
                  <a:gd name="T42" fmla="*/ 21 w 512"/>
                  <a:gd name="T43" fmla="*/ 268 h 448"/>
                  <a:gd name="T44" fmla="*/ 35 w 512"/>
                  <a:gd name="T45" fmla="*/ 304 h 448"/>
                  <a:gd name="T46" fmla="*/ 87 w 512"/>
                  <a:gd name="T47" fmla="*/ 372 h 448"/>
                  <a:gd name="T48" fmla="*/ 122 w 512"/>
                  <a:gd name="T49" fmla="*/ 396 h 448"/>
                  <a:gd name="T50" fmla="*/ 209 w 512"/>
                  <a:gd name="T51" fmla="*/ 429 h 448"/>
                  <a:gd name="T52" fmla="*/ 256 w 512"/>
                  <a:gd name="T53" fmla="*/ 432 h 448"/>
                  <a:gd name="T54" fmla="*/ 351 w 512"/>
                  <a:gd name="T55" fmla="*/ 416 h 448"/>
                  <a:gd name="T56" fmla="*/ 391 w 512"/>
                  <a:gd name="T57" fmla="*/ 397 h 448"/>
                  <a:gd name="T58" fmla="*/ 457 w 512"/>
                  <a:gd name="T59" fmla="*/ 340 h 448"/>
                  <a:gd name="T60" fmla="*/ 478 w 512"/>
                  <a:gd name="T61" fmla="*/ 306 h 448"/>
                  <a:gd name="T62" fmla="*/ 497 w 512"/>
                  <a:gd name="T63" fmla="*/ 224 h 448"/>
                  <a:gd name="T64" fmla="*/ 492 w 512"/>
                  <a:gd name="T65" fmla="*/ 184 h 448"/>
                  <a:gd name="T66" fmla="*/ 456 w 512"/>
                  <a:gd name="T67" fmla="*/ 108 h 448"/>
                  <a:gd name="T68" fmla="*/ 427 w 512"/>
                  <a:gd name="T69" fmla="*/ 78 h 448"/>
                  <a:gd name="T70" fmla="*/ 350 w 512"/>
                  <a:gd name="T71" fmla="*/ 33 h 448"/>
                  <a:gd name="T72" fmla="*/ 306 w 512"/>
                  <a:gd name="T73" fmla="*/ 20 h 448"/>
                  <a:gd name="T74" fmla="*/ 207 w 512"/>
                  <a:gd name="T75" fmla="*/ 20 h 448"/>
                  <a:gd name="T76" fmla="*/ 164 w 512"/>
                  <a:gd name="T77" fmla="*/ 33 h 448"/>
                  <a:gd name="T78" fmla="*/ 86 w 512"/>
                  <a:gd name="T79" fmla="*/ 78 h 448"/>
                  <a:gd name="T80" fmla="*/ 58 w 512"/>
                  <a:gd name="T81" fmla="*/ 108 h 448"/>
                  <a:gd name="T82" fmla="*/ 21 w 512"/>
                  <a:gd name="T83" fmla="*/ 184 h 448"/>
                  <a:gd name="T84" fmla="*/ 16 w 512"/>
                  <a:gd name="T85" fmla="*/ 22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12" h="448">
                    <a:moveTo>
                      <a:pt x="1" y="225"/>
                    </a:moveTo>
                    <a:cubicBezTo>
                      <a:pt x="0" y="225"/>
                      <a:pt x="0" y="224"/>
                      <a:pt x="1" y="224"/>
                    </a:cubicBezTo>
                    <a:lnTo>
                      <a:pt x="6" y="181"/>
                    </a:lnTo>
                    <a:cubicBezTo>
                      <a:pt x="6" y="180"/>
                      <a:pt x="6" y="179"/>
                      <a:pt x="6" y="179"/>
                    </a:cubicBezTo>
                    <a:lnTo>
                      <a:pt x="21" y="138"/>
                    </a:lnTo>
                    <a:cubicBezTo>
                      <a:pt x="21" y="137"/>
                      <a:pt x="21" y="137"/>
                      <a:pt x="22" y="136"/>
                    </a:cubicBezTo>
                    <a:lnTo>
                      <a:pt x="45" y="99"/>
                    </a:lnTo>
                    <a:cubicBezTo>
                      <a:pt x="45" y="99"/>
                      <a:pt x="45" y="98"/>
                      <a:pt x="46" y="98"/>
                    </a:cubicBezTo>
                    <a:lnTo>
                      <a:pt x="76" y="66"/>
                    </a:lnTo>
                    <a:cubicBezTo>
                      <a:pt x="76" y="66"/>
                      <a:pt x="76" y="65"/>
                      <a:pt x="77" y="65"/>
                    </a:cubicBezTo>
                    <a:lnTo>
                      <a:pt x="114" y="39"/>
                    </a:lnTo>
                    <a:cubicBezTo>
                      <a:pt x="114" y="39"/>
                      <a:pt x="115" y="38"/>
                      <a:pt x="115" y="38"/>
                    </a:cubicBezTo>
                    <a:lnTo>
                      <a:pt x="157" y="18"/>
                    </a:lnTo>
                    <a:cubicBezTo>
                      <a:pt x="157" y="18"/>
                      <a:pt x="158" y="18"/>
                      <a:pt x="158" y="18"/>
                    </a:cubicBezTo>
                    <a:lnTo>
                      <a:pt x="204" y="5"/>
                    </a:lnTo>
                    <a:cubicBezTo>
                      <a:pt x="205" y="5"/>
                      <a:pt x="205" y="5"/>
                      <a:pt x="206" y="4"/>
                    </a:cubicBezTo>
                    <a:lnTo>
                      <a:pt x="256" y="0"/>
                    </a:lnTo>
                    <a:cubicBezTo>
                      <a:pt x="256" y="0"/>
                      <a:pt x="257" y="0"/>
                      <a:pt x="257" y="0"/>
                    </a:cubicBezTo>
                    <a:lnTo>
                      <a:pt x="307" y="4"/>
                    </a:lnTo>
                    <a:cubicBezTo>
                      <a:pt x="308" y="5"/>
                      <a:pt x="308" y="5"/>
                      <a:pt x="309" y="5"/>
                    </a:cubicBezTo>
                    <a:lnTo>
                      <a:pt x="356" y="18"/>
                    </a:lnTo>
                    <a:cubicBezTo>
                      <a:pt x="356" y="18"/>
                      <a:pt x="356" y="18"/>
                      <a:pt x="357" y="18"/>
                    </a:cubicBezTo>
                    <a:lnTo>
                      <a:pt x="399" y="38"/>
                    </a:lnTo>
                    <a:cubicBezTo>
                      <a:pt x="399" y="38"/>
                      <a:pt x="400" y="39"/>
                      <a:pt x="400" y="39"/>
                    </a:cubicBezTo>
                    <a:lnTo>
                      <a:pt x="436" y="65"/>
                    </a:lnTo>
                    <a:cubicBezTo>
                      <a:pt x="437" y="65"/>
                      <a:pt x="437" y="66"/>
                      <a:pt x="437" y="66"/>
                    </a:cubicBezTo>
                    <a:lnTo>
                      <a:pt x="468" y="98"/>
                    </a:lnTo>
                    <a:cubicBezTo>
                      <a:pt x="469" y="98"/>
                      <a:pt x="469" y="99"/>
                      <a:pt x="469" y="99"/>
                    </a:cubicBezTo>
                    <a:lnTo>
                      <a:pt x="492" y="136"/>
                    </a:lnTo>
                    <a:cubicBezTo>
                      <a:pt x="493" y="137"/>
                      <a:pt x="493" y="137"/>
                      <a:pt x="493" y="138"/>
                    </a:cubicBezTo>
                    <a:lnTo>
                      <a:pt x="507" y="179"/>
                    </a:lnTo>
                    <a:cubicBezTo>
                      <a:pt x="507" y="179"/>
                      <a:pt x="507" y="180"/>
                      <a:pt x="507" y="181"/>
                    </a:cubicBezTo>
                    <a:lnTo>
                      <a:pt x="512" y="224"/>
                    </a:lnTo>
                    <a:cubicBezTo>
                      <a:pt x="512" y="224"/>
                      <a:pt x="512" y="225"/>
                      <a:pt x="512" y="225"/>
                    </a:cubicBezTo>
                    <a:lnTo>
                      <a:pt x="507" y="269"/>
                    </a:lnTo>
                    <a:cubicBezTo>
                      <a:pt x="507" y="270"/>
                      <a:pt x="507" y="271"/>
                      <a:pt x="507" y="271"/>
                    </a:cubicBezTo>
                    <a:lnTo>
                      <a:pt x="493" y="311"/>
                    </a:lnTo>
                    <a:cubicBezTo>
                      <a:pt x="493" y="312"/>
                      <a:pt x="493" y="312"/>
                      <a:pt x="492" y="313"/>
                    </a:cubicBezTo>
                    <a:lnTo>
                      <a:pt x="469" y="350"/>
                    </a:lnTo>
                    <a:cubicBezTo>
                      <a:pt x="469" y="350"/>
                      <a:pt x="469" y="351"/>
                      <a:pt x="468" y="351"/>
                    </a:cubicBezTo>
                    <a:lnTo>
                      <a:pt x="437" y="383"/>
                    </a:lnTo>
                    <a:cubicBezTo>
                      <a:pt x="437" y="383"/>
                      <a:pt x="437" y="384"/>
                      <a:pt x="436" y="384"/>
                    </a:cubicBezTo>
                    <a:lnTo>
                      <a:pt x="400" y="410"/>
                    </a:lnTo>
                    <a:cubicBezTo>
                      <a:pt x="400" y="410"/>
                      <a:pt x="399" y="410"/>
                      <a:pt x="399" y="411"/>
                    </a:cubicBezTo>
                    <a:lnTo>
                      <a:pt x="357" y="431"/>
                    </a:lnTo>
                    <a:cubicBezTo>
                      <a:pt x="356" y="431"/>
                      <a:pt x="356" y="431"/>
                      <a:pt x="356" y="431"/>
                    </a:cubicBezTo>
                    <a:lnTo>
                      <a:pt x="309" y="444"/>
                    </a:lnTo>
                    <a:cubicBezTo>
                      <a:pt x="308" y="444"/>
                      <a:pt x="308" y="444"/>
                      <a:pt x="307" y="444"/>
                    </a:cubicBezTo>
                    <a:lnTo>
                      <a:pt x="257" y="448"/>
                    </a:lnTo>
                    <a:cubicBezTo>
                      <a:pt x="257" y="448"/>
                      <a:pt x="256" y="448"/>
                      <a:pt x="256" y="448"/>
                    </a:cubicBezTo>
                    <a:lnTo>
                      <a:pt x="206" y="444"/>
                    </a:lnTo>
                    <a:cubicBezTo>
                      <a:pt x="205" y="444"/>
                      <a:pt x="205" y="444"/>
                      <a:pt x="204" y="444"/>
                    </a:cubicBezTo>
                    <a:lnTo>
                      <a:pt x="158" y="431"/>
                    </a:lnTo>
                    <a:cubicBezTo>
                      <a:pt x="158" y="431"/>
                      <a:pt x="157" y="431"/>
                      <a:pt x="157" y="431"/>
                    </a:cubicBezTo>
                    <a:lnTo>
                      <a:pt x="115" y="411"/>
                    </a:lnTo>
                    <a:cubicBezTo>
                      <a:pt x="115" y="411"/>
                      <a:pt x="114" y="410"/>
                      <a:pt x="114" y="410"/>
                    </a:cubicBezTo>
                    <a:lnTo>
                      <a:pt x="77" y="384"/>
                    </a:lnTo>
                    <a:cubicBezTo>
                      <a:pt x="76" y="384"/>
                      <a:pt x="76" y="383"/>
                      <a:pt x="76" y="383"/>
                    </a:cubicBezTo>
                    <a:lnTo>
                      <a:pt x="46" y="351"/>
                    </a:lnTo>
                    <a:cubicBezTo>
                      <a:pt x="45" y="351"/>
                      <a:pt x="45" y="350"/>
                      <a:pt x="45" y="350"/>
                    </a:cubicBezTo>
                    <a:lnTo>
                      <a:pt x="22" y="313"/>
                    </a:lnTo>
                    <a:cubicBezTo>
                      <a:pt x="21" y="312"/>
                      <a:pt x="21" y="312"/>
                      <a:pt x="21" y="311"/>
                    </a:cubicBezTo>
                    <a:lnTo>
                      <a:pt x="6" y="271"/>
                    </a:lnTo>
                    <a:cubicBezTo>
                      <a:pt x="6" y="271"/>
                      <a:pt x="6" y="270"/>
                      <a:pt x="6" y="269"/>
                    </a:cubicBezTo>
                    <a:lnTo>
                      <a:pt x="1" y="225"/>
                    </a:lnTo>
                    <a:close/>
                    <a:moveTo>
                      <a:pt x="21" y="268"/>
                    </a:moveTo>
                    <a:lnTo>
                      <a:pt x="21" y="266"/>
                    </a:lnTo>
                    <a:lnTo>
                      <a:pt x="36" y="306"/>
                    </a:lnTo>
                    <a:lnTo>
                      <a:pt x="35" y="304"/>
                    </a:lnTo>
                    <a:lnTo>
                      <a:pt x="58" y="341"/>
                    </a:lnTo>
                    <a:lnTo>
                      <a:pt x="57" y="340"/>
                    </a:lnTo>
                    <a:lnTo>
                      <a:pt x="87" y="372"/>
                    </a:lnTo>
                    <a:lnTo>
                      <a:pt x="86" y="371"/>
                    </a:lnTo>
                    <a:lnTo>
                      <a:pt x="123" y="397"/>
                    </a:lnTo>
                    <a:lnTo>
                      <a:pt x="122" y="396"/>
                    </a:lnTo>
                    <a:lnTo>
                      <a:pt x="164" y="416"/>
                    </a:lnTo>
                    <a:lnTo>
                      <a:pt x="163" y="416"/>
                    </a:lnTo>
                    <a:lnTo>
                      <a:pt x="209" y="429"/>
                    </a:lnTo>
                    <a:lnTo>
                      <a:pt x="207" y="428"/>
                    </a:lnTo>
                    <a:lnTo>
                      <a:pt x="257" y="432"/>
                    </a:lnTo>
                    <a:lnTo>
                      <a:pt x="256" y="432"/>
                    </a:lnTo>
                    <a:lnTo>
                      <a:pt x="306" y="428"/>
                    </a:lnTo>
                    <a:lnTo>
                      <a:pt x="304" y="429"/>
                    </a:lnTo>
                    <a:lnTo>
                      <a:pt x="351" y="416"/>
                    </a:lnTo>
                    <a:lnTo>
                      <a:pt x="350" y="416"/>
                    </a:lnTo>
                    <a:lnTo>
                      <a:pt x="392" y="396"/>
                    </a:lnTo>
                    <a:lnTo>
                      <a:pt x="391" y="397"/>
                    </a:lnTo>
                    <a:lnTo>
                      <a:pt x="427" y="371"/>
                    </a:lnTo>
                    <a:lnTo>
                      <a:pt x="426" y="372"/>
                    </a:lnTo>
                    <a:lnTo>
                      <a:pt x="457" y="340"/>
                    </a:lnTo>
                    <a:lnTo>
                      <a:pt x="456" y="341"/>
                    </a:lnTo>
                    <a:lnTo>
                      <a:pt x="479" y="304"/>
                    </a:lnTo>
                    <a:lnTo>
                      <a:pt x="478" y="306"/>
                    </a:lnTo>
                    <a:lnTo>
                      <a:pt x="492" y="266"/>
                    </a:lnTo>
                    <a:lnTo>
                      <a:pt x="492" y="268"/>
                    </a:lnTo>
                    <a:lnTo>
                      <a:pt x="497" y="224"/>
                    </a:lnTo>
                    <a:lnTo>
                      <a:pt x="497" y="225"/>
                    </a:lnTo>
                    <a:lnTo>
                      <a:pt x="492" y="182"/>
                    </a:lnTo>
                    <a:lnTo>
                      <a:pt x="492" y="184"/>
                    </a:lnTo>
                    <a:lnTo>
                      <a:pt x="478" y="143"/>
                    </a:lnTo>
                    <a:lnTo>
                      <a:pt x="479" y="145"/>
                    </a:lnTo>
                    <a:lnTo>
                      <a:pt x="456" y="108"/>
                    </a:lnTo>
                    <a:lnTo>
                      <a:pt x="457" y="109"/>
                    </a:lnTo>
                    <a:lnTo>
                      <a:pt x="426" y="77"/>
                    </a:lnTo>
                    <a:lnTo>
                      <a:pt x="427" y="78"/>
                    </a:lnTo>
                    <a:lnTo>
                      <a:pt x="391" y="52"/>
                    </a:lnTo>
                    <a:lnTo>
                      <a:pt x="392" y="53"/>
                    </a:lnTo>
                    <a:lnTo>
                      <a:pt x="350" y="33"/>
                    </a:lnTo>
                    <a:lnTo>
                      <a:pt x="351" y="33"/>
                    </a:lnTo>
                    <a:lnTo>
                      <a:pt x="304" y="20"/>
                    </a:lnTo>
                    <a:lnTo>
                      <a:pt x="306" y="20"/>
                    </a:lnTo>
                    <a:lnTo>
                      <a:pt x="256" y="16"/>
                    </a:lnTo>
                    <a:lnTo>
                      <a:pt x="257" y="16"/>
                    </a:lnTo>
                    <a:lnTo>
                      <a:pt x="207" y="20"/>
                    </a:lnTo>
                    <a:lnTo>
                      <a:pt x="209" y="20"/>
                    </a:lnTo>
                    <a:lnTo>
                      <a:pt x="163" y="33"/>
                    </a:lnTo>
                    <a:lnTo>
                      <a:pt x="164" y="33"/>
                    </a:lnTo>
                    <a:lnTo>
                      <a:pt x="122" y="53"/>
                    </a:lnTo>
                    <a:lnTo>
                      <a:pt x="123" y="52"/>
                    </a:lnTo>
                    <a:lnTo>
                      <a:pt x="86" y="78"/>
                    </a:lnTo>
                    <a:lnTo>
                      <a:pt x="87" y="77"/>
                    </a:lnTo>
                    <a:lnTo>
                      <a:pt x="57" y="109"/>
                    </a:lnTo>
                    <a:lnTo>
                      <a:pt x="58" y="108"/>
                    </a:lnTo>
                    <a:lnTo>
                      <a:pt x="35" y="145"/>
                    </a:lnTo>
                    <a:lnTo>
                      <a:pt x="36" y="143"/>
                    </a:lnTo>
                    <a:lnTo>
                      <a:pt x="21" y="184"/>
                    </a:lnTo>
                    <a:lnTo>
                      <a:pt x="21" y="182"/>
                    </a:lnTo>
                    <a:lnTo>
                      <a:pt x="16" y="225"/>
                    </a:lnTo>
                    <a:lnTo>
                      <a:pt x="16" y="224"/>
                    </a:lnTo>
                    <a:lnTo>
                      <a:pt x="21" y="268"/>
                    </a:lnTo>
                    <a:close/>
                  </a:path>
                </a:pathLst>
              </a:custGeom>
              <a:solidFill>
                <a:srgbClr val="606060"/>
              </a:solidFill>
              <a:ln w="0" cap="flat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646" name="Rectangle 503"/>
              <p:cNvSpPr>
                <a:spLocks noChangeArrowheads="1"/>
              </p:cNvSpPr>
              <p:nvPr/>
            </p:nvSpPr>
            <p:spPr bwMode="auto">
              <a:xfrm>
                <a:off x="2526" y="1153"/>
                <a:ext cx="23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7672" name="Picture 504"/>
              <p:cNvPicPr>
                <a:picLocks noChangeAspect="1" noChangeArrowheads="1"/>
              </p:cNvPicPr>
              <p:nvPr/>
            </p:nvPicPr>
            <p:blipFill>
              <a:blip r:embed="rId1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6" y="1247"/>
                <a:ext cx="53" cy="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73" name="Picture 505"/>
              <p:cNvPicPr>
                <a:picLocks noChangeAspect="1" noChangeArrowheads="1"/>
              </p:cNvPicPr>
              <p:nvPr/>
            </p:nvPicPr>
            <p:blipFill>
              <a:blip r:embed="rId1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6" y="1246"/>
                <a:ext cx="53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74" name="Picture 506"/>
              <p:cNvPicPr>
                <a:picLocks noChangeAspect="1" noChangeArrowheads="1"/>
              </p:cNvPicPr>
              <p:nvPr/>
            </p:nvPicPr>
            <p:blipFill>
              <a:blip r:embed="rId1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8" y="1248"/>
                <a:ext cx="47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75" name="Picture 507"/>
              <p:cNvPicPr>
                <a:picLocks noChangeAspect="1" noChangeArrowheads="1"/>
              </p:cNvPicPr>
              <p:nvPr/>
            </p:nvPicPr>
            <p:blipFill>
              <a:blip r:embed="rId1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8" y="1248"/>
                <a:ext cx="47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49" name="Freeform 508"/>
              <p:cNvSpPr>
                <a:spLocks/>
              </p:cNvSpPr>
              <p:nvPr/>
            </p:nvSpPr>
            <p:spPr bwMode="auto">
              <a:xfrm>
                <a:off x="2568" y="1253"/>
                <a:ext cx="38" cy="35"/>
              </a:xfrm>
              <a:custGeom>
                <a:avLst/>
                <a:gdLst>
                  <a:gd name="T0" fmla="*/ 0 w 496"/>
                  <a:gd name="T1" fmla="*/ 224 h 448"/>
                  <a:gd name="T2" fmla="*/ 248 w 496"/>
                  <a:gd name="T3" fmla="*/ 0 h 448"/>
                  <a:gd name="T4" fmla="*/ 248 w 496"/>
                  <a:gd name="T5" fmla="*/ 0 h 448"/>
                  <a:gd name="T6" fmla="*/ 248 w 496"/>
                  <a:gd name="T7" fmla="*/ 0 h 448"/>
                  <a:gd name="T8" fmla="*/ 496 w 496"/>
                  <a:gd name="T9" fmla="*/ 224 h 448"/>
                  <a:gd name="T10" fmla="*/ 496 w 496"/>
                  <a:gd name="T11" fmla="*/ 224 h 448"/>
                  <a:gd name="T12" fmla="*/ 496 w 496"/>
                  <a:gd name="T13" fmla="*/ 224 h 448"/>
                  <a:gd name="T14" fmla="*/ 248 w 496"/>
                  <a:gd name="T15" fmla="*/ 448 h 448"/>
                  <a:gd name="T16" fmla="*/ 248 w 496"/>
                  <a:gd name="T17" fmla="*/ 448 h 448"/>
                  <a:gd name="T18" fmla="*/ 248 w 496"/>
                  <a:gd name="T19" fmla="*/ 448 h 448"/>
                  <a:gd name="T20" fmla="*/ 0 w 496"/>
                  <a:gd name="T21" fmla="*/ 224 h 448"/>
                  <a:gd name="T22" fmla="*/ 0 w 496"/>
                  <a:gd name="T23" fmla="*/ 22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6" h="448">
                    <a:moveTo>
                      <a:pt x="0" y="224"/>
                    </a:moveTo>
                    <a:cubicBezTo>
                      <a:pt x="0" y="101"/>
                      <a:pt x="112" y="0"/>
                      <a:pt x="248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0"/>
                    </a:lnTo>
                    <a:cubicBezTo>
                      <a:pt x="385" y="0"/>
                      <a:pt x="496" y="101"/>
                      <a:pt x="496" y="224"/>
                    </a:cubicBezTo>
                    <a:cubicBezTo>
                      <a:pt x="496" y="224"/>
                      <a:pt x="496" y="224"/>
                      <a:pt x="496" y="224"/>
                    </a:cubicBezTo>
                    <a:lnTo>
                      <a:pt x="496" y="224"/>
                    </a:lnTo>
                    <a:cubicBezTo>
                      <a:pt x="496" y="348"/>
                      <a:pt x="385" y="448"/>
                      <a:pt x="248" y="448"/>
                    </a:cubicBezTo>
                    <a:cubicBezTo>
                      <a:pt x="248" y="448"/>
                      <a:pt x="248" y="448"/>
                      <a:pt x="248" y="448"/>
                    </a:cubicBezTo>
                    <a:lnTo>
                      <a:pt x="248" y="448"/>
                    </a:lnTo>
                    <a:cubicBezTo>
                      <a:pt x="112" y="448"/>
                      <a:pt x="0" y="348"/>
                      <a:pt x="0" y="224"/>
                    </a:cubicBezTo>
                    <a:cubicBezTo>
                      <a:pt x="0" y="224"/>
                      <a:pt x="0" y="224"/>
                      <a:pt x="0" y="224"/>
                    </a:cubicBez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650" name="Rectangle 509"/>
              <p:cNvSpPr>
                <a:spLocks noChangeArrowheads="1"/>
              </p:cNvSpPr>
              <p:nvPr/>
            </p:nvSpPr>
            <p:spPr bwMode="auto">
              <a:xfrm>
                <a:off x="2582" y="1261"/>
                <a:ext cx="24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2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7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7678" name="Picture 510"/>
              <p:cNvPicPr>
                <a:picLocks noChangeAspect="1" noChangeArrowheads="1"/>
              </p:cNvPicPr>
              <p:nvPr/>
            </p:nvPicPr>
            <p:blipFill>
              <a:blip r:embed="rId1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" y="1256"/>
                <a:ext cx="54" cy="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79" name="Picture 511"/>
              <p:cNvPicPr>
                <a:picLocks noChangeAspect="1" noChangeArrowheads="1"/>
              </p:cNvPicPr>
              <p:nvPr/>
            </p:nvPicPr>
            <p:blipFill>
              <a:blip r:embed="rId1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" y="1256"/>
                <a:ext cx="54" cy="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0" name="Picture 512"/>
              <p:cNvPicPr>
                <a:picLocks noChangeAspect="1" noChangeArrowheads="1"/>
              </p:cNvPicPr>
              <p:nvPr/>
            </p:nvPicPr>
            <p:blipFill>
              <a:blip r:embed="rId1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4" y="1258"/>
                <a:ext cx="47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" name="Picture 513"/>
              <p:cNvPicPr>
                <a:picLocks noChangeAspect="1" noChangeArrowheads="1"/>
              </p:cNvPicPr>
              <p:nvPr/>
            </p:nvPicPr>
            <p:blipFill>
              <a:blip r:embed="rId1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4" y="1258"/>
                <a:ext cx="47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51" name="Freeform 514"/>
              <p:cNvSpPr>
                <a:spLocks/>
              </p:cNvSpPr>
              <p:nvPr/>
            </p:nvSpPr>
            <p:spPr bwMode="auto">
              <a:xfrm>
                <a:off x="2642" y="1263"/>
                <a:ext cx="39" cy="34"/>
              </a:xfrm>
              <a:custGeom>
                <a:avLst/>
                <a:gdLst>
                  <a:gd name="T0" fmla="*/ 0 w 496"/>
                  <a:gd name="T1" fmla="*/ 216 h 432"/>
                  <a:gd name="T2" fmla="*/ 248 w 496"/>
                  <a:gd name="T3" fmla="*/ 0 h 432"/>
                  <a:gd name="T4" fmla="*/ 248 w 496"/>
                  <a:gd name="T5" fmla="*/ 0 h 432"/>
                  <a:gd name="T6" fmla="*/ 248 w 496"/>
                  <a:gd name="T7" fmla="*/ 0 h 432"/>
                  <a:gd name="T8" fmla="*/ 496 w 496"/>
                  <a:gd name="T9" fmla="*/ 216 h 432"/>
                  <a:gd name="T10" fmla="*/ 496 w 496"/>
                  <a:gd name="T11" fmla="*/ 216 h 432"/>
                  <a:gd name="T12" fmla="*/ 496 w 496"/>
                  <a:gd name="T13" fmla="*/ 216 h 432"/>
                  <a:gd name="T14" fmla="*/ 248 w 496"/>
                  <a:gd name="T15" fmla="*/ 432 h 432"/>
                  <a:gd name="T16" fmla="*/ 248 w 496"/>
                  <a:gd name="T17" fmla="*/ 432 h 432"/>
                  <a:gd name="T18" fmla="*/ 248 w 496"/>
                  <a:gd name="T19" fmla="*/ 432 h 432"/>
                  <a:gd name="T20" fmla="*/ 0 w 496"/>
                  <a:gd name="T21" fmla="*/ 216 h 432"/>
                  <a:gd name="T22" fmla="*/ 0 w 496"/>
                  <a:gd name="T23" fmla="*/ 216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6" h="432">
                    <a:moveTo>
                      <a:pt x="0" y="216"/>
                    </a:moveTo>
                    <a:cubicBezTo>
                      <a:pt x="0" y="97"/>
                      <a:pt x="112" y="0"/>
                      <a:pt x="248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0"/>
                    </a:lnTo>
                    <a:cubicBezTo>
                      <a:pt x="385" y="0"/>
                      <a:pt x="496" y="97"/>
                      <a:pt x="496" y="216"/>
                    </a:cubicBezTo>
                    <a:cubicBezTo>
                      <a:pt x="496" y="216"/>
                      <a:pt x="496" y="216"/>
                      <a:pt x="496" y="216"/>
                    </a:cubicBezTo>
                    <a:lnTo>
                      <a:pt x="496" y="216"/>
                    </a:lnTo>
                    <a:cubicBezTo>
                      <a:pt x="496" y="336"/>
                      <a:pt x="385" y="432"/>
                      <a:pt x="248" y="432"/>
                    </a:cubicBezTo>
                    <a:cubicBezTo>
                      <a:pt x="248" y="432"/>
                      <a:pt x="248" y="432"/>
                      <a:pt x="248" y="432"/>
                    </a:cubicBezTo>
                    <a:lnTo>
                      <a:pt x="248" y="432"/>
                    </a:lnTo>
                    <a:cubicBezTo>
                      <a:pt x="112" y="432"/>
                      <a:pt x="0" y="336"/>
                      <a:pt x="0" y="216"/>
                    </a:cubicBezTo>
                    <a:cubicBezTo>
                      <a:pt x="0" y="216"/>
                      <a:pt x="0" y="216"/>
                      <a:pt x="0" y="216"/>
                    </a:cubicBez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654" name="Rectangle 515"/>
              <p:cNvSpPr>
                <a:spLocks noChangeArrowheads="1"/>
              </p:cNvSpPr>
              <p:nvPr/>
            </p:nvSpPr>
            <p:spPr bwMode="auto">
              <a:xfrm>
                <a:off x="2657" y="1270"/>
                <a:ext cx="24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2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8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57" name="Rectangle 516"/>
              <p:cNvSpPr>
                <a:spLocks noChangeArrowheads="1"/>
              </p:cNvSpPr>
              <p:nvPr/>
            </p:nvSpPr>
            <p:spPr bwMode="auto">
              <a:xfrm>
                <a:off x="1942" y="1579"/>
                <a:ext cx="249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Categoría del riesgo: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7685" name="Picture 517"/>
              <p:cNvPicPr>
                <a:picLocks noChangeAspect="1" noChangeArrowheads="1"/>
              </p:cNvPicPr>
              <p:nvPr/>
            </p:nvPicPr>
            <p:blipFill>
              <a:blip r:embed="rId1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0" y="1294"/>
                <a:ext cx="5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6" name="Picture 518"/>
              <p:cNvPicPr>
                <a:picLocks noChangeAspect="1" noChangeArrowheads="1"/>
              </p:cNvPicPr>
              <p:nvPr/>
            </p:nvPicPr>
            <p:blipFill>
              <a:blip r:embed="rId1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0" y="1294"/>
                <a:ext cx="5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58" name="Freeform 519"/>
              <p:cNvSpPr>
                <a:spLocks/>
              </p:cNvSpPr>
              <p:nvPr/>
            </p:nvSpPr>
            <p:spPr bwMode="auto">
              <a:xfrm>
                <a:off x="2512" y="1301"/>
                <a:ext cx="38" cy="33"/>
              </a:xfrm>
              <a:custGeom>
                <a:avLst/>
                <a:gdLst>
                  <a:gd name="T0" fmla="*/ 0 w 496"/>
                  <a:gd name="T1" fmla="*/ 216 h 432"/>
                  <a:gd name="T2" fmla="*/ 248 w 496"/>
                  <a:gd name="T3" fmla="*/ 0 h 432"/>
                  <a:gd name="T4" fmla="*/ 248 w 496"/>
                  <a:gd name="T5" fmla="*/ 0 h 432"/>
                  <a:gd name="T6" fmla="*/ 248 w 496"/>
                  <a:gd name="T7" fmla="*/ 0 h 432"/>
                  <a:gd name="T8" fmla="*/ 496 w 496"/>
                  <a:gd name="T9" fmla="*/ 216 h 432"/>
                  <a:gd name="T10" fmla="*/ 496 w 496"/>
                  <a:gd name="T11" fmla="*/ 216 h 432"/>
                  <a:gd name="T12" fmla="*/ 496 w 496"/>
                  <a:gd name="T13" fmla="*/ 216 h 432"/>
                  <a:gd name="T14" fmla="*/ 248 w 496"/>
                  <a:gd name="T15" fmla="*/ 432 h 432"/>
                  <a:gd name="T16" fmla="*/ 248 w 496"/>
                  <a:gd name="T17" fmla="*/ 432 h 432"/>
                  <a:gd name="T18" fmla="*/ 248 w 496"/>
                  <a:gd name="T19" fmla="*/ 432 h 432"/>
                  <a:gd name="T20" fmla="*/ 0 w 496"/>
                  <a:gd name="T21" fmla="*/ 216 h 432"/>
                  <a:gd name="T22" fmla="*/ 0 w 496"/>
                  <a:gd name="T23" fmla="*/ 216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6" h="432">
                    <a:moveTo>
                      <a:pt x="0" y="216"/>
                    </a:moveTo>
                    <a:cubicBezTo>
                      <a:pt x="0" y="97"/>
                      <a:pt x="112" y="0"/>
                      <a:pt x="248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0"/>
                    </a:lnTo>
                    <a:cubicBezTo>
                      <a:pt x="385" y="0"/>
                      <a:pt x="496" y="97"/>
                      <a:pt x="496" y="216"/>
                    </a:cubicBezTo>
                    <a:cubicBezTo>
                      <a:pt x="496" y="216"/>
                      <a:pt x="496" y="216"/>
                      <a:pt x="496" y="216"/>
                    </a:cubicBezTo>
                    <a:lnTo>
                      <a:pt x="496" y="216"/>
                    </a:lnTo>
                    <a:cubicBezTo>
                      <a:pt x="496" y="336"/>
                      <a:pt x="385" y="432"/>
                      <a:pt x="248" y="432"/>
                    </a:cubicBezTo>
                    <a:cubicBezTo>
                      <a:pt x="248" y="432"/>
                      <a:pt x="248" y="432"/>
                      <a:pt x="248" y="432"/>
                    </a:cubicBezTo>
                    <a:lnTo>
                      <a:pt x="248" y="432"/>
                    </a:lnTo>
                    <a:cubicBezTo>
                      <a:pt x="112" y="432"/>
                      <a:pt x="0" y="336"/>
                      <a:pt x="0" y="216"/>
                    </a:cubicBezTo>
                    <a:cubicBezTo>
                      <a:pt x="0" y="216"/>
                      <a:pt x="0" y="216"/>
                      <a:pt x="0" y="216"/>
                    </a:cubicBezTo>
                    <a:close/>
                  </a:path>
                </a:pathLst>
              </a:custGeom>
              <a:solidFill>
                <a:srgbClr val="00B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663" name="Rectangle 520"/>
              <p:cNvSpPr>
                <a:spLocks noChangeArrowheads="1"/>
              </p:cNvSpPr>
              <p:nvPr/>
            </p:nvSpPr>
            <p:spPr bwMode="auto">
              <a:xfrm>
                <a:off x="2522" y="1307"/>
                <a:ext cx="38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2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13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7689" name="Picture 521"/>
              <p:cNvPicPr>
                <a:picLocks noChangeAspect="1" noChangeArrowheads="1"/>
              </p:cNvPicPr>
              <p:nvPr/>
            </p:nvPicPr>
            <p:blipFill>
              <a:blip r:embed="rId1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1" y="1177"/>
                <a:ext cx="54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90" name="Picture 522"/>
              <p:cNvPicPr>
                <a:picLocks noChangeAspect="1" noChangeArrowheads="1"/>
              </p:cNvPicPr>
              <p:nvPr/>
            </p:nvPicPr>
            <p:blipFill>
              <a:blip r:embed="rId1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1" y="1177"/>
                <a:ext cx="54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64" name="Freeform 523"/>
              <p:cNvSpPr>
                <a:spLocks/>
              </p:cNvSpPr>
              <p:nvPr/>
            </p:nvSpPr>
            <p:spPr bwMode="auto">
              <a:xfrm>
                <a:off x="2483" y="1184"/>
                <a:ext cx="39" cy="34"/>
              </a:xfrm>
              <a:custGeom>
                <a:avLst/>
                <a:gdLst>
                  <a:gd name="T0" fmla="*/ 0 w 496"/>
                  <a:gd name="T1" fmla="*/ 224 h 448"/>
                  <a:gd name="T2" fmla="*/ 248 w 496"/>
                  <a:gd name="T3" fmla="*/ 0 h 448"/>
                  <a:gd name="T4" fmla="*/ 248 w 496"/>
                  <a:gd name="T5" fmla="*/ 0 h 448"/>
                  <a:gd name="T6" fmla="*/ 248 w 496"/>
                  <a:gd name="T7" fmla="*/ 0 h 448"/>
                  <a:gd name="T8" fmla="*/ 496 w 496"/>
                  <a:gd name="T9" fmla="*/ 224 h 448"/>
                  <a:gd name="T10" fmla="*/ 496 w 496"/>
                  <a:gd name="T11" fmla="*/ 224 h 448"/>
                  <a:gd name="T12" fmla="*/ 496 w 496"/>
                  <a:gd name="T13" fmla="*/ 224 h 448"/>
                  <a:gd name="T14" fmla="*/ 248 w 496"/>
                  <a:gd name="T15" fmla="*/ 448 h 448"/>
                  <a:gd name="T16" fmla="*/ 248 w 496"/>
                  <a:gd name="T17" fmla="*/ 448 h 448"/>
                  <a:gd name="T18" fmla="*/ 248 w 496"/>
                  <a:gd name="T19" fmla="*/ 448 h 448"/>
                  <a:gd name="T20" fmla="*/ 0 w 496"/>
                  <a:gd name="T21" fmla="*/ 224 h 448"/>
                  <a:gd name="T22" fmla="*/ 0 w 496"/>
                  <a:gd name="T23" fmla="*/ 22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6" h="448">
                    <a:moveTo>
                      <a:pt x="0" y="224"/>
                    </a:moveTo>
                    <a:cubicBezTo>
                      <a:pt x="0" y="101"/>
                      <a:pt x="112" y="0"/>
                      <a:pt x="248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0"/>
                    </a:lnTo>
                    <a:cubicBezTo>
                      <a:pt x="385" y="0"/>
                      <a:pt x="496" y="101"/>
                      <a:pt x="496" y="224"/>
                    </a:cubicBezTo>
                    <a:cubicBezTo>
                      <a:pt x="496" y="224"/>
                      <a:pt x="496" y="224"/>
                      <a:pt x="496" y="224"/>
                    </a:cubicBezTo>
                    <a:lnTo>
                      <a:pt x="496" y="224"/>
                    </a:lnTo>
                    <a:cubicBezTo>
                      <a:pt x="496" y="348"/>
                      <a:pt x="385" y="448"/>
                      <a:pt x="248" y="448"/>
                    </a:cubicBezTo>
                    <a:cubicBezTo>
                      <a:pt x="248" y="448"/>
                      <a:pt x="248" y="448"/>
                      <a:pt x="248" y="448"/>
                    </a:cubicBezTo>
                    <a:lnTo>
                      <a:pt x="248" y="448"/>
                    </a:lnTo>
                    <a:cubicBezTo>
                      <a:pt x="112" y="448"/>
                      <a:pt x="0" y="348"/>
                      <a:pt x="0" y="224"/>
                    </a:cubicBezTo>
                    <a:cubicBezTo>
                      <a:pt x="0" y="224"/>
                      <a:pt x="0" y="224"/>
                      <a:pt x="0" y="224"/>
                    </a:cubicBez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669" name="Rectangle 524"/>
              <p:cNvSpPr>
                <a:spLocks noChangeArrowheads="1"/>
              </p:cNvSpPr>
              <p:nvPr/>
            </p:nvSpPr>
            <p:spPr bwMode="auto">
              <a:xfrm>
                <a:off x="2501" y="1191"/>
                <a:ext cx="24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2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7693" name="Picture 525"/>
              <p:cNvPicPr>
                <a:picLocks noChangeAspect="1" noChangeArrowheads="1"/>
              </p:cNvPicPr>
              <p:nvPr/>
            </p:nvPicPr>
            <p:blipFill>
              <a:blip r:embed="rId1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3" y="1253"/>
                <a:ext cx="5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94" name="Picture 526"/>
              <p:cNvPicPr>
                <a:picLocks noChangeAspect="1" noChangeArrowheads="1"/>
              </p:cNvPicPr>
              <p:nvPr/>
            </p:nvPicPr>
            <p:blipFill>
              <a:blip r:embed="rId1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3" y="1253"/>
                <a:ext cx="5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70" name="Freeform 527"/>
              <p:cNvSpPr>
                <a:spLocks/>
              </p:cNvSpPr>
              <p:nvPr/>
            </p:nvSpPr>
            <p:spPr bwMode="auto">
              <a:xfrm>
                <a:off x="2455" y="1260"/>
                <a:ext cx="38" cy="33"/>
              </a:xfrm>
              <a:custGeom>
                <a:avLst/>
                <a:gdLst>
                  <a:gd name="T0" fmla="*/ 0 w 496"/>
                  <a:gd name="T1" fmla="*/ 216 h 432"/>
                  <a:gd name="T2" fmla="*/ 248 w 496"/>
                  <a:gd name="T3" fmla="*/ 0 h 432"/>
                  <a:gd name="T4" fmla="*/ 248 w 496"/>
                  <a:gd name="T5" fmla="*/ 0 h 432"/>
                  <a:gd name="T6" fmla="*/ 248 w 496"/>
                  <a:gd name="T7" fmla="*/ 0 h 432"/>
                  <a:gd name="T8" fmla="*/ 496 w 496"/>
                  <a:gd name="T9" fmla="*/ 216 h 432"/>
                  <a:gd name="T10" fmla="*/ 496 w 496"/>
                  <a:gd name="T11" fmla="*/ 216 h 432"/>
                  <a:gd name="T12" fmla="*/ 496 w 496"/>
                  <a:gd name="T13" fmla="*/ 216 h 432"/>
                  <a:gd name="T14" fmla="*/ 248 w 496"/>
                  <a:gd name="T15" fmla="*/ 432 h 432"/>
                  <a:gd name="T16" fmla="*/ 248 w 496"/>
                  <a:gd name="T17" fmla="*/ 432 h 432"/>
                  <a:gd name="T18" fmla="*/ 248 w 496"/>
                  <a:gd name="T19" fmla="*/ 432 h 432"/>
                  <a:gd name="T20" fmla="*/ 0 w 496"/>
                  <a:gd name="T21" fmla="*/ 216 h 432"/>
                  <a:gd name="T22" fmla="*/ 0 w 496"/>
                  <a:gd name="T23" fmla="*/ 216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6" h="432">
                    <a:moveTo>
                      <a:pt x="0" y="216"/>
                    </a:moveTo>
                    <a:cubicBezTo>
                      <a:pt x="0" y="97"/>
                      <a:pt x="112" y="0"/>
                      <a:pt x="248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0"/>
                    </a:lnTo>
                    <a:cubicBezTo>
                      <a:pt x="385" y="0"/>
                      <a:pt x="496" y="97"/>
                      <a:pt x="496" y="216"/>
                    </a:cubicBezTo>
                    <a:cubicBezTo>
                      <a:pt x="496" y="216"/>
                      <a:pt x="496" y="216"/>
                      <a:pt x="496" y="216"/>
                    </a:cubicBezTo>
                    <a:lnTo>
                      <a:pt x="496" y="216"/>
                    </a:lnTo>
                    <a:cubicBezTo>
                      <a:pt x="496" y="336"/>
                      <a:pt x="385" y="432"/>
                      <a:pt x="248" y="432"/>
                    </a:cubicBezTo>
                    <a:cubicBezTo>
                      <a:pt x="248" y="432"/>
                      <a:pt x="248" y="432"/>
                      <a:pt x="248" y="432"/>
                    </a:cubicBezTo>
                    <a:lnTo>
                      <a:pt x="248" y="432"/>
                    </a:lnTo>
                    <a:cubicBezTo>
                      <a:pt x="112" y="432"/>
                      <a:pt x="0" y="336"/>
                      <a:pt x="0" y="216"/>
                    </a:cubicBezTo>
                    <a:cubicBezTo>
                      <a:pt x="0" y="216"/>
                      <a:pt x="0" y="216"/>
                      <a:pt x="0" y="216"/>
                    </a:cubicBez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671" name="Rectangle 528"/>
              <p:cNvSpPr>
                <a:spLocks noChangeArrowheads="1"/>
              </p:cNvSpPr>
              <p:nvPr/>
            </p:nvSpPr>
            <p:spPr bwMode="auto">
              <a:xfrm>
                <a:off x="2464" y="1266"/>
                <a:ext cx="37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2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14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7697" name="Picture 529"/>
              <p:cNvPicPr>
                <a:picLocks noChangeAspect="1" noChangeArrowheads="1"/>
              </p:cNvPicPr>
              <p:nvPr/>
            </p:nvPicPr>
            <p:blipFill>
              <a:blip r:embed="rId1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0" y="1304"/>
                <a:ext cx="5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98" name="Picture 530"/>
              <p:cNvPicPr>
                <a:picLocks noChangeAspect="1" noChangeArrowheads="1"/>
              </p:cNvPicPr>
              <p:nvPr/>
            </p:nvPicPr>
            <p:blipFill>
              <a:blip r:embed="rId1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0" y="1304"/>
                <a:ext cx="5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76" name="Freeform 531"/>
              <p:cNvSpPr>
                <a:spLocks/>
              </p:cNvSpPr>
              <p:nvPr/>
            </p:nvSpPr>
            <p:spPr bwMode="auto">
              <a:xfrm>
                <a:off x="2571" y="1311"/>
                <a:ext cx="38" cy="33"/>
              </a:xfrm>
              <a:custGeom>
                <a:avLst/>
                <a:gdLst>
                  <a:gd name="T0" fmla="*/ 0 w 480"/>
                  <a:gd name="T1" fmla="*/ 216 h 432"/>
                  <a:gd name="T2" fmla="*/ 240 w 480"/>
                  <a:gd name="T3" fmla="*/ 0 h 432"/>
                  <a:gd name="T4" fmla="*/ 240 w 480"/>
                  <a:gd name="T5" fmla="*/ 0 h 432"/>
                  <a:gd name="T6" fmla="*/ 240 w 480"/>
                  <a:gd name="T7" fmla="*/ 0 h 432"/>
                  <a:gd name="T8" fmla="*/ 480 w 480"/>
                  <a:gd name="T9" fmla="*/ 216 h 432"/>
                  <a:gd name="T10" fmla="*/ 480 w 480"/>
                  <a:gd name="T11" fmla="*/ 216 h 432"/>
                  <a:gd name="T12" fmla="*/ 480 w 480"/>
                  <a:gd name="T13" fmla="*/ 216 h 432"/>
                  <a:gd name="T14" fmla="*/ 240 w 480"/>
                  <a:gd name="T15" fmla="*/ 432 h 432"/>
                  <a:gd name="T16" fmla="*/ 240 w 480"/>
                  <a:gd name="T17" fmla="*/ 432 h 432"/>
                  <a:gd name="T18" fmla="*/ 240 w 480"/>
                  <a:gd name="T19" fmla="*/ 432 h 432"/>
                  <a:gd name="T20" fmla="*/ 0 w 480"/>
                  <a:gd name="T21" fmla="*/ 216 h 432"/>
                  <a:gd name="T22" fmla="*/ 0 w 480"/>
                  <a:gd name="T23" fmla="*/ 216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0" h="432">
                    <a:moveTo>
                      <a:pt x="0" y="216"/>
                    </a:moveTo>
                    <a:cubicBezTo>
                      <a:pt x="0" y="97"/>
                      <a:pt x="108" y="0"/>
                      <a:pt x="240" y="0"/>
                    </a:cubicBezTo>
                    <a:cubicBezTo>
                      <a:pt x="240" y="0"/>
                      <a:pt x="240" y="0"/>
                      <a:pt x="240" y="0"/>
                    </a:cubicBezTo>
                    <a:lnTo>
                      <a:pt x="240" y="0"/>
                    </a:lnTo>
                    <a:cubicBezTo>
                      <a:pt x="373" y="0"/>
                      <a:pt x="480" y="97"/>
                      <a:pt x="480" y="216"/>
                    </a:cubicBezTo>
                    <a:cubicBezTo>
                      <a:pt x="480" y="216"/>
                      <a:pt x="480" y="216"/>
                      <a:pt x="480" y="216"/>
                    </a:cubicBezTo>
                    <a:lnTo>
                      <a:pt x="480" y="216"/>
                    </a:lnTo>
                    <a:cubicBezTo>
                      <a:pt x="480" y="336"/>
                      <a:pt x="373" y="432"/>
                      <a:pt x="240" y="432"/>
                    </a:cubicBezTo>
                    <a:cubicBezTo>
                      <a:pt x="240" y="432"/>
                      <a:pt x="240" y="432"/>
                      <a:pt x="240" y="432"/>
                    </a:cubicBezTo>
                    <a:lnTo>
                      <a:pt x="240" y="432"/>
                    </a:lnTo>
                    <a:cubicBezTo>
                      <a:pt x="108" y="432"/>
                      <a:pt x="0" y="336"/>
                      <a:pt x="0" y="216"/>
                    </a:cubicBezTo>
                    <a:cubicBezTo>
                      <a:pt x="0" y="216"/>
                      <a:pt x="0" y="216"/>
                      <a:pt x="0" y="216"/>
                    </a:cubicBez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677" name="Rectangle 532"/>
              <p:cNvSpPr>
                <a:spLocks noChangeArrowheads="1"/>
              </p:cNvSpPr>
              <p:nvPr/>
            </p:nvSpPr>
            <p:spPr bwMode="auto">
              <a:xfrm>
                <a:off x="2580" y="1314"/>
                <a:ext cx="37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7701" name="Picture 533"/>
              <p:cNvPicPr>
                <a:picLocks noChangeAspect="1" noChangeArrowheads="1"/>
              </p:cNvPicPr>
              <p:nvPr/>
            </p:nvPicPr>
            <p:blipFill>
              <a:blip r:embed="rId1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5" y="1311"/>
                <a:ext cx="55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02" name="Picture 534"/>
              <p:cNvPicPr>
                <a:picLocks noChangeAspect="1" noChangeArrowheads="1"/>
              </p:cNvPicPr>
              <p:nvPr/>
            </p:nvPicPr>
            <p:blipFill>
              <a:blip r:embed="rId15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5" y="1311"/>
                <a:ext cx="55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82" name="Freeform 535"/>
              <p:cNvSpPr>
                <a:spLocks/>
              </p:cNvSpPr>
              <p:nvPr/>
            </p:nvSpPr>
            <p:spPr bwMode="auto">
              <a:xfrm>
                <a:off x="2438" y="1319"/>
                <a:ext cx="38" cy="33"/>
              </a:xfrm>
              <a:custGeom>
                <a:avLst/>
                <a:gdLst>
                  <a:gd name="T0" fmla="*/ 0 w 496"/>
                  <a:gd name="T1" fmla="*/ 216 h 432"/>
                  <a:gd name="T2" fmla="*/ 248 w 496"/>
                  <a:gd name="T3" fmla="*/ 0 h 432"/>
                  <a:gd name="T4" fmla="*/ 248 w 496"/>
                  <a:gd name="T5" fmla="*/ 0 h 432"/>
                  <a:gd name="T6" fmla="*/ 248 w 496"/>
                  <a:gd name="T7" fmla="*/ 0 h 432"/>
                  <a:gd name="T8" fmla="*/ 496 w 496"/>
                  <a:gd name="T9" fmla="*/ 216 h 432"/>
                  <a:gd name="T10" fmla="*/ 496 w 496"/>
                  <a:gd name="T11" fmla="*/ 216 h 432"/>
                  <a:gd name="T12" fmla="*/ 496 w 496"/>
                  <a:gd name="T13" fmla="*/ 216 h 432"/>
                  <a:gd name="T14" fmla="*/ 248 w 496"/>
                  <a:gd name="T15" fmla="*/ 432 h 432"/>
                  <a:gd name="T16" fmla="*/ 248 w 496"/>
                  <a:gd name="T17" fmla="*/ 432 h 432"/>
                  <a:gd name="T18" fmla="*/ 248 w 496"/>
                  <a:gd name="T19" fmla="*/ 432 h 432"/>
                  <a:gd name="T20" fmla="*/ 0 w 496"/>
                  <a:gd name="T21" fmla="*/ 216 h 432"/>
                  <a:gd name="T22" fmla="*/ 0 w 496"/>
                  <a:gd name="T23" fmla="*/ 216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6" h="432">
                    <a:moveTo>
                      <a:pt x="0" y="216"/>
                    </a:moveTo>
                    <a:cubicBezTo>
                      <a:pt x="0" y="97"/>
                      <a:pt x="112" y="0"/>
                      <a:pt x="248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0"/>
                    </a:lnTo>
                    <a:cubicBezTo>
                      <a:pt x="385" y="0"/>
                      <a:pt x="496" y="97"/>
                      <a:pt x="496" y="216"/>
                    </a:cubicBezTo>
                    <a:cubicBezTo>
                      <a:pt x="496" y="216"/>
                      <a:pt x="496" y="216"/>
                      <a:pt x="496" y="216"/>
                    </a:cubicBezTo>
                    <a:lnTo>
                      <a:pt x="496" y="216"/>
                    </a:lnTo>
                    <a:cubicBezTo>
                      <a:pt x="496" y="336"/>
                      <a:pt x="385" y="432"/>
                      <a:pt x="248" y="432"/>
                    </a:cubicBezTo>
                    <a:cubicBezTo>
                      <a:pt x="248" y="432"/>
                      <a:pt x="248" y="432"/>
                      <a:pt x="248" y="432"/>
                    </a:cubicBezTo>
                    <a:lnTo>
                      <a:pt x="248" y="432"/>
                    </a:lnTo>
                    <a:cubicBezTo>
                      <a:pt x="112" y="432"/>
                      <a:pt x="0" y="336"/>
                      <a:pt x="0" y="216"/>
                    </a:cubicBezTo>
                    <a:cubicBezTo>
                      <a:pt x="0" y="216"/>
                      <a:pt x="0" y="216"/>
                      <a:pt x="0" y="216"/>
                    </a:cubicBez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683" name="Freeform 536"/>
              <p:cNvSpPr>
                <a:spLocks noEditPoints="1"/>
              </p:cNvSpPr>
              <p:nvPr/>
            </p:nvSpPr>
            <p:spPr bwMode="auto">
              <a:xfrm>
                <a:off x="2437" y="1318"/>
                <a:ext cx="40" cy="35"/>
              </a:xfrm>
              <a:custGeom>
                <a:avLst/>
                <a:gdLst>
                  <a:gd name="T0" fmla="*/ 6 w 512"/>
                  <a:gd name="T1" fmla="*/ 181 h 448"/>
                  <a:gd name="T2" fmla="*/ 22 w 512"/>
                  <a:gd name="T3" fmla="*/ 136 h 448"/>
                  <a:gd name="T4" fmla="*/ 76 w 512"/>
                  <a:gd name="T5" fmla="*/ 66 h 448"/>
                  <a:gd name="T6" fmla="*/ 115 w 512"/>
                  <a:gd name="T7" fmla="*/ 38 h 448"/>
                  <a:gd name="T8" fmla="*/ 204 w 512"/>
                  <a:gd name="T9" fmla="*/ 5 h 448"/>
                  <a:gd name="T10" fmla="*/ 257 w 512"/>
                  <a:gd name="T11" fmla="*/ 0 h 448"/>
                  <a:gd name="T12" fmla="*/ 356 w 512"/>
                  <a:gd name="T13" fmla="*/ 18 h 448"/>
                  <a:gd name="T14" fmla="*/ 400 w 512"/>
                  <a:gd name="T15" fmla="*/ 39 h 448"/>
                  <a:gd name="T16" fmla="*/ 468 w 512"/>
                  <a:gd name="T17" fmla="*/ 98 h 448"/>
                  <a:gd name="T18" fmla="*/ 493 w 512"/>
                  <a:gd name="T19" fmla="*/ 138 h 448"/>
                  <a:gd name="T20" fmla="*/ 512 w 512"/>
                  <a:gd name="T21" fmla="*/ 224 h 448"/>
                  <a:gd name="T22" fmla="*/ 507 w 512"/>
                  <a:gd name="T23" fmla="*/ 271 h 448"/>
                  <a:gd name="T24" fmla="*/ 469 w 512"/>
                  <a:gd name="T25" fmla="*/ 350 h 448"/>
                  <a:gd name="T26" fmla="*/ 436 w 512"/>
                  <a:gd name="T27" fmla="*/ 384 h 448"/>
                  <a:gd name="T28" fmla="*/ 357 w 512"/>
                  <a:gd name="T29" fmla="*/ 431 h 448"/>
                  <a:gd name="T30" fmla="*/ 307 w 512"/>
                  <a:gd name="T31" fmla="*/ 444 h 448"/>
                  <a:gd name="T32" fmla="*/ 206 w 512"/>
                  <a:gd name="T33" fmla="*/ 444 h 448"/>
                  <a:gd name="T34" fmla="*/ 157 w 512"/>
                  <a:gd name="T35" fmla="*/ 431 h 448"/>
                  <a:gd name="T36" fmla="*/ 77 w 512"/>
                  <a:gd name="T37" fmla="*/ 384 h 448"/>
                  <a:gd name="T38" fmla="*/ 45 w 512"/>
                  <a:gd name="T39" fmla="*/ 350 h 448"/>
                  <a:gd name="T40" fmla="*/ 6 w 512"/>
                  <a:gd name="T41" fmla="*/ 271 h 448"/>
                  <a:gd name="T42" fmla="*/ 21 w 512"/>
                  <a:gd name="T43" fmla="*/ 268 h 448"/>
                  <a:gd name="T44" fmla="*/ 35 w 512"/>
                  <a:gd name="T45" fmla="*/ 304 h 448"/>
                  <a:gd name="T46" fmla="*/ 87 w 512"/>
                  <a:gd name="T47" fmla="*/ 372 h 448"/>
                  <a:gd name="T48" fmla="*/ 122 w 512"/>
                  <a:gd name="T49" fmla="*/ 396 h 448"/>
                  <a:gd name="T50" fmla="*/ 209 w 512"/>
                  <a:gd name="T51" fmla="*/ 429 h 448"/>
                  <a:gd name="T52" fmla="*/ 256 w 512"/>
                  <a:gd name="T53" fmla="*/ 432 h 448"/>
                  <a:gd name="T54" fmla="*/ 351 w 512"/>
                  <a:gd name="T55" fmla="*/ 416 h 448"/>
                  <a:gd name="T56" fmla="*/ 391 w 512"/>
                  <a:gd name="T57" fmla="*/ 397 h 448"/>
                  <a:gd name="T58" fmla="*/ 457 w 512"/>
                  <a:gd name="T59" fmla="*/ 340 h 448"/>
                  <a:gd name="T60" fmla="*/ 478 w 512"/>
                  <a:gd name="T61" fmla="*/ 306 h 448"/>
                  <a:gd name="T62" fmla="*/ 497 w 512"/>
                  <a:gd name="T63" fmla="*/ 224 h 448"/>
                  <a:gd name="T64" fmla="*/ 492 w 512"/>
                  <a:gd name="T65" fmla="*/ 184 h 448"/>
                  <a:gd name="T66" fmla="*/ 456 w 512"/>
                  <a:gd name="T67" fmla="*/ 108 h 448"/>
                  <a:gd name="T68" fmla="*/ 427 w 512"/>
                  <a:gd name="T69" fmla="*/ 78 h 448"/>
                  <a:gd name="T70" fmla="*/ 350 w 512"/>
                  <a:gd name="T71" fmla="*/ 33 h 448"/>
                  <a:gd name="T72" fmla="*/ 306 w 512"/>
                  <a:gd name="T73" fmla="*/ 20 h 448"/>
                  <a:gd name="T74" fmla="*/ 207 w 512"/>
                  <a:gd name="T75" fmla="*/ 20 h 448"/>
                  <a:gd name="T76" fmla="*/ 164 w 512"/>
                  <a:gd name="T77" fmla="*/ 33 h 448"/>
                  <a:gd name="T78" fmla="*/ 86 w 512"/>
                  <a:gd name="T79" fmla="*/ 78 h 448"/>
                  <a:gd name="T80" fmla="*/ 58 w 512"/>
                  <a:gd name="T81" fmla="*/ 108 h 448"/>
                  <a:gd name="T82" fmla="*/ 21 w 512"/>
                  <a:gd name="T83" fmla="*/ 184 h 448"/>
                  <a:gd name="T84" fmla="*/ 16 w 512"/>
                  <a:gd name="T85" fmla="*/ 22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12" h="448">
                    <a:moveTo>
                      <a:pt x="1" y="225"/>
                    </a:moveTo>
                    <a:cubicBezTo>
                      <a:pt x="0" y="225"/>
                      <a:pt x="0" y="224"/>
                      <a:pt x="1" y="224"/>
                    </a:cubicBezTo>
                    <a:lnTo>
                      <a:pt x="6" y="181"/>
                    </a:lnTo>
                    <a:cubicBezTo>
                      <a:pt x="6" y="180"/>
                      <a:pt x="6" y="179"/>
                      <a:pt x="6" y="179"/>
                    </a:cubicBezTo>
                    <a:lnTo>
                      <a:pt x="21" y="138"/>
                    </a:lnTo>
                    <a:cubicBezTo>
                      <a:pt x="21" y="137"/>
                      <a:pt x="21" y="137"/>
                      <a:pt x="22" y="136"/>
                    </a:cubicBezTo>
                    <a:lnTo>
                      <a:pt x="45" y="99"/>
                    </a:lnTo>
                    <a:cubicBezTo>
                      <a:pt x="45" y="99"/>
                      <a:pt x="45" y="98"/>
                      <a:pt x="46" y="98"/>
                    </a:cubicBezTo>
                    <a:lnTo>
                      <a:pt x="76" y="66"/>
                    </a:lnTo>
                    <a:cubicBezTo>
                      <a:pt x="76" y="66"/>
                      <a:pt x="76" y="65"/>
                      <a:pt x="77" y="65"/>
                    </a:cubicBezTo>
                    <a:lnTo>
                      <a:pt x="114" y="39"/>
                    </a:lnTo>
                    <a:cubicBezTo>
                      <a:pt x="114" y="39"/>
                      <a:pt x="115" y="38"/>
                      <a:pt x="115" y="38"/>
                    </a:cubicBezTo>
                    <a:lnTo>
                      <a:pt x="157" y="18"/>
                    </a:lnTo>
                    <a:cubicBezTo>
                      <a:pt x="157" y="18"/>
                      <a:pt x="158" y="18"/>
                      <a:pt x="158" y="18"/>
                    </a:cubicBezTo>
                    <a:lnTo>
                      <a:pt x="204" y="5"/>
                    </a:lnTo>
                    <a:cubicBezTo>
                      <a:pt x="205" y="5"/>
                      <a:pt x="205" y="5"/>
                      <a:pt x="206" y="4"/>
                    </a:cubicBezTo>
                    <a:lnTo>
                      <a:pt x="256" y="0"/>
                    </a:lnTo>
                    <a:cubicBezTo>
                      <a:pt x="256" y="0"/>
                      <a:pt x="257" y="0"/>
                      <a:pt x="257" y="0"/>
                    </a:cubicBezTo>
                    <a:lnTo>
                      <a:pt x="307" y="4"/>
                    </a:lnTo>
                    <a:cubicBezTo>
                      <a:pt x="308" y="5"/>
                      <a:pt x="308" y="5"/>
                      <a:pt x="309" y="5"/>
                    </a:cubicBezTo>
                    <a:lnTo>
                      <a:pt x="356" y="18"/>
                    </a:lnTo>
                    <a:cubicBezTo>
                      <a:pt x="356" y="18"/>
                      <a:pt x="356" y="18"/>
                      <a:pt x="357" y="18"/>
                    </a:cubicBezTo>
                    <a:lnTo>
                      <a:pt x="399" y="38"/>
                    </a:lnTo>
                    <a:cubicBezTo>
                      <a:pt x="399" y="38"/>
                      <a:pt x="400" y="39"/>
                      <a:pt x="400" y="39"/>
                    </a:cubicBezTo>
                    <a:lnTo>
                      <a:pt x="436" y="65"/>
                    </a:lnTo>
                    <a:cubicBezTo>
                      <a:pt x="437" y="65"/>
                      <a:pt x="437" y="66"/>
                      <a:pt x="437" y="66"/>
                    </a:cubicBezTo>
                    <a:lnTo>
                      <a:pt x="468" y="98"/>
                    </a:lnTo>
                    <a:cubicBezTo>
                      <a:pt x="469" y="98"/>
                      <a:pt x="469" y="99"/>
                      <a:pt x="469" y="99"/>
                    </a:cubicBezTo>
                    <a:lnTo>
                      <a:pt x="492" y="136"/>
                    </a:lnTo>
                    <a:cubicBezTo>
                      <a:pt x="493" y="137"/>
                      <a:pt x="493" y="137"/>
                      <a:pt x="493" y="138"/>
                    </a:cubicBezTo>
                    <a:lnTo>
                      <a:pt x="507" y="179"/>
                    </a:lnTo>
                    <a:cubicBezTo>
                      <a:pt x="507" y="179"/>
                      <a:pt x="507" y="180"/>
                      <a:pt x="507" y="181"/>
                    </a:cubicBezTo>
                    <a:lnTo>
                      <a:pt x="512" y="224"/>
                    </a:lnTo>
                    <a:cubicBezTo>
                      <a:pt x="512" y="224"/>
                      <a:pt x="512" y="225"/>
                      <a:pt x="512" y="225"/>
                    </a:cubicBezTo>
                    <a:lnTo>
                      <a:pt x="507" y="269"/>
                    </a:lnTo>
                    <a:cubicBezTo>
                      <a:pt x="507" y="270"/>
                      <a:pt x="507" y="271"/>
                      <a:pt x="507" y="271"/>
                    </a:cubicBezTo>
                    <a:lnTo>
                      <a:pt x="493" y="311"/>
                    </a:lnTo>
                    <a:cubicBezTo>
                      <a:pt x="493" y="312"/>
                      <a:pt x="493" y="312"/>
                      <a:pt x="492" y="313"/>
                    </a:cubicBezTo>
                    <a:lnTo>
                      <a:pt x="469" y="350"/>
                    </a:lnTo>
                    <a:cubicBezTo>
                      <a:pt x="469" y="350"/>
                      <a:pt x="469" y="351"/>
                      <a:pt x="468" y="351"/>
                    </a:cubicBezTo>
                    <a:lnTo>
                      <a:pt x="437" y="383"/>
                    </a:lnTo>
                    <a:cubicBezTo>
                      <a:pt x="437" y="383"/>
                      <a:pt x="437" y="384"/>
                      <a:pt x="436" y="384"/>
                    </a:cubicBezTo>
                    <a:lnTo>
                      <a:pt x="400" y="410"/>
                    </a:lnTo>
                    <a:cubicBezTo>
                      <a:pt x="400" y="410"/>
                      <a:pt x="399" y="410"/>
                      <a:pt x="399" y="411"/>
                    </a:cubicBezTo>
                    <a:lnTo>
                      <a:pt x="357" y="431"/>
                    </a:lnTo>
                    <a:cubicBezTo>
                      <a:pt x="356" y="431"/>
                      <a:pt x="356" y="431"/>
                      <a:pt x="356" y="431"/>
                    </a:cubicBezTo>
                    <a:lnTo>
                      <a:pt x="309" y="444"/>
                    </a:lnTo>
                    <a:cubicBezTo>
                      <a:pt x="308" y="444"/>
                      <a:pt x="308" y="444"/>
                      <a:pt x="307" y="444"/>
                    </a:cubicBezTo>
                    <a:lnTo>
                      <a:pt x="257" y="448"/>
                    </a:lnTo>
                    <a:cubicBezTo>
                      <a:pt x="257" y="448"/>
                      <a:pt x="256" y="448"/>
                      <a:pt x="256" y="448"/>
                    </a:cubicBezTo>
                    <a:lnTo>
                      <a:pt x="206" y="444"/>
                    </a:lnTo>
                    <a:cubicBezTo>
                      <a:pt x="205" y="444"/>
                      <a:pt x="205" y="444"/>
                      <a:pt x="204" y="444"/>
                    </a:cubicBezTo>
                    <a:lnTo>
                      <a:pt x="158" y="431"/>
                    </a:lnTo>
                    <a:cubicBezTo>
                      <a:pt x="158" y="431"/>
                      <a:pt x="157" y="431"/>
                      <a:pt x="157" y="431"/>
                    </a:cubicBezTo>
                    <a:lnTo>
                      <a:pt x="115" y="411"/>
                    </a:lnTo>
                    <a:cubicBezTo>
                      <a:pt x="115" y="411"/>
                      <a:pt x="114" y="410"/>
                      <a:pt x="114" y="410"/>
                    </a:cubicBezTo>
                    <a:lnTo>
                      <a:pt x="77" y="384"/>
                    </a:lnTo>
                    <a:cubicBezTo>
                      <a:pt x="76" y="384"/>
                      <a:pt x="76" y="383"/>
                      <a:pt x="76" y="383"/>
                    </a:cubicBezTo>
                    <a:lnTo>
                      <a:pt x="46" y="351"/>
                    </a:lnTo>
                    <a:cubicBezTo>
                      <a:pt x="45" y="351"/>
                      <a:pt x="45" y="350"/>
                      <a:pt x="45" y="350"/>
                    </a:cubicBezTo>
                    <a:lnTo>
                      <a:pt x="22" y="313"/>
                    </a:lnTo>
                    <a:cubicBezTo>
                      <a:pt x="21" y="312"/>
                      <a:pt x="21" y="312"/>
                      <a:pt x="21" y="311"/>
                    </a:cubicBezTo>
                    <a:lnTo>
                      <a:pt x="6" y="271"/>
                    </a:lnTo>
                    <a:cubicBezTo>
                      <a:pt x="6" y="271"/>
                      <a:pt x="6" y="270"/>
                      <a:pt x="6" y="269"/>
                    </a:cubicBezTo>
                    <a:lnTo>
                      <a:pt x="1" y="225"/>
                    </a:lnTo>
                    <a:close/>
                    <a:moveTo>
                      <a:pt x="21" y="268"/>
                    </a:moveTo>
                    <a:lnTo>
                      <a:pt x="21" y="266"/>
                    </a:lnTo>
                    <a:lnTo>
                      <a:pt x="36" y="306"/>
                    </a:lnTo>
                    <a:lnTo>
                      <a:pt x="35" y="304"/>
                    </a:lnTo>
                    <a:lnTo>
                      <a:pt x="58" y="341"/>
                    </a:lnTo>
                    <a:lnTo>
                      <a:pt x="57" y="340"/>
                    </a:lnTo>
                    <a:lnTo>
                      <a:pt x="87" y="372"/>
                    </a:lnTo>
                    <a:lnTo>
                      <a:pt x="86" y="371"/>
                    </a:lnTo>
                    <a:lnTo>
                      <a:pt x="123" y="397"/>
                    </a:lnTo>
                    <a:lnTo>
                      <a:pt x="122" y="396"/>
                    </a:lnTo>
                    <a:lnTo>
                      <a:pt x="164" y="416"/>
                    </a:lnTo>
                    <a:lnTo>
                      <a:pt x="163" y="416"/>
                    </a:lnTo>
                    <a:lnTo>
                      <a:pt x="209" y="429"/>
                    </a:lnTo>
                    <a:lnTo>
                      <a:pt x="207" y="428"/>
                    </a:lnTo>
                    <a:lnTo>
                      <a:pt x="257" y="432"/>
                    </a:lnTo>
                    <a:lnTo>
                      <a:pt x="256" y="432"/>
                    </a:lnTo>
                    <a:lnTo>
                      <a:pt x="306" y="428"/>
                    </a:lnTo>
                    <a:lnTo>
                      <a:pt x="304" y="429"/>
                    </a:lnTo>
                    <a:lnTo>
                      <a:pt x="351" y="416"/>
                    </a:lnTo>
                    <a:lnTo>
                      <a:pt x="350" y="416"/>
                    </a:lnTo>
                    <a:lnTo>
                      <a:pt x="392" y="396"/>
                    </a:lnTo>
                    <a:lnTo>
                      <a:pt x="391" y="397"/>
                    </a:lnTo>
                    <a:lnTo>
                      <a:pt x="427" y="371"/>
                    </a:lnTo>
                    <a:lnTo>
                      <a:pt x="426" y="372"/>
                    </a:lnTo>
                    <a:lnTo>
                      <a:pt x="457" y="340"/>
                    </a:lnTo>
                    <a:lnTo>
                      <a:pt x="456" y="341"/>
                    </a:lnTo>
                    <a:lnTo>
                      <a:pt x="479" y="304"/>
                    </a:lnTo>
                    <a:lnTo>
                      <a:pt x="478" y="306"/>
                    </a:lnTo>
                    <a:lnTo>
                      <a:pt x="492" y="266"/>
                    </a:lnTo>
                    <a:lnTo>
                      <a:pt x="492" y="268"/>
                    </a:lnTo>
                    <a:lnTo>
                      <a:pt x="497" y="224"/>
                    </a:lnTo>
                    <a:lnTo>
                      <a:pt x="497" y="225"/>
                    </a:lnTo>
                    <a:lnTo>
                      <a:pt x="492" y="182"/>
                    </a:lnTo>
                    <a:lnTo>
                      <a:pt x="492" y="184"/>
                    </a:lnTo>
                    <a:lnTo>
                      <a:pt x="478" y="143"/>
                    </a:lnTo>
                    <a:lnTo>
                      <a:pt x="479" y="145"/>
                    </a:lnTo>
                    <a:lnTo>
                      <a:pt x="456" y="108"/>
                    </a:lnTo>
                    <a:lnTo>
                      <a:pt x="457" y="109"/>
                    </a:lnTo>
                    <a:lnTo>
                      <a:pt x="426" y="77"/>
                    </a:lnTo>
                    <a:lnTo>
                      <a:pt x="427" y="78"/>
                    </a:lnTo>
                    <a:lnTo>
                      <a:pt x="391" y="52"/>
                    </a:lnTo>
                    <a:lnTo>
                      <a:pt x="392" y="53"/>
                    </a:lnTo>
                    <a:lnTo>
                      <a:pt x="350" y="33"/>
                    </a:lnTo>
                    <a:lnTo>
                      <a:pt x="351" y="33"/>
                    </a:lnTo>
                    <a:lnTo>
                      <a:pt x="304" y="20"/>
                    </a:lnTo>
                    <a:lnTo>
                      <a:pt x="306" y="20"/>
                    </a:lnTo>
                    <a:lnTo>
                      <a:pt x="256" y="16"/>
                    </a:lnTo>
                    <a:lnTo>
                      <a:pt x="257" y="16"/>
                    </a:lnTo>
                    <a:lnTo>
                      <a:pt x="207" y="20"/>
                    </a:lnTo>
                    <a:lnTo>
                      <a:pt x="209" y="20"/>
                    </a:lnTo>
                    <a:lnTo>
                      <a:pt x="163" y="33"/>
                    </a:lnTo>
                    <a:lnTo>
                      <a:pt x="164" y="33"/>
                    </a:lnTo>
                    <a:lnTo>
                      <a:pt x="122" y="53"/>
                    </a:lnTo>
                    <a:lnTo>
                      <a:pt x="123" y="52"/>
                    </a:lnTo>
                    <a:lnTo>
                      <a:pt x="86" y="78"/>
                    </a:lnTo>
                    <a:lnTo>
                      <a:pt x="87" y="77"/>
                    </a:lnTo>
                    <a:lnTo>
                      <a:pt x="57" y="109"/>
                    </a:lnTo>
                    <a:lnTo>
                      <a:pt x="58" y="108"/>
                    </a:lnTo>
                    <a:lnTo>
                      <a:pt x="35" y="145"/>
                    </a:lnTo>
                    <a:lnTo>
                      <a:pt x="36" y="143"/>
                    </a:lnTo>
                    <a:lnTo>
                      <a:pt x="21" y="184"/>
                    </a:lnTo>
                    <a:lnTo>
                      <a:pt x="21" y="182"/>
                    </a:lnTo>
                    <a:lnTo>
                      <a:pt x="16" y="225"/>
                    </a:lnTo>
                    <a:lnTo>
                      <a:pt x="16" y="224"/>
                    </a:lnTo>
                    <a:lnTo>
                      <a:pt x="21" y="268"/>
                    </a:lnTo>
                    <a:close/>
                  </a:path>
                </a:pathLst>
              </a:custGeom>
              <a:solidFill>
                <a:srgbClr val="606060"/>
              </a:solidFill>
              <a:ln w="0" cap="flat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684" name="Rectangle 537"/>
              <p:cNvSpPr>
                <a:spLocks noChangeArrowheads="1"/>
              </p:cNvSpPr>
              <p:nvPr/>
            </p:nvSpPr>
            <p:spPr bwMode="auto">
              <a:xfrm>
                <a:off x="2449" y="1325"/>
                <a:ext cx="37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11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7706" name="Picture 538"/>
              <p:cNvPicPr>
                <a:picLocks noChangeAspect="1" noChangeArrowheads="1"/>
              </p:cNvPicPr>
              <p:nvPr/>
            </p:nvPicPr>
            <p:blipFill>
              <a:blip r:embed="rId16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3" y="1313"/>
                <a:ext cx="5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07" name="Picture 539"/>
              <p:cNvPicPr>
                <a:picLocks noChangeAspect="1" noChangeArrowheads="1"/>
              </p:cNvPicPr>
              <p:nvPr/>
            </p:nvPicPr>
            <p:blipFill>
              <a:blip r:embed="rId16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3" y="1312"/>
                <a:ext cx="52" cy="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87" name="Freeform 540"/>
              <p:cNvSpPr>
                <a:spLocks/>
              </p:cNvSpPr>
              <p:nvPr/>
            </p:nvSpPr>
            <p:spPr bwMode="auto">
              <a:xfrm>
                <a:off x="2615" y="1319"/>
                <a:ext cx="37" cy="34"/>
              </a:xfrm>
              <a:custGeom>
                <a:avLst/>
                <a:gdLst>
                  <a:gd name="T0" fmla="*/ 0 w 480"/>
                  <a:gd name="T1" fmla="*/ 216 h 432"/>
                  <a:gd name="T2" fmla="*/ 240 w 480"/>
                  <a:gd name="T3" fmla="*/ 0 h 432"/>
                  <a:gd name="T4" fmla="*/ 240 w 480"/>
                  <a:gd name="T5" fmla="*/ 0 h 432"/>
                  <a:gd name="T6" fmla="*/ 240 w 480"/>
                  <a:gd name="T7" fmla="*/ 0 h 432"/>
                  <a:gd name="T8" fmla="*/ 480 w 480"/>
                  <a:gd name="T9" fmla="*/ 216 h 432"/>
                  <a:gd name="T10" fmla="*/ 480 w 480"/>
                  <a:gd name="T11" fmla="*/ 216 h 432"/>
                  <a:gd name="T12" fmla="*/ 480 w 480"/>
                  <a:gd name="T13" fmla="*/ 216 h 432"/>
                  <a:gd name="T14" fmla="*/ 240 w 480"/>
                  <a:gd name="T15" fmla="*/ 432 h 432"/>
                  <a:gd name="T16" fmla="*/ 240 w 480"/>
                  <a:gd name="T17" fmla="*/ 432 h 432"/>
                  <a:gd name="T18" fmla="*/ 240 w 480"/>
                  <a:gd name="T19" fmla="*/ 432 h 432"/>
                  <a:gd name="T20" fmla="*/ 0 w 480"/>
                  <a:gd name="T21" fmla="*/ 216 h 432"/>
                  <a:gd name="T22" fmla="*/ 0 w 480"/>
                  <a:gd name="T23" fmla="*/ 216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0" h="432">
                    <a:moveTo>
                      <a:pt x="0" y="216"/>
                    </a:moveTo>
                    <a:cubicBezTo>
                      <a:pt x="0" y="97"/>
                      <a:pt x="108" y="0"/>
                      <a:pt x="240" y="0"/>
                    </a:cubicBezTo>
                    <a:cubicBezTo>
                      <a:pt x="240" y="0"/>
                      <a:pt x="240" y="0"/>
                      <a:pt x="240" y="0"/>
                    </a:cubicBezTo>
                    <a:lnTo>
                      <a:pt x="240" y="0"/>
                    </a:lnTo>
                    <a:cubicBezTo>
                      <a:pt x="373" y="0"/>
                      <a:pt x="480" y="97"/>
                      <a:pt x="480" y="216"/>
                    </a:cubicBezTo>
                    <a:cubicBezTo>
                      <a:pt x="480" y="216"/>
                      <a:pt x="480" y="216"/>
                      <a:pt x="480" y="216"/>
                    </a:cubicBezTo>
                    <a:lnTo>
                      <a:pt x="480" y="216"/>
                    </a:lnTo>
                    <a:cubicBezTo>
                      <a:pt x="480" y="336"/>
                      <a:pt x="373" y="432"/>
                      <a:pt x="240" y="432"/>
                    </a:cubicBezTo>
                    <a:cubicBezTo>
                      <a:pt x="240" y="432"/>
                      <a:pt x="240" y="432"/>
                      <a:pt x="240" y="432"/>
                    </a:cubicBezTo>
                    <a:lnTo>
                      <a:pt x="240" y="432"/>
                    </a:lnTo>
                    <a:cubicBezTo>
                      <a:pt x="108" y="432"/>
                      <a:pt x="0" y="336"/>
                      <a:pt x="0" y="216"/>
                    </a:cubicBezTo>
                    <a:cubicBezTo>
                      <a:pt x="0" y="216"/>
                      <a:pt x="0" y="216"/>
                      <a:pt x="0" y="216"/>
                    </a:cubicBez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688" name="Rectangle 541"/>
              <p:cNvSpPr>
                <a:spLocks noChangeArrowheads="1"/>
              </p:cNvSpPr>
              <p:nvPr/>
            </p:nvSpPr>
            <p:spPr bwMode="auto">
              <a:xfrm>
                <a:off x="2621" y="1324"/>
                <a:ext cx="37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2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12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91" name="Rectangle 542"/>
              <p:cNvSpPr>
                <a:spLocks noChangeArrowheads="1"/>
              </p:cNvSpPr>
              <p:nvPr/>
            </p:nvSpPr>
            <p:spPr bwMode="auto">
              <a:xfrm>
                <a:off x="2581" y="1540"/>
                <a:ext cx="150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SEVERIDAD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92" name="Rectangle 543"/>
              <p:cNvSpPr>
                <a:spLocks noChangeArrowheads="1"/>
              </p:cNvSpPr>
              <p:nvPr/>
            </p:nvSpPr>
            <p:spPr bwMode="auto">
              <a:xfrm>
                <a:off x="2689" y="1466"/>
                <a:ext cx="390" cy="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695" name="Rectangle 544"/>
              <p:cNvSpPr>
                <a:spLocks noChangeArrowheads="1"/>
              </p:cNvSpPr>
              <p:nvPr/>
            </p:nvSpPr>
            <p:spPr bwMode="auto">
              <a:xfrm>
                <a:off x="2721" y="1097"/>
                <a:ext cx="31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1.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96" name="Rectangle 545"/>
              <p:cNvSpPr>
                <a:spLocks noChangeArrowheads="1"/>
              </p:cNvSpPr>
              <p:nvPr/>
            </p:nvSpPr>
            <p:spPr bwMode="auto">
              <a:xfrm>
                <a:off x="2756" y="1097"/>
                <a:ext cx="307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Cambios regulatorios (F, R)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99" name="Rectangle 546"/>
              <p:cNvSpPr>
                <a:spLocks noChangeArrowheads="1"/>
              </p:cNvSpPr>
              <p:nvPr/>
            </p:nvSpPr>
            <p:spPr bwMode="auto">
              <a:xfrm>
                <a:off x="2721" y="1120"/>
                <a:ext cx="31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00" name="Rectangle 547"/>
              <p:cNvSpPr>
                <a:spLocks noChangeArrowheads="1"/>
              </p:cNvSpPr>
              <p:nvPr/>
            </p:nvSpPr>
            <p:spPr bwMode="auto">
              <a:xfrm>
                <a:off x="2756" y="1120"/>
                <a:ext cx="261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Entorno competitivo (F)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03" name="Rectangle 548"/>
              <p:cNvSpPr>
                <a:spLocks noChangeArrowheads="1"/>
              </p:cNvSpPr>
              <p:nvPr/>
            </p:nvSpPr>
            <p:spPr bwMode="auto">
              <a:xfrm>
                <a:off x="2721" y="1143"/>
                <a:ext cx="31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3.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04" name="Rectangle 549"/>
              <p:cNvSpPr>
                <a:spLocks noChangeArrowheads="1"/>
              </p:cNvSpPr>
              <p:nvPr/>
            </p:nvSpPr>
            <p:spPr bwMode="auto">
              <a:xfrm>
                <a:off x="2756" y="1143"/>
                <a:ext cx="369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Volatilidad en Precios de materia </a:t>
                </a:r>
                <a:endParaRPr kumimoji="0" lang="es-CO" altLang="es-CO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05" name="Rectangle 550"/>
              <p:cNvSpPr>
                <a:spLocks noChangeArrowheads="1"/>
              </p:cNvSpPr>
              <p:nvPr/>
            </p:nvSpPr>
            <p:spPr bwMode="auto">
              <a:xfrm>
                <a:off x="2756" y="1168"/>
                <a:ext cx="122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primas (F)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08" name="Rectangle 551"/>
              <p:cNvSpPr>
                <a:spLocks noChangeArrowheads="1"/>
              </p:cNvSpPr>
              <p:nvPr/>
            </p:nvSpPr>
            <p:spPr bwMode="auto">
              <a:xfrm>
                <a:off x="2721" y="1192"/>
                <a:ext cx="31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4.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09" name="Rectangle 552"/>
              <p:cNvSpPr>
                <a:spLocks noChangeArrowheads="1"/>
              </p:cNvSpPr>
              <p:nvPr/>
            </p:nvSpPr>
            <p:spPr bwMode="auto">
              <a:xfrm>
                <a:off x="2756" y="1192"/>
                <a:ext cx="348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Violación al derecho de la libre 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10" name="Rectangle 553"/>
              <p:cNvSpPr>
                <a:spLocks noChangeArrowheads="1"/>
              </p:cNvSpPr>
              <p:nvPr/>
            </p:nvSpPr>
            <p:spPr bwMode="auto">
              <a:xfrm>
                <a:off x="2756" y="1215"/>
                <a:ext cx="377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asociación y negociación (H, R, F)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11" name="Rectangle 554"/>
              <p:cNvSpPr>
                <a:spLocks noChangeArrowheads="1"/>
              </p:cNvSpPr>
              <p:nvPr/>
            </p:nvSpPr>
            <p:spPr bwMode="auto">
              <a:xfrm>
                <a:off x="2721" y="1239"/>
                <a:ext cx="31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5.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00" name="Rectangle 555"/>
              <p:cNvSpPr>
                <a:spLocks noChangeArrowheads="1"/>
              </p:cNvSpPr>
              <p:nvPr/>
            </p:nvSpPr>
            <p:spPr bwMode="auto">
              <a:xfrm>
                <a:off x="2756" y="1239"/>
                <a:ext cx="359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Incumplimiento de los derechos 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01" name="Rectangle 556"/>
              <p:cNvSpPr>
                <a:spLocks noChangeArrowheads="1"/>
              </p:cNvSpPr>
              <p:nvPr/>
            </p:nvSpPr>
            <p:spPr bwMode="auto">
              <a:xfrm>
                <a:off x="2756" y="1263"/>
                <a:ext cx="379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humanos por parte  del productor 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02" name="Rectangle 557"/>
              <p:cNvSpPr>
                <a:spLocks noChangeArrowheads="1"/>
              </p:cNvSpPr>
              <p:nvPr/>
            </p:nvSpPr>
            <p:spPr bwMode="auto">
              <a:xfrm>
                <a:off x="2756" y="1287"/>
                <a:ext cx="289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y/o  proveedores (H, R, F)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03" name="Rectangle 558"/>
              <p:cNvSpPr>
                <a:spLocks noChangeArrowheads="1"/>
              </p:cNvSpPr>
              <p:nvPr/>
            </p:nvSpPr>
            <p:spPr bwMode="auto">
              <a:xfrm>
                <a:off x="2721" y="1311"/>
                <a:ext cx="31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6.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04" name="Rectangle 559"/>
              <p:cNvSpPr>
                <a:spLocks noChangeArrowheads="1"/>
              </p:cNvSpPr>
              <p:nvPr/>
            </p:nvSpPr>
            <p:spPr bwMode="auto">
              <a:xfrm>
                <a:off x="2756" y="1311"/>
                <a:ext cx="323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Enfermedad laboral (H, F, R)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05" name="Rectangle 560"/>
              <p:cNvSpPr>
                <a:spLocks noChangeArrowheads="1"/>
              </p:cNvSpPr>
              <p:nvPr/>
            </p:nvSpPr>
            <p:spPr bwMode="auto">
              <a:xfrm>
                <a:off x="2721" y="1336"/>
                <a:ext cx="31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7.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06" name="Rectangle 561"/>
              <p:cNvSpPr>
                <a:spLocks noChangeArrowheads="1"/>
              </p:cNvSpPr>
              <p:nvPr/>
            </p:nvSpPr>
            <p:spPr bwMode="auto">
              <a:xfrm>
                <a:off x="2756" y="1336"/>
                <a:ext cx="105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Colapso 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07" name="Rectangle 562"/>
              <p:cNvSpPr>
                <a:spLocks noChangeArrowheads="1"/>
              </p:cNvSpPr>
              <p:nvPr/>
            </p:nvSpPr>
            <p:spPr bwMode="auto">
              <a:xfrm>
                <a:off x="2834" y="1336"/>
                <a:ext cx="48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TIC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08" name="Rectangle 563"/>
              <p:cNvSpPr>
                <a:spLocks noChangeArrowheads="1"/>
              </p:cNvSpPr>
              <p:nvPr/>
            </p:nvSpPr>
            <p:spPr bwMode="auto">
              <a:xfrm>
                <a:off x="2865" y="1336"/>
                <a:ext cx="23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?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09" name="Rectangle 564"/>
              <p:cNvSpPr>
                <a:spLocks noChangeArrowheads="1"/>
              </p:cNvSpPr>
              <p:nvPr/>
            </p:nvSpPr>
            <p:spPr bwMode="auto">
              <a:xfrm>
                <a:off x="2871" y="1336"/>
                <a:ext cx="23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10" name="Rectangle 565"/>
              <p:cNvSpPr>
                <a:spLocks noChangeArrowheads="1"/>
              </p:cNvSpPr>
              <p:nvPr/>
            </p:nvSpPr>
            <p:spPr bwMode="auto">
              <a:xfrm>
                <a:off x="2886" y="1336"/>
                <a:ext cx="62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(F, I)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11" name="Rectangle 566"/>
              <p:cNvSpPr>
                <a:spLocks noChangeArrowheads="1"/>
              </p:cNvSpPr>
              <p:nvPr/>
            </p:nvSpPr>
            <p:spPr bwMode="auto">
              <a:xfrm>
                <a:off x="2721" y="1359"/>
                <a:ext cx="31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8.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12" name="Rectangle 567"/>
              <p:cNvSpPr>
                <a:spLocks noChangeArrowheads="1"/>
              </p:cNvSpPr>
              <p:nvPr/>
            </p:nvSpPr>
            <p:spPr bwMode="auto">
              <a:xfrm>
                <a:off x="2756" y="1359"/>
                <a:ext cx="251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Incendio (F, H, I, R, A)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13" name="Rectangle 568"/>
              <p:cNvSpPr>
                <a:spLocks noChangeArrowheads="1"/>
              </p:cNvSpPr>
              <p:nvPr/>
            </p:nvSpPr>
            <p:spPr bwMode="auto">
              <a:xfrm>
                <a:off x="2721" y="1382"/>
                <a:ext cx="31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9.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14" name="Rectangle 569"/>
              <p:cNvSpPr>
                <a:spLocks noChangeArrowheads="1"/>
              </p:cNvSpPr>
              <p:nvPr/>
            </p:nvSpPr>
            <p:spPr bwMode="auto">
              <a:xfrm>
                <a:off x="2756" y="1382"/>
                <a:ext cx="226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Sismo (F, H, I, R, A)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15" name="Rectangle 570"/>
              <p:cNvSpPr>
                <a:spLocks noChangeArrowheads="1"/>
              </p:cNvSpPr>
              <p:nvPr/>
            </p:nvSpPr>
            <p:spPr bwMode="auto">
              <a:xfrm>
                <a:off x="2721" y="1407"/>
                <a:ext cx="45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10.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16" name="Rectangle 571"/>
              <p:cNvSpPr>
                <a:spLocks noChangeArrowheads="1"/>
              </p:cNvSpPr>
              <p:nvPr/>
            </p:nvSpPr>
            <p:spPr bwMode="auto">
              <a:xfrm>
                <a:off x="2759" y="1407"/>
                <a:ext cx="177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Fraude (F, R, I)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17" name="Rectangle 572"/>
              <p:cNvSpPr>
                <a:spLocks noChangeArrowheads="1"/>
              </p:cNvSpPr>
              <p:nvPr/>
            </p:nvSpPr>
            <p:spPr bwMode="auto">
              <a:xfrm>
                <a:off x="2721" y="1432"/>
                <a:ext cx="45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11.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18" name="Rectangle 573"/>
              <p:cNvSpPr>
                <a:spLocks noChangeArrowheads="1"/>
              </p:cNvSpPr>
              <p:nvPr/>
            </p:nvSpPr>
            <p:spPr bwMode="auto">
              <a:xfrm>
                <a:off x="2756" y="1432"/>
                <a:ext cx="244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Variación en tasas (F)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19" name="Rectangle 574"/>
              <p:cNvSpPr>
                <a:spLocks noChangeArrowheads="1"/>
              </p:cNvSpPr>
              <p:nvPr/>
            </p:nvSpPr>
            <p:spPr bwMode="auto">
              <a:xfrm>
                <a:off x="2721" y="1454"/>
                <a:ext cx="45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12.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20" name="Rectangle 575"/>
              <p:cNvSpPr>
                <a:spLocks noChangeArrowheads="1"/>
              </p:cNvSpPr>
              <p:nvPr/>
            </p:nvSpPr>
            <p:spPr bwMode="auto">
              <a:xfrm>
                <a:off x="2756" y="1454"/>
                <a:ext cx="372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Contaminación producto (F, H, R)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21" name="Rectangle 576"/>
              <p:cNvSpPr>
                <a:spLocks noChangeArrowheads="1"/>
              </p:cNvSpPr>
              <p:nvPr/>
            </p:nvSpPr>
            <p:spPr bwMode="auto">
              <a:xfrm>
                <a:off x="2721" y="1478"/>
                <a:ext cx="45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13.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22" name="Rectangle 577"/>
              <p:cNvSpPr>
                <a:spLocks noChangeArrowheads="1"/>
              </p:cNvSpPr>
              <p:nvPr/>
            </p:nvSpPr>
            <p:spPr bwMode="auto">
              <a:xfrm>
                <a:off x="2756" y="1478"/>
                <a:ext cx="391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Contaminación ambiental (F,R,A,H)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23" name="Rectangle 578"/>
              <p:cNvSpPr>
                <a:spLocks noChangeArrowheads="1"/>
              </p:cNvSpPr>
              <p:nvPr/>
            </p:nvSpPr>
            <p:spPr bwMode="auto">
              <a:xfrm>
                <a:off x="2721" y="1502"/>
                <a:ext cx="45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14.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24" name="Rectangle 579"/>
              <p:cNvSpPr>
                <a:spLocks noChangeArrowheads="1"/>
              </p:cNvSpPr>
              <p:nvPr/>
            </p:nvSpPr>
            <p:spPr bwMode="auto">
              <a:xfrm>
                <a:off x="2756" y="1502"/>
                <a:ext cx="307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Divulgación de información 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25" name="Rectangle 580"/>
              <p:cNvSpPr>
                <a:spLocks noChangeArrowheads="1"/>
              </p:cNvSpPr>
              <p:nvPr/>
            </p:nvSpPr>
            <p:spPr bwMode="auto">
              <a:xfrm>
                <a:off x="2756" y="1527"/>
                <a:ext cx="197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confidencial (F, I)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9" name="Group 678"/>
            <p:cNvGrpSpPr>
              <a:grpSpLocks/>
            </p:cNvGrpSpPr>
            <p:nvPr/>
          </p:nvGrpSpPr>
          <p:grpSpPr bwMode="auto">
            <a:xfrm>
              <a:off x="1573" y="2093"/>
              <a:ext cx="888" cy="477"/>
              <a:chOff x="1573" y="2093"/>
              <a:chExt cx="888" cy="477"/>
            </a:xfrm>
          </p:grpSpPr>
          <p:sp>
            <p:nvSpPr>
              <p:cNvPr id="7910" name="Rectangle 582"/>
              <p:cNvSpPr>
                <a:spLocks noChangeArrowheads="1"/>
              </p:cNvSpPr>
              <p:nvPr/>
            </p:nvSpPr>
            <p:spPr bwMode="auto">
              <a:xfrm>
                <a:off x="1655" y="2477"/>
                <a:ext cx="273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grpSp>
            <p:nvGrpSpPr>
              <p:cNvPr id="7911" name="Group 675"/>
              <p:cNvGrpSpPr>
                <a:grpSpLocks/>
              </p:cNvGrpSpPr>
              <p:nvPr/>
            </p:nvGrpSpPr>
            <p:grpSpPr bwMode="auto">
              <a:xfrm>
                <a:off x="1573" y="2096"/>
                <a:ext cx="823" cy="474"/>
                <a:chOff x="1573" y="2096"/>
                <a:chExt cx="823" cy="474"/>
              </a:xfrm>
            </p:grpSpPr>
            <p:sp>
              <p:nvSpPr>
                <p:cNvPr id="7934" name="Rectangle 583"/>
                <p:cNvSpPr>
                  <a:spLocks noChangeArrowheads="1"/>
                </p:cNvSpPr>
                <p:nvPr/>
              </p:nvSpPr>
              <p:spPr bwMode="auto">
                <a:xfrm>
                  <a:off x="1771" y="2096"/>
                  <a:ext cx="132" cy="9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935" name="Rectangle 584"/>
                <p:cNvSpPr>
                  <a:spLocks noChangeArrowheads="1"/>
                </p:cNvSpPr>
                <p:nvPr/>
              </p:nvSpPr>
              <p:spPr bwMode="auto">
                <a:xfrm>
                  <a:off x="1903" y="2096"/>
                  <a:ext cx="154" cy="9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936" name="Rectangle 585"/>
                <p:cNvSpPr>
                  <a:spLocks noChangeArrowheads="1"/>
                </p:cNvSpPr>
                <p:nvPr/>
              </p:nvSpPr>
              <p:spPr bwMode="auto">
                <a:xfrm>
                  <a:off x="2056" y="2096"/>
                  <a:ext cx="300" cy="98"/>
                </a:xfrm>
                <a:prstGeom prst="rect">
                  <a:avLst/>
                </a:pr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937" name="Rectangle 586"/>
                <p:cNvSpPr>
                  <a:spLocks noChangeArrowheads="1"/>
                </p:cNvSpPr>
                <p:nvPr/>
              </p:nvSpPr>
              <p:spPr bwMode="auto">
                <a:xfrm>
                  <a:off x="1771" y="2194"/>
                  <a:ext cx="132" cy="9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938" name="Rectangle 587"/>
                <p:cNvSpPr>
                  <a:spLocks noChangeArrowheads="1"/>
                </p:cNvSpPr>
                <p:nvPr/>
              </p:nvSpPr>
              <p:spPr bwMode="auto">
                <a:xfrm>
                  <a:off x="1903" y="2194"/>
                  <a:ext cx="154" cy="9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951" name="Rectangle 588"/>
                <p:cNvSpPr>
                  <a:spLocks noChangeArrowheads="1"/>
                </p:cNvSpPr>
                <p:nvPr/>
              </p:nvSpPr>
              <p:spPr bwMode="auto">
                <a:xfrm>
                  <a:off x="2056" y="2194"/>
                  <a:ext cx="147" cy="9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952" name="Rectangle 589"/>
                <p:cNvSpPr>
                  <a:spLocks noChangeArrowheads="1"/>
                </p:cNvSpPr>
                <p:nvPr/>
              </p:nvSpPr>
              <p:spPr bwMode="auto">
                <a:xfrm>
                  <a:off x="2202" y="2194"/>
                  <a:ext cx="154" cy="92"/>
                </a:xfrm>
                <a:prstGeom prst="rect">
                  <a:avLst/>
                </a:pr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953" name="Rectangle 590"/>
                <p:cNvSpPr>
                  <a:spLocks noChangeArrowheads="1"/>
                </p:cNvSpPr>
                <p:nvPr/>
              </p:nvSpPr>
              <p:spPr bwMode="auto">
                <a:xfrm>
                  <a:off x="1771" y="2286"/>
                  <a:ext cx="132" cy="104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954" name="Rectangle 591"/>
                <p:cNvSpPr>
                  <a:spLocks noChangeArrowheads="1"/>
                </p:cNvSpPr>
                <p:nvPr/>
              </p:nvSpPr>
              <p:spPr bwMode="auto">
                <a:xfrm>
                  <a:off x="1903" y="2286"/>
                  <a:ext cx="154" cy="10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955" name="Rectangle 592"/>
                <p:cNvSpPr>
                  <a:spLocks noChangeArrowheads="1"/>
                </p:cNvSpPr>
                <p:nvPr/>
              </p:nvSpPr>
              <p:spPr bwMode="auto">
                <a:xfrm>
                  <a:off x="2056" y="2281"/>
                  <a:ext cx="147" cy="11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956" name="Rectangle 593"/>
                <p:cNvSpPr>
                  <a:spLocks noChangeArrowheads="1"/>
                </p:cNvSpPr>
                <p:nvPr/>
              </p:nvSpPr>
              <p:spPr bwMode="auto">
                <a:xfrm>
                  <a:off x="2202" y="2286"/>
                  <a:ext cx="154" cy="10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957" name="Rectangle 594"/>
                <p:cNvSpPr>
                  <a:spLocks noChangeArrowheads="1"/>
                </p:cNvSpPr>
                <p:nvPr/>
              </p:nvSpPr>
              <p:spPr bwMode="auto">
                <a:xfrm>
                  <a:off x="1771" y="2389"/>
                  <a:ext cx="286" cy="76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958" name="Rectangle 595"/>
                <p:cNvSpPr>
                  <a:spLocks noChangeArrowheads="1"/>
                </p:cNvSpPr>
                <p:nvPr/>
              </p:nvSpPr>
              <p:spPr bwMode="auto">
                <a:xfrm>
                  <a:off x="2056" y="2389"/>
                  <a:ext cx="147" cy="76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959" name="Rectangle 596"/>
                <p:cNvSpPr>
                  <a:spLocks noChangeArrowheads="1"/>
                </p:cNvSpPr>
                <p:nvPr/>
              </p:nvSpPr>
              <p:spPr bwMode="auto">
                <a:xfrm>
                  <a:off x="2202" y="2389"/>
                  <a:ext cx="154" cy="7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960" name="Rectangle 597"/>
                <p:cNvSpPr>
                  <a:spLocks noChangeArrowheads="1"/>
                </p:cNvSpPr>
                <p:nvPr/>
              </p:nvSpPr>
              <p:spPr bwMode="auto">
                <a:xfrm>
                  <a:off x="1833" y="2466"/>
                  <a:ext cx="17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1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61" name="Rectangle 598"/>
                <p:cNvSpPr>
                  <a:spLocks noChangeArrowheads="1"/>
                </p:cNvSpPr>
                <p:nvPr/>
              </p:nvSpPr>
              <p:spPr bwMode="auto">
                <a:xfrm>
                  <a:off x="1976" y="2466"/>
                  <a:ext cx="16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2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62" name="Rectangle 599"/>
                <p:cNvSpPr>
                  <a:spLocks noChangeArrowheads="1"/>
                </p:cNvSpPr>
                <p:nvPr/>
              </p:nvSpPr>
              <p:spPr bwMode="auto">
                <a:xfrm>
                  <a:off x="2126" y="2466"/>
                  <a:ext cx="16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3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63" name="Rectangle 600"/>
                <p:cNvSpPr>
                  <a:spLocks noChangeArrowheads="1"/>
                </p:cNvSpPr>
                <p:nvPr/>
              </p:nvSpPr>
              <p:spPr bwMode="auto">
                <a:xfrm>
                  <a:off x="2265" y="2466"/>
                  <a:ext cx="17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4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64" name="Rectangle 601"/>
                <p:cNvSpPr>
                  <a:spLocks noChangeArrowheads="1"/>
                </p:cNvSpPr>
                <p:nvPr/>
              </p:nvSpPr>
              <p:spPr bwMode="auto">
                <a:xfrm>
                  <a:off x="1772" y="2486"/>
                  <a:ext cx="168" cy="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Insignificante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65" name="Rectangle 602"/>
                <p:cNvSpPr>
                  <a:spLocks noChangeArrowheads="1"/>
                </p:cNvSpPr>
                <p:nvPr/>
              </p:nvSpPr>
              <p:spPr bwMode="auto">
                <a:xfrm>
                  <a:off x="1958" y="2486"/>
                  <a:ext cx="66" cy="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Leve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66" name="Rectangle 603"/>
                <p:cNvSpPr>
                  <a:spLocks noChangeArrowheads="1"/>
                </p:cNvSpPr>
                <p:nvPr/>
              </p:nvSpPr>
              <p:spPr bwMode="auto">
                <a:xfrm>
                  <a:off x="2104" y="2486"/>
                  <a:ext cx="78" cy="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Grave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67" name="Rectangle 604"/>
                <p:cNvSpPr>
                  <a:spLocks noChangeArrowheads="1"/>
                </p:cNvSpPr>
                <p:nvPr/>
              </p:nvSpPr>
              <p:spPr bwMode="auto">
                <a:xfrm>
                  <a:off x="2238" y="2486"/>
                  <a:ext cx="87" cy="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Crítico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68" name="Rectangle 605"/>
                <p:cNvSpPr>
                  <a:spLocks noChangeArrowheads="1"/>
                </p:cNvSpPr>
                <p:nvPr/>
              </p:nvSpPr>
              <p:spPr bwMode="auto">
                <a:xfrm>
                  <a:off x="1757" y="2422"/>
                  <a:ext cx="15" cy="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1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69" name="Rectangle 606"/>
                <p:cNvSpPr>
                  <a:spLocks noChangeArrowheads="1"/>
                </p:cNvSpPr>
                <p:nvPr/>
              </p:nvSpPr>
              <p:spPr bwMode="auto">
                <a:xfrm>
                  <a:off x="1641" y="2139"/>
                  <a:ext cx="137" cy="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3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Recurrente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70" name="Rectangle 607"/>
                <p:cNvSpPr>
                  <a:spLocks noChangeArrowheads="1"/>
                </p:cNvSpPr>
                <p:nvPr/>
              </p:nvSpPr>
              <p:spPr bwMode="auto">
                <a:xfrm>
                  <a:off x="1654" y="2234"/>
                  <a:ext cx="126" cy="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3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Frecuente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71" name="Rectangle 608"/>
                <p:cNvSpPr>
                  <a:spLocks noChangeArrowheads="1"/>
                </p:cNvSpPr>
                <p:nvPr/>
              </p:nvSpPr>
              <p:spPr bwMode="auto">
                <a:xfrm>
                  <a:off x="1666" y="2332"/>
                  <a:ext cx="97" cy="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3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Posible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72" name="Rectangle 609"/>
                <p:cNvSpPr>
                  <a:spLocks noChangeArrowheads="1"/>
                </p:cNvSpPr>
                <p:nvPr/>
              </p:nvSpPr>
              <p:spPr bwMode="auto">
                <a:xfrm>
                  <a:off x="1757" y="2235"/>
                  <a:ext cx="15" cy="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3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73" name="Rectangle 610"/>
                <p:cNvSpPr>
                  <a:spLocks noChangeArrowheads="1"/>
                </p:cNvSpPr>
                <p:nvPr/>
              </p:nvSpPr>
              <p:spPr bwMode="auto">
                <a:xfrm>
                  <a:off x="1664" y="2421"/>
                  <a:ext cx="100" cy="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3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Remoto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74" name="Rectangle 611"/>
                <p:cNvSpPr>
                  <a:spLocks noChangeArrowheads="1"/>
                </p:cNvSpPr>
                <p:nvPr/>
              </p:nvSpPr>
              <p:spPr bwMode="auto">
                <a:xfrm>
                  <a:off x="1757" y="2141"/>
                  <a:ext cx="15" cy="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4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75" name="Rectangle 612"/>
                <p:cNvSpPr>
                  <a:spLocks noChangeArrowheads="1"/>
                </p:cNvSpPr>
                <p:nvPr/>
              </p:nvSpPr>
              <p:spPr bwMode="auto">
                <a:xfrm>
                  <a:off x="1757" y="2334"/>
                  <a:ext cx="15" cy="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2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76" name="Rectangle 613"/>
                <p:cNvSpPr>
                  <a:spLocks noChangeArrowheads="1"/>
                </p:cNvSpPr>
                <p:nvPr/>
              </p:nvSpPr>
              <p:spPr bwMode="auto">
                <a:xfrm>
                  <a:off x="1647" y="2510"/>
                  <a:ext cx="1" cy="1"/>
                </a:xfrm>
                <a:prstGeom prst="rect">
                  <a:avLst/>
                </a:prstGeom>
                <a:solidFill>
                  <a:srgbClr val="D0D7E5"/>
                </a:solidFill>
                <a:ln w="0" cap="flat">
                  <a:solidFill>
                    <a:srgbClr val="D0D7E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977" name="Rectangle 614"/>
                <p:cNvSpPr>
                  <a:spLocks noChangeArrowheads="1"/>
                </p:cNvSpPr>
                <p:nvPr/>
              </p:nvSpPr>
              <p:spPr bwMode="auto">
                <a:xfrm>
                  <a:off x="1685" y="2510"/>
                  <a:ext cx="1" cy="1"/>
                </a:xfrm>
                <a:prstGeom prst="rect">
                  <a:avLst/>
                </a:prstGeom>
                <a:solidFill>
                  <a:srgbClr val="D0D7E5"/>
                </a:solidFill>
                <a:ln w="0" cap="flat">
                  <a:solidFill>
                    <a:srgbClr val="D0D7E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978" name="Rectangle 615"/>
                <p:cNvSpPr>
                  <a:spLocks noChangeArrowheads="1"/>
                </p:cNvSpPr>
                <p:nvPr/>
              </p:nvSpPr>
              <p:spPr bwMode="auto">
                <a:xfrm>
                  <a:off x="1750" y="2510"/>
                  <a:ext cx="1" cy="1"/>
                </a:xfrm>
                <a:prstGeom prst="rect">
                  <a:avLst/>
                </a:prstGeom>
                <a:solidFill>
                  <a:srgbClr val="D0D7E5"/>
                </a:solidFill>
                <a:ln w="0" cap="flat">
                  <a:solidFill>
                    <a:srgbClr val="D0D7E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979" name="Rectangle 616"/>
                <p:cNvSpPr>
                  <a:spLocks noChangeArrowheads="1"/>
                </p:cNvSpPr>
                <p:nvPr/>
              </p:nvSpPr>
              <p:spPr bwMode="auto">
                <a:xfrm>
                  <a:off x="2173" y="2510"/>
                  <a:ext cx="1" cy="1"/>
                </a:xfrm>
                <a:prstGeom prst="rect">
                  <a:avLst/>
                </a:prstGeom>
                <a:solidFill>
                  <a:srgbClr val="D0D7E5"/>
                </a:solidFill>
                <a:ln w="0" cap="flat">
                  <a:solidFill>
                    <a:srgbClr val="D0D7E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980" name="Rectangle 617"/>
                <p:cNvSpPr>
                  <a:spLocks noChangeArrowheads="1"/>
                </p:cNvSpPr>
                <p:nvPr/>
              </p:nvSpPr>
              <p:spPr bwMode="auto">
                <a:xfrm>
                  <a:off x="2356" y="2510"/>
                  <a:ext cx="1" cy="1"/>
                </a:xfrm>
                <a:prstGeom prst="rect">
                  <a:avLst/>
                </a:prstGeom>
                <a:solidFill>
                  <a:srgbClr val="D0D7E5"/>
                </a:solidFill>
                <a:ln w="0" cap="flat">
                  <a:solidFill>
                    <a:srgbClr val="D0D7E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981" name="Rectangle 618"/>
                <p:cNvSpPr>
                  <a:spLocks noChangeArrowheads="1"/>
                </p:cNvSpPr>
                <p:nvPr/>
              </p:nvSpPr>
              <p:spPr bwMode="auto">
                <a:xfrm>
                  <a:off x="2356" y="2179"/>
                  <a:ext cx="1" cy="1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982" name="Rectangle 619"/>
                <p:cNvSpPr>
                  <a:spLocks noChangeArrowheads="1"/>
                </p:cNvSpPr>
                <p:nvPr/>
              </p:nvSpPr>
              <p:spPr bwMode="auto">
                <a:xfrm>
                  <a:off x="2371" y="2389"/>
                  <a:ext cx="1" cy="1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983" name="Rectangle 620"/>
                <p:cNvSpPr>
                  <a:spLocks noChangeArrowheads="1"/>
                </p:cNvSpPr>
                <p:nvPr/>
              </p:nvSpPr>
              <p:spPr bwMode="auto">
                <a:xfrm>
                  <a:off x="2371" y="2429"/>
                  <a:ext cx="1" cy="1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984" name="Rectangle 621"/>
                <p:cNvSpPr>
                  <a:spLocks noChangeArrowheads="1"/>
                </p:cNvSpPr>
                <p:nvPr/>
              </p:nvSpPr>
              <p:spPr bwMode="auto">
                <a:xfrm>
                  <a:off x="2371" y="2464"/>
                  <a:ext cx="1" cy="1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985" name="Rectangle 622"/>
                <p:cNvSpPr>
                  <a:spLocks noChangeArrowheads="1"/>
                </p:cNvSpPr>
                <p:nvPr/>
              </p:nvSpPr>
              <p:spPr bwMode="auto">
                <a:xfrm>
                  <a:off x="2356" y="2483"/>
                  <a:ext cx="1" cy="1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986" name="Rectangle 623"/>
                <p:cNvSpPr>
                  <a:spLocks noChangeArrowheads="1"/>
                </p:cNvSpPr>
                <p:nvPr/>
              </p:nvSpPr>
              <p:spPr bwMode="auto">
                <a:xfrm>
                  <a:off x="2356" y="2498"/>
                  <a:ext cx="1" cy="1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987" name="Rectangle 624"/>
                <p:cNvSpPr>
                  <a:spLocks noChangeArrowheads="1"/>
                </p:cNvSpPr>
                <p:nvPr/>
              </p:nvSpPr>
              <p:spPr bwMode="auto">
                <a:xfrm>
                  <a:off x="2356" y="2509"/>
                  <a:ext cx="1" cy="1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988" name="Freeform 625"/>
                <p:cNvSpPr>
                  <a:spLocks noEditPoints="1"/>
                </p:cNvSpPr>
                <p:nvPr/>
              </p:nvSpPr>
              <p:spPr bwMode="auto">
                <a:xfrm>
                  <a:off x="1787" y="2539"/>
                  <a:ext cx="553" cy="11"/>
                </a:xfrm>
                <a:custGeom>
                  <a:avLst/>
                  <a:gdLst>
                    <a:gd name="T0" fmla="*/ 9 w 553"/>
                    <a:gd name="T1" fmla="*/ 4 h 11"/>
                    <a:gd name="T2" fmla="*/ 543 w 553"/>
                    <a:gd name="T3" fmla="*/ 4 h 11"/>
                    <a:gd name="T4" fmla="*/ 543 w 553"/>
                    <a:gd name="T5" fmla="*/ 8 h 11"/>
                    <a:gd name="T6" fmla="*/ 9 w 553"/>
                    <a:gd name="T7" fmla="*/ 8 h 11"/>
                    <a:gd name="T8" fmla="*/ 9 w 553"/>
                    <a:gd name="T9" fmla="*/ 4 h 11"/>
                    <a:gd name="T10" fmla="*/ 11 w 553"/>
                    <a:gd name="T11" fmla="*/ 11 h 11"/>
                    <a:gd name="T12" fmla="*/ 0 w 553"/>
                    <a:gd name="T13" fmla="*/ 6 h 11"/>
                    <a:gd name="T14" fmla="*/ 11 w 553"/>
                    <a:gd name="T15" fmla="*/ 0 h 11"/>
                    <a:gd name="T16" fmla="*/ 11 w 553"/>
                    <a:gd name="T17" fmla="*/ 11 h 11"/>
                    <a:gd name="T18" fmla="*/ 541 w 553"/>
                    <a:gd name="T19" fmla="*/ 0 h 11"/>
                    <a:gd name="T20" fmla="*/ 553 w 553"/>
                    <a:gd name="T21" fmla="*/ 6 h 11"/>
                    <a:gd name="T22" fmla="*/ 541 w 553"/>
                    <a:gd name="T23" fmla="*/ 11 h 11"/>
                    <a:gd name="T24" fmla="*/ 541 w 553"/>
                    <a:gd name="T25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53" h="11">
                      <a:moveTo>
                        <a:pt x="9" y="4"/>
                      </a:moveTo>
                      <a:lnTo>
                        <a:pt x="543" y="4"/>
                      </a:lnTo>
                      <a:lnTo>
                        <a:pt x="543" y="8"/>
                      </a:lnTo>
                      <a:lnTo>
                        <a:pt x="9" y="8"/>
                      </a:lnTo>
                      <a:lnTo>
                        <a:pt x="9" y="4"/>
                      </a:lnTo>
                      <a:close/>
                      <a:moveTo>
                        <a:pt x="11" y="11"/>
                      </a:moveTo>
                      <a:lnTo>
                        <a:pt x="0" y="6"/>
                      </a:lnTo>
                      <a:lnTo>
                        <a:pt x="11" y="0"/>
                      </a:lnTo>
                      <a:lnTo>
                        <a:pt x="11" y="11"/>
                      </a:lnTo>
                      <a:close/>
                      <a:moveTo>
                        <a:pt x="541" y="0"/>
                      </a:moveTo>
                      <a:lnTo>
                        <a:pt x="553" y="6"/>
                      </a:lnTo>
                      <a:lnTo>
                        <a:pt x="541" y="11"/>
                      </a:lnTo>
                      <a:lnTo>
                        <a:pt x="5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989" name="Rectangle 626"/>
                <p:cNvSpPr>
                  <a:spLocks noChangeArrowheads="1"/>
                </p:cNvSpPr>
                <p:nvPr/>
              </p:nvSpPr>
              <p:spPr bwMode="auto">
                <a:xfrm>
                  <a:off x="1988" y="2522"/>
                  <a:ext cx="143" cy="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990" name="Rectangle 627"/>
                <p:cNvSpPr>
                  <a:spLocks noChangeArrowheads="1"/>
                </p:cNvSpPr>
                <p:nvPr/>
              </p:nvSpPr>
              <p:spPr bwMode="auto">
                <a:xfrm>
                  <a:off x="1998" y="2527"/>
                  <a:ext cx="153" cy="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3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Severidad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91" name="Freeform 628"/>
                <p:cNvSpPr>
                  <a:spLocks noEditPoints="1"/>
                </p:cNvSpPr>
                <p:nvPr/>
              </p:nvSpPr>
              <p:spPr bwMode="auto">
                <a:xfrm>
                  <a:off x="1588" y="2162"/>
                  <a:ext cx="12" cy="277"/>
                </a:xfrm>
                <a:custGeom>
                  <a:avLst/>
                  <a:gdLst>
                    <a:gd name="T0" fmla="*/ 4 w 12"/>
                    <a:gd name="T1" fmla="*/ 268 h 277"/>
                    <a:gd name="T2" fmla="*/ 4 w 12"/>
                    <a:gd name="T3" fmla="*/ 10 h 277"/>
                    <a:gd name="T4" fmla="*/ 8 w 12"/>
                    <a:gd name="T5" fmla="*/ 10 h 277"/>
                    <a:gd name="T6" fmla="*/ 8 w 12"/>
                    <a:gd name="T7" fmla="*/ 268 h 277"/>
                    <a:gd name="T8" fmla="*/ 4 w 12"/>
                    <a:gd name="T9" fmla="*/ 268 h 277"/>
                    <a:gd name="T10" fmla="*/ 12 w 12"/>
                    <a:gd name="T11" fmla="*/ 266 h 277"/>
                    <a:gd name="T12" fmla="*/ 6 w 12"/>
                    <a:gd name="T13" fmla="*/ 277 h 277"/>
                    <a:gd name="T14" fmla="*/ 0 w 12"/>
                    <a:gd name="T15" fmla="*/ 266 h 277"/>
                    <a:gd name="T16" fmla="*/ 12 w 12"/>
                    <a:gd name="T17" fmla="*/ 266 h 277"/>
                    <a:gd name="T18" fmla="*/ 1 w 12"/>
                    <a:gd name="T19" fmla="*/ 12 h 277"/>
                    <a:gd name="T20" fmla="*/ 6 w 12"/>
                    <a:gd name="T21" fmla="*/ 0 h 277"/>
                    <a:gd name="T22" fmla="*/ 12 w 12"/>
                    <a:gd name="T23" fmla="*/ 12 h 277"/>
                    <a:gd name="T24" fmla="*/ 1 w 12"/>
                    <a:gd name="T25" fmla="*/ 12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" h="277">
                      <a:moveTo>
                        <a:pt x="4" y="268"/>
                      </a:moveTo>
                      <a:lnTo>
                        <a:pt x="4" y="10"/>
                      </a:lnTo>
                      <a:lnTo>
                        <a:pt x="8" y="10"/>
                      </a:lnTo>
                      <a:lnTo>
                        <a:pt x="8" y="268"/>
                      </a:lnTo>
                      <a:lnTo>
                        <a:pt x="4" y="268"/>
                      </a:lnTo>
                      <a:close/>
                      <a:moveTo>
                        <a:pt x="12" y="266"/>
                      </a:moveTo>
                      <a:lnTo>
                        <a:pt x="6" y="277"/>
                      </a:lnTo>
                      <a:lnTo>
                        <a:pt x="0" y="266"/>
                      </a:lnTo>
                      <a:lnTo>
                        <a:pt x="12" y="266"/>
                      </a:lnTo>
                      <a:close/>
                      <a:moveTo>
                        <a:pt x="1" y="12"/>
                      </a:moveTo>
                      <a:lnTo>
                        <a:pt x="6" y="0"/>
                      </a:lnTo>
                      <a:lnTo>
                        <a:pt x="12" y="12"/>
                      </a:lnTo>
                      <a:lnTo>
                        <a:pt x="1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7992" name="Rectangle 629"/>
                <p:cNvSpPr>
                  <a:spLocks noChangeArrowheads="1"/>
                </p:cNvSpPr>
                <p:nvPr/>
              </p:nvSpPr>
              <p:spPr bwMode="auto">
                <a:xfrm>
                  <a:off x="1573" y="2219"/>
                  <a:ext cx="39" cy="14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pic>
              <p:nvPicPr>
                <p:cNvPr id="7799" name="Picture 631"/>
                <p:cNvPicPr>
                  <a:picLocks noChangeAspect="1" noChangeArrowheads="1"/>
                </p:cNvPicPr>
                <p:nvPr/>
              </p:nvPicPr>
              <p:blipFill>
                <a:blip r:embed="rId16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09" y="2295"/>
                  <a:ext cx="14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800" name="Picture 632"/>
                <p:cNvPicPr>
                  <a:picLocks noChangeAspect="1" noChangeArrowheads="1"/>
                </p:cNvPicPr>
                <p:nvPr/>
              </p:nvPicPr>
              <p:blipFill>
                <a:blip r:embed="rId8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09" y="2295"/>
                  <a:ext cx="14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994" name="Rectangle 633"/>
                <p:cNvSpPr>
                  <a:spLocks noChangeArrowheads="1"/>
                </p:cNvSpPr>
                <p:nvPr/>
              </p:nvSpPr>
              <p:spPr bwMode="auto">
                <a:xfrm>
                  <a:off x="2225" y="2291"/>
                  <a:ext cx="56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Sismo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95" name="Rectangle 634"/>
                <p:cNvSpPr>
                  <a:spLocks noChangeArrowheads="1"/>
                </p:cNvSpPr>
                <p:nvPr/>
              </p:nvSpPr>
              <p:spPr bwMode="auto">
                <a:xfrm>
                  <a:off x="2225" y="2306"/>
                  <a:ext cx="151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Fluctuación en las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96" name="Rectangle 635"/>
                <p:cNvSpPr>
                  <a:spLocks noChangeArrowheads="1"/>
                </p:cNvSpPr>
                <p:nvPr/>
              </p:nvSpPr>
              <p:spPr bwMode="auto">
                <a:xfrm>
                  <a:off x="2225" y="2322"/>
                  <a:ext cx="132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tasas de cambio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97" name="Rectangle 636"/>
                <p:cNvSpPr>
                  <a:spLocks noChangeArrowheads="1"/>
                </p:cNvSpPr>
                <p:nvPr/>
              </p:nvSpPr>
              <p:spPr bwMode="auto">
                <a:xfrm>
                  <a:off x="2225" y="2339"/>
                  <a:ext cx="153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Caída de cosechas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98" name="Rectangle 637"/>
                <p:cNvSpPr>
                  <a:spLocks noChangeArrowheads="1"/>
                </p:cNvSpPr>
                <p:nvPr/>
              </p:nvSpPr>
              <p:spPr bwMode="auto">
                <a:xfrm>
                  <a:off x="2225" y="2355"/>
                  <a:ext cx="112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Alteración de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99" name="Rectangle 638"/>
                <p:cNvSpPr>
                  <a:spLocks noChangeArrowheads="1"/>
                </p:cNvSpPr>
                <p:nvPr/>
              </p:nvSpPr>
              <p:spPr bwMode="auto">
                <a:xfrm>
                  <a:off x="2225" y="2371"/>
                  <a:ext cx="78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producto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76" name="Rectangle 639"/>
                <p:cNvSpPr>
                  <a:spLocks noChangeArrowheads="1"/>
                </p:cNvSpPr>
                <p:nvPr/>
              </p:nvSpPr>
              <p:spPr bwMode="auto">
                <a:xfrm>
                  <a:off x="2225" y="2386"/>
                  <a:ext cx="129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Incumplimiento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77" name="Rectangle 640"/>
                <p:cNvSpPr>
                  <a:spLocks noChangeArrowheads="1"/>
                </p:cNvSpPr>
                <p:nvPr/>
              </p:nvSpPr>
              <p:spPr bwMode="auto">
                <a:xfrm>
                  <a:off x="2225" y="2402"/>
                  <a:ext cx="44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legal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78" name="Rectangle 641"/>
                <p:cNvSpPr>
                  <a:spLocks noChangeArrowheads="1"/>
                </p:cNvSpPr>
                <p:nvPr/>
              </p:nvSpPr>
              <p:spPr bwMode="auto">
                <a:xfrm>
                  <a:off x="2225" y="2418"/>
                  <a:ext cx="99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Ausentismo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79" name="Rectangle 642"/>
                <p:cNvSpPr>
                  <a:spLocks noChangeArrowheads="1"/>
                </p:cNvSpPr>
                <p:nvPr/>
              </p:nvSpPr>
              <p:spPr bwMode="auto">
                <a:xfrm>
                  <a:off x="2074" y="2291"/>
                  <a:ext cx="119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Cambios en la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80" name="Rectangle 643"/>
                <p:cNvSpPr>
                  <a:spLocks noChangeArrowheads="1"/>
                </p:cNvSpPr>
                <p:nvPr/>
              </p:nvSpPr>
              <p:spPr bwMode="auto">
                <a:xfrm>
                  <a:off x="2074" y="2306"/>
                  <a:ext cx="89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regulación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81" name="Rectangle 644"/>
                <p:cNvSpPr>
                  <a:spLocks noChangeArrowheads="1"/>
                </p:cNvSpPr>
                <p:nvPr/>
              </p:nvSpPr>
              <p:spPr bwMode="auto">
                <a:xfrm>
                  <a:off x="2074" y="2323"/>
                  <a:ext cx="185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Pérdida de Información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82" name="Rectangle 645"/>
                <p:cNvSpPr>
                  <a:spLocks noChangeArrowheads="1"/>
                </p:cNvSpPr>
                <p:nvPr/>
              </p:nvSpPr>
              <p:spPr bwMode="auto">
                <a:xfrm>
                  <a:off x="2074" y="2339"/>
                  <a:ext cx="62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Fraude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7814" name="Picture 646"/>
                <p:cNvPicPr>
                  <a:picLocks noChangeAspect="1" noChangeArrowheads="1"/>
                </p:cNvPicPr>
                <p:nvPr/>
              </p:nvPicPr>
              <p:blipFill>
                <a:blip r:embed="rId16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09" y="2309"/>
                  <a:ext cx="14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815" name="Picture 647"/>
                <p:cNvPicPr>
                  <a:picLocks noChangeAspect="1" noChangeArrowheads="1"/>
                </p:cNvPicPr>
                <p:nvPr/>
              </p:nvPicPr>
              <p:blipFill>
                <a:blip r:embed="rId8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09" y="2309"/>
                  <a:ext cx="14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816" name="Picture 648"/>
                <p:cNvPicPr>
                  <a:picLocks noChangeAspect="1" noChangeArrowheads="1"/>
                </p:cNvPicPr>
                <p:nvPr/>
              </p:nvPicPr>
              <p:blipFill>
                <a:blip r:embed="rId16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09" y="2338"/>
                  <a:ext cx="14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817" name="Picture 649"/>
                <p:cNvPicPr>
                  <a:picLocks noChangeAspect="1" noChangeArrowheads="1"/>
                </p:cNvPicPr>
                <p:nvPr/>
              </p:nvPicPr>
              <p:blipFill>
                <a:blip r:embed="rId8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09" y="2338"/>
                  <a:ext cx="14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818" name="Picture 650"/>
                <p:cNvPicPr>
                  <a:picLocks noChangeAspect="1" noChangeArrowheads="1"/>
                </p:cNvPicPr>
                <p:nvPr/>
              </p:nvPicPr>
              <p:blipFill>
                <a:blip r:embed="rId16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09" y="2359"/>
                  <a:ext cx="14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819" name="Picture 651"/>
                <p:cNvPicPr>
                  <a:picLocks noChangeAspect="1" noChangeArrowheads="1"/>
                </p:cNvPicPr>
                <p:nvPr/>
              </p:nvPicPr>
              <p:blipFill>
                <a:blip r:embed="rId9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09" y="2359"/>
                  <a:ext cx="14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820" name="Picture 652"/>
                <p:cNvPicPr>
                  <a:picLocks noChangeAspect="1" noChangeArrowheads="1"/>
                </p:cNvPicPr>
                <p:nvPr/>
              </p:nvPicPr>
              <p:blipFill>
                <a:blip r:embed="rId16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2323"/>
                  <a:ext cx="14" cy="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821" name="Picture 653"/>
                <p:cNvPicPr>
                  <a:picLocks noChangeAspect="1" noChangeArrowheads="1"/>
                </p:cNvPicPr>
                <p:nvPr/>
              </p:nvPicPr>
              <p:blipFill>
                <a:blip r:embed="rId9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2323"/>
                  <a:ext cx="14" cy="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822" name="Picture 654"/>
                <p:cNvPicPr>
                  <a:picLocks noChangeAspect="1" noChangeArrowheads="1"/>
                </p:cNvPicPr>
                <p:nvPr/>
              </p:nvPicPr>
              <p:blipFill>
                <a:blip r:embed="rId16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2344"/>
                  <a:ext cx="14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823" name="Picture 655"/>
                <p:cNvPicPr>
                  <a:picLocks noChangeAspect="1" noChangeArrowheads="1"/>
                </p:cNvPicPr>
                <p:nvPr/>
              </p:nvPicPr>
              <p:blipFill>
                <a:blip r:embed="rId9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2344"/>
                  <a:ext cx="14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783" name="Rectangle 656"/>
                <p:cNvSpPr>
                  <a:spLocks noChangeArrowheads="1"/>
                </p:cNvSpPr>
                <p:nvPr/>
              </p:nvSpPr>
              <p:spPr bwMode="auto">
                <a:xfrm>
                  <a:off x="2228" y="2204"/>
                  <a:ext cx="74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Incendio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84" name="Rectangle 657"/>
                <p:cNvSpPr>
                  <a:spLocks noChangeArrowheads="1"/>
                </p:cNvSpPr>
                <p:nvPr/>
              </p:nvSpPr>
              <p:spPr bwMode="auto">
                <a:xfrm>
                  <a:off x="2225" y="2219"/>
                  <a:ext cx="154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Desabastecimiento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85" name="Rectangle 658"/>
                <p:cNvSpPr>
                  <a:spLocks noChangeArrowheads="1"/>
                </p:cNvSpPr>
                <p:nvPr/>
              </p:nvSpPr>
              <p:spPr bwMode="auto">
                <a:xfrm>
                  <a:off x="2225" y="2235"/>
                  <a:ext cx="171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Falla en los servicios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86" name="Rectangle 659"/>
                <p:cNvSpPr>
                  <a:spLocks noChangeArrowheads="1"/>
                </p:cNvSpPr>
                <p:nvPr/>
              </p:nvSpPr>
              <p:spPr bwMode="auto">
                <a:xfrm>
                  <a:off x="2225" y="2251"/>
                  <a:ext cx="68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básicos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87" name="Rectangle 660"/>
                <p:cNvSpPr>
                  <a:spLocks noChangeArrowheads="1"/>
                </p:cNvSpPr>
                <p:nvPr/>
              </p:nvSpPr>
              <p:spPr bwMode="auto">
                <a:xfrm>
                  <a:off x="2225" y="2267"/>
                  <a:ext cx="112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Inundaciones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7829" name="Picture 661"/>
                <p:cNvPicPr>
                  <a:picLocks noChangeAspect="1" noChangeArrowheads="1"/>
                </p:cNvPicPr>
                <p:nvPr/>
              </p:nvPicPr>
              <p:blipFill>
                <a:blip r:embed="rId16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10" y="2202"/>
                  <a:ext cx="14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830" name="Picture 662"/>
                <p:cNvPicPr>
                  <a:picLocks noChangeAspect="1" noChangeArrowheads="1"/>
                </p:cNvPicPr>
                <p:nvPr/>
              </p:nvPicPr>
              <p:blipFill>
                <a:blip r:embed="rId9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10" y="2202"/>
                  <a:ext cx="14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831" name="Picture 663"/>
                <p:cNvPicPr>
                  <a:picLocks noChangeAspect="1" noChangeArrowheads="1"/>
                </p:cNvPicPr>
                <p:nvPr/>
              </p:nvPicPr>
              <p:blipFill>
                <a:blip r:embed="rId16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10" y="2223"/>
                  <a:ext cx="14" cy="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832" name="Picture 664"/>
                <p:cNvPicPr>
                  <a:picLocks noChangeAspect="1" noChangeArrowheads="1"/>
                </p:cNvPicPr>
                <p:nvPr/>
              </p:nvPicPr>
              <p:blipFill>
                <a:blip r:embed="rId9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10" y="2223"/>
                  <a:ext cx="14" cy="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833" name="Picture 665"/>
                <p:cNvPicPr>
                  <a:picLocks noChangeAspect="1" noChangeArrowheads="1"/>
                </p:cNvPicPr>
                <p:nvPr/>
              </p:nvPicPr>
              <p:blipFill>
                <a:blip r:embed="rId17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10" y="2238"/>
                  <a:ext cx="14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834" name="Picture 666"/>
                <p:cNvPicPr>
                  <a:picLocks noChangeAspect="1" noChangeArrowheads="1"/>
                </p:cNvPicPr>
                <p:nvPr/>
              </p:nvPicPr>
              <p:blipFill>
                <a:blip r:embed="rId10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10" y="2238"/>
                  <a:ext cx="14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835" name="Picture 667"/>
                <p:cNvPicPr>
                  <a:picLocks noChangeAspect="1" noChangeArrowheads="1"/>
                </p:cNvPicPr>
                <p:nvPr/>
              </p:nvPicPr>
              <p:blipFill>
                <a:blip r:embed="rId17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2294"/>
                  <a:ext cx="14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836" name="Picture 668"/>
                <p:cNvPicPr>
                  <a:picLocks noChangeAspect="1" noChangeArrowheads="1"/>
                </p:cNvPicPr>
                <p:nvPr/>
              </p:nvPicPr>
              <p:blipFill>
                <a:blip r:embed="rId10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2294"/>
                  <a:ext cx="14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837" name="Picture 669"/>
                <p:cNvPicPr>
                  <a:picLocks noChangeAspect="1" noChangeArrowheads="1"/>
                </p:cNvPicPr>
                <p:nvPr/>
              </p:nvPicPr>
              <p:blipFill>
                <a:blip r:embed="rId17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09" y="2272"/>
                  <a:ext cx="14" cy="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838" name="Picture 670"/>
                <p:cNvPicPr>
                  <a:picLocks noChangeAspect="1" noChangeArrowheads="1"/>
                </p:cNvPicPr>
                <p:nvPr/>
              </p:nvPicPr>
              <p:blipFill>
                <a:blip r:embed="rId10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09" y="2272"/>
                  <a:ext cx="14" cy="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839" name="Picture 671"/>
                <p:cNvPicPr>
                  <a:picLocks noChangeAspect="1" noChangeArrowheads="1"/>
                </p:cNvPicPr>
                <p:nvPr/>
              </p:nvPicPr>
              <p:blipFill>
                <a:blip r:embed="rId17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09" y="2387"/>
                  <a:ext cx="14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840" name="Picture 672"/>
                <p:cNvPicPr>
                  <a:picLocks noChangeAspect="1" noChangeArrowheads="1"/>
                </p:cNvPicPr>
                <p:nvPr/>
              </p:nvPicPr>
              <p:blipFill>
                <a:blip r:embed="rId10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09" y="2387"/>
                  <a:ext cx="14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841" name="Picture 673"/>
                <p:cNvPicPr>
                  <a:picLocks noChangeAspect="1" noChangeArrowheads="1"/>
                </p:cNvPicPr>
                <p:nvPr/>
              </p:nvPicPr>
              <p:blipFill>
                <a:blip r:embed="rId17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09" y="2415"/>
                  <a:ext cx="14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842" name="Picture 674"/>
                <p:cNvPicPr>
                  <a:picLocks noChangeAspect="1" noChangeArrowheads="1"/>
                </p:cNvPicPr>
                <p:nvPr/>
              </p:nvPicPr>
              <p:blipFill>
                <a:blip r:embed="rId10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09" y="2415"/>
                  <a:ext cx="14" cy="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7912" name="Rectangle 676"/>
              <p:cNvSpPr>
                <a:spLocks noChangeArrowheads="1"/>
              </p:cNvSpPr>
              <p:nvPr/>
            </p:nvSpPr>
            <p:spPr bwMode="auto">
              <a:xfrm>
                <a:off x="1672" y="2093"/>
                <a:ext cx="114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FRECUENCIA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33" name="Rectangle 677"/>
              <p:cNvSpPr>
                <a:spLocks noChangeArrowheads="1"/>
              </p:cNvSpPr>
              <p:nvPr/>
            </p:nvSpPr>
            <p:spPr bwMode="auto">
              <a:xfrm>
                <a:off x="2357" y="2470"/>
                <a:ext cx="104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SEVERIDAD</a:t>
                </a:r>
                <a:endParaRPr kumimoji="0" lang="es-CO" alt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0" name="Group 785"/>
            <p:cNvGrpSpPr>
              <a:grpSpLocks/>
            </p:cNvGrpSpPr>
            <p:nvPr/>
          </p:nvGrpSpPr>
          <p:grpSpPr bwMode="auto">
            <a:xfrm>
              <a:off x="2387" y="2092"/>
              <a:ext cx="796" cy="408"/>
              <a:chOff x="2387" y="2092"/>
              <a:chExt cx="796" cy="408"/>
            </a:xfrm>
          </p:grpSpPr>
          <p:sp>
            <p:nvSpPr>
              <p:cNvPr id="28" name="Rectangle 679"/>
              <p:cNvSpPr>
                <a:spLocks noChangeArrowheads="1"/>
              </p:cNvSpPr>
              <p:nvPr/>
            </p:nvSpPr>
            <p:spPr bwMode="auto">
              <a:xfrm>
                <a:off x="2387" y="2456"/>
                <a:ext cx="257" cy="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grpSp>
            <p:nvGrpSpPr>
              <p:cNvPr id="29" name="Group 783"/>
              <p:cNvGrpSpPr>
                <a:grpSpLocks/>
              </p:cNvGrpSpPr>
              <p:nvPr/>
            </p:nvGrpSpPr>
            <p:grpSpPr bwMode="auto">
              <a:xfrm>
                <a:off x="2388" y="2098"/>
                <a:ext cx="795" cy="402"/>
                <a:chOff x="2388" y="2098"/>
                <a:chExt cx="795" cy="402"/>
              </a:xfrm>
            </p:grpSpPr>
            <p:sp>
              <p:nvSpPr>
                <p:cNvPr id="31" name="Rectangle 680"/>
                <p:cNvSpPr>
                  <a:spLocks noChangeArrowheads="1"/>
                </p:cNvSpPr>
                <p:nvPr/>
              </p:nvSpPr>
              <p:spPr bwMode="auto">
                <a:xfrm>
                  <a:off x="2491" y="2120"/>
                  <a:ext cx="144" cy="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32" name="Rectangle 681"/>
                <p:cNvSpPr>
                  <a:spLocks noChangeArrowheads="1"/>
                </p:cNvSpPr>
                <p:nvPr/>
              </p:nvSpPr>
              <p:spPr bwMode="auto">
                <a:xfrm>
                  <a:off x="2635" y="2120"/>
                  <a:ext cx="144" cy="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33" name="Rectangle 682"/>
                <p:cNvSpPr>
                  <a:spLocks noChangeArrowheads="1"/>
                </p:cNvSpPr>
                <p:nvPr/>
              </p:nvSpPr>
              <p:spPr bwMode="auto">
                <a:xfrm>
                  <a:off x="2779" y="2120"/>
                  <a:ext cx="130" cy="7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34" name="Rectangle 683"/>
                <p:cNvSpPr>
                  <a:spLocks noChangeArrowheads="1"/>
                </p:cNvSpPr>
                <p:nvPr/>
              </p:nvSpPr>
              <p:spPr bwMode="auto">
                <a:xfrm>
                  <a:off x="2909" y="2120"/>
                  <a:ext cx="157" cy="7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35" name="Rectangle 684"/>
                <p:cNvSpPr>
                  <a:spLocks noChangeArrowheads="1"/>
                </p:cNvSpPr>
                <p:nvPr/>
              </p:nvSpPr>
              <p:spPr bwMode="auto">
                <a:xfrm>
                  <a:off x="2491" y="2198"/>
                  <a:ext cx="144" cy="8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36" name="Rectangle 685"/>
                <p:cNvSpPr>
                  <a:spLocks noChangeArrowheads="1"/>
                </p:cNvSpPr>
                <p:nvPr/>
              </p:nvSpPr>
              <p:spPr bwMode="auto">
                <a:xfrm>
                  <a:off x="2635" y="2198"/>
                  <a:ext cx="144" cy="8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37" name="Rectangle 686"/>
                <p:cNvSpPr>
                  <a:spLocks noChangeArrowheads="1"/>
                </p:cNvSpPr>
                <p:nvPr/>
              </p:nvSpPr>
              <p:spPr bwMode="auto">
                <a:xfrm>
                  <a:off x="2779" y="2198"/>
                  <a:ext cx="130" cy="8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38" name="Rectangle 687"/>
                <p:cNvSpPr>
                  <a:spLocks noChangeArrowheads="1"/>
                </p:cNvSpPr>
                <p:nvPr/>
              </p:nvSpPr>
              <p:spPr bwMode="auto">
                <a:xfrm>
                  <a:off x="2909" y="2198"/>
                  <a:ext cx="157" cy="8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39" name="Rectangle 688"/>
                <p:cNvSpPr>
                  <a:spLocks noChangeArrowheads="1"/>
                </p:cNvSpPr>
                <p:nvPr/>
              </p:nvSpPr>
              <p:spPr bwMode="auto">
                <a:xfrm>
                  <a:off x="2491" y="2278"/>
                  <a:ext cx="144" cy="104"/>
                </a:xfrm>
                <a:prstGeom prst="rect">
                  <a:avLst/>
                </a:pr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40" name="Rectangle 689"/>
                <p:cNvSpPr>
                  <a:spLocks noChangeArrowheads="1"/>
                </p:cNvSpPr>
                <p:nvPr/>
              </p:nvSpPr>
              <p:spPr bwMode="auto">
                <a:xfrm>
                  <a:off x="2635" y="2278"/>
                  <a:ext cx="144" cy="10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41" name="Rectangle 690"/>
                <p:cNvSpPr>
                  <a:spLocks noChangeArrowheads="1"/>
                </p:cNvSpPr>
                <p:nvPr/>
              </p:nvSpPr>
              <p:spPr bwMode="auto">
                <a:xfrm>
                  <a:off x="2779" y="2278"/>
                  <a:ext cx="130" cy="10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42" name="Rectangle 691"/>
                <p:cNvSpPr>
                  <a:spLocks noChangeArrowheads="1"/>
                </p:cNvSpPr>
                <p:nvPr/>
              </p:nvSpPr>
              <p:spPr bwMode="auto">
                <a:xfrm>
                  <a:off x="2909" y="2278"/>
                  <a:ext cx="157" cy="10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43" name="Rectangle 692"/>
                <p:cNvSpPr>
                  <a:spLocks noChangeArrowheads="1"/>
                </p:cNvSpPr>
                <p:nvPr/>
              </p:nvSpPr>
              <p:spPr bwMode="auto">
                <a:xfrm>
                  <a:off x="2491" y="2382"/>
                  <a:ext cx="144" cy="78"/>
                </a:xfrm>
                <a:prstGeom prst="rect">
                  <a:avLst/>
                </a:pr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44" name="Rectangle 693"/>
                <p:cNvSpPr>
                  <a:spLocks noChangeArrowheads="1"/>
                </p:cNvSpPr>
                <p:nvPr/>
              </p:nvSpPr>
              <p:spPr bwMode="auto">
                <a:xfrm>
                  <a:off x="2635" y="2382"/>
                  <a:ext cx="144" cy="78"/>
                </a:xfrm>
                <a:prstGeom prst="rect">
                  <a:avLst/>
                </a:pr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45" name="Rectangle 694"/>
                <p:cNvSpPr>
                  <a:spLocks noChangeArrowheads="1"/>
                </p:cNvSpPr>
                <p:nvPr/>
              </p:nvSpPr>
              <p:spPr bwMode="auto">
                <a:xfrm>
                  <a:off x="2779" y="2382"/>
                  <a:ext cx="130" cy="7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46" name="Rectangle 695"/>
                <p:cNvSpPr>
                  <a:spLocks noChangeArrowheads="1"/>
                </p:cNvSpPr>
                <p:nvPr/>
              </p:nvSpPr>
              <p:spPr bwMode="auto">
                <a:xfrm>
                  <a:off x="2909" y="2382"/>
                  <a:ext cx="157" cy="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/>
                </a:p>
              </p:txBody>
            </p:sp>
            <p:sp>
              <p:nvSpPr>
                <p:cNvPr id="47" name="Rectangle 696"/>
                <p:cNvSpPr>
                  <a:spLocks noChangeArrowheads="1"/>
                </p:cNvSpPr>
                <p:nvPr/>
              </p:nvSpPr>
              <p:spPr bwMode="auto">
                <a:xfrm>
                  <a:off x="2388" y="2105"/>
                  <a:ext cx="96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FRECUENCIA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Rectangle 697"/>
                <p:cNvSpPr>
                  <a:spLocks noChangeArrowheads="1"/>
                </p:cNvSpPr>
                <p:nvPr/>
              </p:nvSpPr>
              <p:spPr bwMode="auto">
                <a:xfrm>
                  <a:off x="2575" y="2098"/>
                  <a:ext cx="163" cy="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CONSOLIDADO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9" name="Rectangle 698"/>
                <p:cNvSpPr>
                  <a:spLocks noChangeArrowheads="1"/>
                </p:cNvSpPr>
                <p:nvPr/>
              </p:nvSpPr>
              <p:spPr bwMode="auto">
                <a:xfrm>
                  <a:off x="2694" y="2098"/>
                  <a:ext cx="385" cy="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NEGOCIO CÁRNICOS TOP DE RIESGOS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Rectangle 699"/>
                <p:cNvSpPr>
                  <a:spLocks noChangeArrowheads="1"/>
                </p:cNvSpPr>
                <p:nvPr/>
              </p:nvSpPr>
              <p:spPr bwMode="auto">
                <a:xfrm>
                  <a:off x="2390" y="2149"/>
                  <a:ext cx="8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Recurrente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Rectangle 700"/>
                <p:cNvSpPr>
                  <a:spLocks noChangeArrowheads="1"/>
                </p:cNvSpPr>
                <p:nvPr/>
              </p:nvSpPr>
              <p:spPr bwMode="auto">
                <a:xfrm>
                  <a:off x="2471" y="2149"/>
                  <a:ext cx="16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4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Rectangle 701"/>
                <p:cNvSpPr>
                  <a:spLocks noChangeArrowheads="1"/>
                </p:cNvSpPr>
                <p:nvPr/>
              </p:nvSpPr>
              <p:spPr bwMode="auto">
                <a:xfrm>
                  <a:off x="2960" y="2125"/>
                  <a:ext cx="88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Incremento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" name="Rectangle 702"/>
                <p:cNvSpPr>
                  <a:spLocks noChangeArrowheads="1"/>
                </p:cNvSpPr>
                <p:nvPr/>
              </p:nvSpPr>
              <p:spPr bwMode="auto">
                <a:xfrm>
                  <a:off x="2930" y="2138"/>
                  <a:ext cx="18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en costos operativos por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4" name="Rectangle 703"/>
                <p:cNvSpPr>
                  <a:spLocks noChangeArrowheads="1"/>
                </p:cNvSpPr>
                <p:nvPr/>
              </p:nvSpPr>
              <p:spPr bwMode="auto">
                <a:xfrm>
                  <a:off x="2958" y="2152"/>
                  <a:ext cx="101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variación del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5" name="Rectangle 704"/>
                <p:cNvSpPr>
                  <a:spLocks noChangeArrowheads="1"/>
                </p:cNvSpPr>
                <p:nvPr/>
              </p:nvSpPr>
              <p:spPr bwMode="auto">
                <a:xfrm>
                  <a:off x="2916" y="2166"/>
                  <a:ext cx="219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entorno  (F,R)Riesgos políticos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6" name="Rectangle 705"/>
                <p:cNvSpPr>
                  <a:spLocks noChangeArrowheads="1"/>
                </p:cNvSpPr>
                <p:nvPr/>
              </p:nvSpPr>
              <p:spPr bwMode="auto">
                <a:xfrm>
                  <a:off x="2396" y="2230"/>
                  <a:ext cx="78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Frecuente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" name="Rectangle 706"/>
                <p:cNvSpPr>
                  <a:spLocks noChangeArrowheads="1"/>
                </p:cNvSpPr>
                <p:nvPr/>
              </p:nvSpPr>
              <p:spPr bwMode="auto">
                <a:xfrm>
                  <a:off x="2471" y="2230"/>
                  <a:ext cx="16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3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" name="Rectangle 707"/>
                <p:cNvSpPr>
                  <a:spLocks noChangeArrowheads="1"/>
                </p:cNvSpPr>
                <p:nvPr/>
              </p:nvSpPr>
              <p:spPr bwMode="auto">
                <a:xfrm>
                  <a:off x="2781" y="2216"/>
                  <a:ext cx="174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Enfermedad Profesional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9" name="Rectangle 708"/>
                <p:cNvSpPr>
                  <a:spLocks noChangeArrowheads="1"/>
                </p:cNvSpPr>
                <p:nvPr/>
              </p:nvSpPr>
              <p:spPr bwMode="auto">
                <a:xfrm>
                  <a:off x="2824" y="2230"/>
                  <a:ext cx="62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(H, F, R)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" name="Rectangle 709"/>
                <p:cNvSpPr>
                  <a:spLocks noChangeArrowheads="1"/>
                </p:cNvSpPr>
                <p:nvPr/>
              </p:nvSpPr>
              <p:spPr bwMode="auto">
                <a:xfrm>
                  <a:off x="2927" y="2198"/>
                  <a:ext cx="197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Fuga de amoniaco (A,R,F,H)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1" name="Rectangle 710"/>
                <p:cNvSpPr>
                  <a:spLocks noChangeArrowheads="1"/>
                </p:cNvSpPr>
                <p:nvPr/>
              </p:nvSpPr>
              <p:spPr bwMode="auto">
                <a:xfrm>
                  <a:off x="2922" y="2212"/>
                  <a:ext cx="117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Incumplimiento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2" name="Rectangle 711"/>
                <p:cNvSpPr>
                  <a:spLocks noChangeArrowheads="1"/>
                </p:cNvSpPr>
                <p:nvPr/>
              </p:nvSpPr>
              <p:spPr bwMode="auto">
                <a:xfrm>
                  <a:off x="3001" y="2212"/>
                  <a:ext cx="100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legal(R,A,F,H)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3" name="Rectangle 712"/>
                <p:cNvSpPr>
                  <a:spLocks noChangeArrowheads="1"/>
                </p:cNvSpPr>
                <p:nvPr/>
              </p:nvSpPr>
              <p:spPr bwMode="auto">
                <a:xfrm>
                  <a:off x="2929" y="2225"/>
                  <a:ext cx="186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Situaciones adversas con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4" name="Rectangle 713"/>
                <p:cNvSpPr>
                  <a:spLocks noChangeArrowheads="1"/>
                </p:cNvSpPr>
                <p:nvPr/>
              </p:nvSpPr>
              <p:spPr bwMode="auto">
                <a:xfrm>
                  <a:off x="2923" y="2238"/>
                  <a:ext cx="199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organismos de control (R,F)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5" name="Rectangle 714"/>
                <p:cNvSpPr>
                  <a:spLocks noChangeArrowheads="1"/>
                </p:cNvSpPr>
                <p:nvPr/>
              </p:nvSpPr>
              <p:spPr bwMode="auto">
                <a:xfrm>
                  <a:off x="2933" y="2251"/>
                  <a:ext cx="17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Derrames de productos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6" name="Rectangle 715"/>
                <p:cNvSpPr>
                  <a:spLocks noChangeArrowheads="1"/>
                </p:cNvSpPr>
                <p:nvPr/>
              </p:nvSpPr>
              <p:spPr bwMode="auto">
                <a:xfrm>
                  <a:off x="2934" y="2265"/>
                  <a:ext cx="162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contaminantes (A,F,H)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7" name="Rectangle 716"/>
                <p:cNvSpPr>
                  <a:spLocks noChangeArrowheads="1"/>
                </p:cNvSpPr>
                <p:nvPr/>
              </p:nvSpPr>
              <p:spPr bwMode="auto">
                <a:xfrm>
                  <a:off x="2414" y="2321"/>
                  <a:ext cx="58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Posible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8" name="Rectangle 717"/>
                <p:cNvSpPr>
                  <a:spLocks noChangeArrowheads="1"/>
                </p:cNvSpPr>
                <p:nvPr/>
              </p:nvSpPr>
              <p:spPr bwMode="auto">
                <a:xfrm>
                  <a:off x="2471" y="2321"/>
                  <a:ext cx="16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9" name="Rectangle 718"/>
                <p:cNvSpPr>
                  <a:spLocks noChangeArrowheads="1"/>
                </p:cNvSpPr>
                <p:nvPr/>
              </p:nvSpPr>
              <p:spPr bwMode="auto">
                <a:xfrm>
                  <a:off x="2797" y="2285"/>
                  <a:ext cx="133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Terrorismo (R,F,H)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0" name="Rectangle 719"/>
                <p:cNvSpPr>
                  <a:spLocks noChangeArrowheads="1"/>
                </p:cNvSpPr>
                <p:nvPr/>
              </p:nvSpPr>
              <p:spPr bwMode="auto">
                <a:xfrm>
                  <a:off x="2796" y="2300"/>
                  <a:ext cx="59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Ingreso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" name="Rectangle 720"/>
                <p:cNvSpPr>
                  <a:spLocks noChangeArrowheads="1"/>
                </p:cNvSpPr>
                <p:nvPr/>
              </p:nvSpPr>
              <p:spPr bwMode="auto">
                <a:xfrm>
                  <a:off x="2838" y="2300"/>
                  <a:ext cx="84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de nuevos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" name="Rectangle 721"/>
                <p:cNvSpPr>
                  <a:spLocks noChangeArrowheads="1"/>
                </p:cNvSpPr>
                <p:nvPr/>
              </p:nvSpPr>
              <p:spPr bwMode="auto">
                <a:xfrm>
                  <a:off x="2799" y="2315"/>
                  <a:ext cx="126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competidores (F)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" name="Rectangle 722"/>
                <p:cNvSpPr>
                  <a:spLocks noChangeArrowheads="1"/>
                </p:cNvSpPr>
                <p:nvPr/>
              </p:nvSpPr>
              <p:spPr bwMode="auto">
                <a:xfrm>
                  <a:off x="2790" y="2330"/>
                  <a:ext cx="158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Fuga de Información  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" name="Rectangle 723"/>
                <p:cNvSpPr>
                  <a:spLocks noChangeArrowheads="1"/>
                </p:cNvSpPr>
                <p:nvPr/>
              </p:nvSpPr>
              <p:spPr bwMode="auto">
                <a:xfrm>
                  <a:off x="2834" y="2343"/>
                  <a:ext cx="34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(I,F)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" name="Rectangle 724"/>
                <p:cNvSpPr>
                  <a:spLocks noChangeArrowheads="1"/>
                </p:cNvSpPr>
                <p:nvPr/>
              </p:nvSpPr>
              <p:spPr bwMode="auto">
                <a:xfrm>
                  <a:off x="2933" y="2283"/>
                  <a:ext cx="101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Inundaciones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" name="Rectangle 725"/>
                <p:cNvSpPr>
                  <a:spLocks noChangeArrowheads="1"/>
                </p:cNvSpPr>
                <p:nvPr/>
              </p:nvSpPr>
              <p:spPr bwMode="auto">
                <a:xfrm>
                  <a:off x="2999" y="2283"/>
                  <a:ext cx="68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(F,R,A,H)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" name="Rectangle 726"/>
                <p:cNvSpPr>
                  <a:spLocks noChangeArrowheads="1"/>
                </p:cNvSpPr>
                <p:nvPr/>
              </p:nvSpPr>
              <p:spPr bwMode="auto">
                <a:xfrm>
                  <a:off x="2916" y="2296"/>
                  <a:ext cx="213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Explosión/Incendio (F,R,I,A,H)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8" name="Rectangle 727"/>
                <p:cNvSpPr>
                  <a:spLocks noChangeArrowheads="1"/>
                </p:cNvSpPr>
                <p:nvPr/>
              </p:nvSpPr>
              <p:spPr bwMode="auto">
                <a:xfrm>
                  <a:off x="2934" y="2310"/>
                  <a:ext cx="183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Desabastecimiento (F,R,I)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" name="Rectangle 728"/>
                <p:cNvSpPr>
                  <a:spLocks noChangeArrowheads="1"/>
                </p:cNvSpPr>
                <p:nvPr/>
              </p:nvSpPr>
              <p:spPr bwMode="auto">
                <a:xfrm>
                  <a:off x="2955" y="2324"/>
                  <a:ext cx="121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Sismo (F,R,I,A,H)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" name="Rectangle 729"/>
                <p:cNvSpPr>
                  <a:spLocks noChangeArrowheads="1"/>
                </p:cNvSpPr>
                <p:nvPr/>
              </p:nvSpPr>
              <p:spPr bwMode="auto">
                <a:xfrm>
                  <a:off x="2933" y="2337"/>
                  <a:ext cx="57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Fraude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" name="Rectangle 730"/>
                <p:cNvSpPr>
                  <a:spLocks noChangeArrowheads="1"/>
                </p:cNvSpPr>
                <p:nvPr/>
              </p:nvSpPr>
              <p:spPr bwMode="auto">
                <a:xfrm>
                  <a:off x="2968" y="2337"/>
                  <a:ext cx="140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/ Corrupción (F,R,I)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" name="Rectangle 731"/>
                <p:cNvSpPr>
                  <a:spLocks noChangeArrowheads="1"/>
                </p:cNvSpPr>
                <p:nvPr/>
              </p:nvSpPr>
              <p:spPr bwMode="auto">
                <a:xfrm>
                  <a:off x="2922" y="2351"/>
                  <a:ext cx="212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Afectación por regulación (R,I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3" name="Rectangle 732"/>
                <p:cNvSpPr>
                  <a:spLocks noChangeArrowheads="1"/>
                </p:cNvSpPr>
                <p:nvPr/>
              </p:nvSpPr>
              <p:spPr bwMode="auto">
                <a:xfrm>
                  <a:off x="3062" y="2351"/>
                  <a:ext cx="14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6B6BC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" name="Rectangle 733"/>
                <p:cNvSpPr>
                  <a:spLocks noChangeArrowheads="1"/>
                </p:cNvSpPr>
                <p:nvPr/>
              </p:nvSpPr>
              <p:spPr bwMode="auto">
                <a:xfrm>
                  <a:off x="2933" y="2364"/>
                  <a:ext cx="195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Variación en los precios (F)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" name="Rectangle 734"/>
                <p:cNvSpPr>
                  <a:spLocks noChangeArrowheads="1"/>
                </p:cNvSpPr>
                <p:nvPr/>
              </p:nvSpPr>
              <p:spPr bwMode="auto">
                <a:xfrm>
                  <a:off x="2410" y="2412"/>
                  <a:ext cx="62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Remoto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6" name="Rectangle 735"/>
                <p:cNvSpPr>
                  <a:spLocks noChangeArrowheads="1"/>
                </p:cNvSpPr>
                <p:nvPr/>
              </p:nvSpPr>
              <p:spPr bwMode="auto">
                <a:xfrm>
                  <a:off x="2471" y="2412"/>
                  <a:ext cx="16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1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" name="Rectangle 736"/>
                <p:cNvSpPr>
                  <a:spLocks noChangeArrowheads="1"/>
                </p:cNvSpPr>
                <p:nvPr/>
              </p:nvSpPr>
              <p:spPr bwMode="auto">
                <a:xfrm>
                  <a:off x="2559" y="2459"/>
                  <a:ext cx="17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1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" name="Rectangle 737"/>
                <p:cNvSpPr>
                  <a:spLocks noChangeArrowheads="1"/>
                </p:cNvSpPr>
                <p:nvPr/>
              </p:nvSpPr>
              <p:spPr bwMode="auto">
                <a:xfrm>
                  <a:off x="2703" y="2459"/>
                  <a:ext cx="17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" name="Rectangle 738"/>
                <p:cNvSpPr>
                  <a:spLocks noChangeArrowheads="1"/>
                </p:cNvSpPr>
                <p:nvPr/>
              </p:nvSpPr>
              <p:spPr bwMode="auto">
                <a:xfrm>
                  <a:off x="2840" y="2459"/>
                  <a:ext cx="16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3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" name="Rectangle 739"/>
                <p:cNvSpPr>
                  <a:spLocks noChangeArrowheads="1"/>
                </p:cNvSpPr>
                <p:nvPr/>
              </p:nvSpPr>
              <p:spPr bwMode="auto">
                <a:xfrm>
                  <a:off x="2984" y="2459"/>
                  <a:ext cx="17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4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" name="Rectangle 740"/>
                <p:cNvSpPr>
                  <a:spLocks noChangeArrowheads="1"/>
                </p:cNvSpPr>
                <p:nvPr/>
              </p:nvSpPr>
              <p:spPr bwMode="auto">
                <a:xfrm>
                  <a:off x="3067" y="2464"/>
                  <a:ext cx="8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SEVERIDAD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" name="Rectangle 741"/>
                <p:cNvSpPr>
                  <a:spLocks noChangeArrowheads="1"/>
                </p:cNvSpPr>
                <p:nvPr/>
              </p:nvSpPr>
              <p:spPr bwMode="auto">
                <a:xfrm>
                  <a:off x="2522" y="2478"/>
                  <a:ext cx="101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Insignificante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3" name="Rectangle 742"/>
                <p:cNvSpPr>
                  <a:spLocks noChangeArrowheads="1"/>
                </p:cNvSpPr>
                <p:nvPr/>
              </p:nvSpPr>
              <p:spPr bwMode="auto">
                <a:xfrm>
                  <a:off x="2693" y="2478"/>
                  <a:ext cx="40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Leve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4" name="Rectangle 743"/>
                <p:cNvSpPr>
                  <a:spLocks noChangeArrowheads="1"/>
                </p:cNvSpPr>
                <p:nvPr/>
              </p:nvSpPr>
              <p:spPr bwMode="auto">
                <a:xfrm>
                  <a:off x="2826" y="2478"/>
                  <a:ext cx="48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Grave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5" name="Rectangle 744"/>
                <p:cNvSpPr>
                  <a:spLocks noChangeArrowheads="1"/>
                </p:cNvSpPr>
                <p:nvPr/>
              </p:nvSpPr>
              <p:spPr bwMode="auto">
                <a:xfrm>
                  <a:off x="2968" y="2478"/>
                  <a:ext cx="54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Crítico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7913" name="Picture 745"/>
                <p:cNvPicPr>
                  <a:picLocks noChangeAspect="1" noChangeArrowheads="1"/>
                </p:cNvPicPr>
                <p:nvPr/>
              </p:nvPicPr>
              <p:blipFill>
                <a:blip r:embed="rId17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0" y="2196"/>
                  <a:ext cx="12" cy="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914" name="Picture 746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0" y="2196"/>
                  <a:ext cx="12" cy="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915" name="Picture 747"/>
                <p:cNvPicPr>
                  <a:picLocks noChangeAspect="1" noChangeArrowheads="1"/>
                </p:cNvPicPr>
                <p:nvPr/>
              </p:nvPicPr>
              <p:blipFill>
                <a:blip r:embed="rId17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0" y="2213"/>
                  <a:ext cx="12" cy="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916" name="Picture 748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0" y="2213"/>
                  <a:ext cx="12" cy="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917" name="Picture 749"/>
                <p:cNvPicPr>
                  <a:picLocks noChangeAspect="1" noChangeArrowheads="1"/>
                </p:cNvPicPr>
                <p:nvPr/>
              </p:nvPicPr>
              <p:blipFill>
                <a:blip r:embed="rId17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1" y="2278"/>
                  <a:ext cx="12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918" name="Picture 750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1" y="2278"/>
                  <a:ext cx="12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919" name="Picture 751"/>
                <p:cNvPicPr>
                  <a:picLocks noChangeAspect="1" noChangeArrowheads="1"/>
                </p:cNvPicPr>
                <p:nvPr/>
              </p:nvPicPr>
              <p:blipFill>
                <a:blip r:embed="rId17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04" y="2294"/>
                  <a:ext cx="12" cy="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920" name="Picture 752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04" y="2294"/>
                  <a:ext cx="12" cy="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921" name="Picture 753"/>
                <p:cNvPicPr>
                  <a:picLocks noChangeAspect="1" noChangeArrowheads="1"/>
                </p:cNvPicPr>
                <p:nvPr/>
              </p:nvPicPr>
              <p:blipFill>
                <a:blip r:embed="rId17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1" y="2311"/>
                  <a:ext cx="12" cy="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922" name="Picture 754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1" y="2311"/>
                  <a:ext cx="12" cy="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923" name="Picture 755"/>
                <p:cNvPicPr>
                  <a:picLocks noChangeAspect="1" noChangeArrowheads="1"/>
                </p:cNvPicPr>
                <p:nvPr/>
              </p:nvPicPr>
              <p:blipFill>
                <a:blip r:embed="rId18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39" y="2322"/>
                  <a:ext cx="12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924" name="Picture 756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39" y="2322"/>
                  <a:ext cx="12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925" name="Picture 757"/>
                <p:cNvPicPr>
                  <a:picLocks noChangeAspect="1" noChangeArrowheads="1"/>
                </p:cNvPicPr>
                <p:nvPr/>
              </p:nvPicPr>
              <p:blipFill>
                <a:blip r:embed="rId18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0" y="2335"/>
                  <a:ext cx="12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926" name="Picture 758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0" y="2335"/>
                  <a:ext cx="12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927" name="Picture 759"/>
                <p:cNvPicPr>
                  <a:picLocks noChangeAspect="1" noChangeArrowheads="1"/>
                </p:cNvPicPr>
                <p:nvPr/>
              </p:nvPicPr>
              <p:blipFill>
                <a:blip r:embed="rId18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09" y="2351"/>
                  <a:ext cx="12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928" name="Picture 760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09" y="2351"/>
                  <a:ext cx="12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929" name="Picture 761"/>
                <p:cNvPicPr>
                  <a:picLocks noChangeAspect="1" noChangeArrowheads="1"/>
                </p:cNvPicPr>
                <p:nvPr/>
              </p:nvPicPr>
              <p:blipFill>
                <a:blip r:embed="rId18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1" y="2363"/>
                  <a:ext cx="12" cy="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930" name="Picture 762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1" y="2363"/>
                  <a:ext cx="12" cy="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931" name="Picture 763"/>
                <p:cNvPicPr>
                  <a:picLocks noChangeAspect="1" noChangeArrowheads="1"/>
                </p:cNvPicPr>
                <p:nvPr/>
              </p:nvPicPr>
              <p:blipFill>
                <a:blip r:embed="rId18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69" y="2218"/>
                  <a:ext cx="12" cy="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932" name="Picture 764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69" y="2218"/>
                  <a:ext cx="12" cy="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904" name="Rectangle 765"/>
                <p:cNvSpPr>
                  <a:spLocks noChangeArrowheads="1"/>
                </p:cNvSpPr>
                <p:nvPr/>
              </p:nvSpPr>
              <p:spPr bwMode="auto">
                <a:xfrm>
                  <a:off x="3070" y="2146"/>
                  <a:ext cx="106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Convenciones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05" name="Rectangle 766"/>
                <p:cNvSpPr>
                  <a:spLocks noChangeArrowheads="1"/>
                </p:cNvSpPr>
                <p:nvPr/>
              </p:nvSpPr>
              <p:spPr bwMode="auto">
                <a:xfrm>
                  <a:off x="3070" y="2157"/>
                  <a:ext cx="84" cy="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H: Humano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06" name="Rectangle 767"/>
                <p:cNvSpPr>
                  <a:spLocks noChangeArrowheads="1"/>
                </p:cNvSpPr>
                <p:nvPr/>
              </p:nvSpPr>
              <p:spPr bwMode="auto">
                <a:xfrm>
                  <a:off x="3070" y="2167"/>
                  <a:ext cx="98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I: Información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07" name="Rectangle 768"/>
                <p:cNvSpPr>
                  <a:spLocks noChangeArrowheads="1"/>
                </p:cNvSpPr>
                <p:nvPr/>
              </p:nvSpPr>
              <p:spPr bwMode="auto">
                <a:xfrm>
                  <a:off x="3070" y="2179"/>
                  <a:ext cx="113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R:Reputacional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08" name="Rectangle 769"/>
                <p:cNvSpPr>
                  <a:spLocks noChangeArrowheads="1"/>
                </p:cNvSpPr>
                <p:nvPr/>
              </p:nvSpPr>
              <p:spPr bwMode="auto">
                <a:xfrm>
                  <a:off x="3070" y="2190"/>
                  <a:ext cx="93" cy="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A: Ambiente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09" name="Rectangle 770"/>
                <p:cNvSpPr>
                  <a:spLocks noChangeArrowheads="1"/>
                </p:cNvSpPr>
                <p:nvPr/>
              </p:nvSpPr>
              <p:spPr bwMode="auto">
                <a:xfrm>
                  <a:off x="3070" y="2201"/>
                  <a:ext cx="95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altLang="es-CO" sz="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F:Financiero</a:t>
                  </a:r>
                  <a:endParaRPr kumimoji="0" lang="es-CO" alt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7939" name="Picture 771"/>
                <p:cNvPicPr>
                  <a:picLocks noChangeAspect="1" noChangeArrowheads="1"/>
                </p:cNvPicPr>
                <p:nvPr/>
              </p:nvPicPr>
              <p:blipFill>
                <a:blip r:embed="rId18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85" y="2288"/>
                  <a:ext cx="12" cy="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940" name="Picture 772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85" y="2288"/>
                  <a:ext cx="12" cy="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941" name="Picture 773"/>
                <p:cNvPicPr>
                  <a:picLocks noChangeAspect="1" noChangeArrowheads="1"/>
                </p:cNvPicPr>
                <p:nvPr/>
              </p:nvPicPr>
              <p:blipFill>
                <a:blip r:embed="rId18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85" y="2300"/>
                  <a:ext cx="12" cy="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942" name="Picture 774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85" y="2300"/>
                  <a:ext cx="12" cy="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943" name="Picture 775"/>
                <p:cNvPicPr>
                  <a:picLocks noChangeAspect="1" noChangeArrowheads="1"/>
                </p:cNvPicPr>
                <p:nvPr/>
              </p:nvPicPr>
              <p:blipFill>
                <a:blip r:embed="rId18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6" y="2225"/>
                  <a:ext cx="11" cy="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944" name="Picture 776"/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6" y="2225"/>
                  <a:ext cx="11" cy="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945" name="Picture 777"/>
                <p:cNvPicPr>
                  <a:picLocks noChangeAspect="1" noChangeArrowheads="1"/>
                </p:cNvPicPr>
                <p:nvPr/>
              </p:nvPicPr>
              <p:blipFill>
                <a:blip r:embed="rId18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1" y="2252"/>
                  <a:ext cx="12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946" name="Picture 778"/>
                <p:cNvPicPr>
                  <a:picLocks noChangeAspect="1" noChangeArrowheads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1" y="2252"/>
                  <a:ext cx="12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947" name="Picture 779"/>
                <p:cNvPicPr>
                  <a:picLocks noChangeAspect="1" noChangeArrowheads="1"/>
                </p:cNvPicPr>
                <p:nvPr/>
              </p:nvPicPr>
              <p:blipFill>
                <a:blip r:embed="rId18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80" y="2334"/>
                  <a:ext cx="12" cy="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948" name="Picture 780"/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80" y="2334"/>
                  <a:ext cx="12" cy="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949" name="Picture 781"/>
                <p:cNvPicPr>
                  <a:picLocks noChangeAspect="1" noChangeArrowheads="1"/>
                </p:cNvPicPr>
                <p:nvPr/>
              </p:nvPicPr>
              <p:blipFill>
                <a:blip r:embed="rId19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45" y="2126"/>
                  <a:ext cx="12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950" name="Picture 782"/>
                <p:cNvPicPr>
                  <a:picLocks noChangeAspect="1" noChangeArrowheads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45" y="2126"/>
                  <a:ext cx="12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0" name="Rectangle 784"/>
              <p:cNvSpPr>
                <a:spLocks noChangeArrowheads="1"/>
              </p:cNvSpPr>
              <p:nvPr/>
            </p:nvSpPr>
            <p:spPr bwMode="auto">
              <a:xfrm>
                <a:off x="2531" y="2092"/>
                <a:ext cx="464" cy="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</p:grpSp>
        <p:sp>
          <p:nvSpPr>
            <p:cNvPr id="21" name="Freeform 786"/>
            <p:cNvSpPr>
              <a:spLocks noEditPoints="1"/>
            </p:cNvSpPr>
            <p:nvPr/>
          </p:nvSpPr>
          <p:spPr bwMode="auto">
            <a:xfrm>
              <a:off x="954" y="2501"/>
              <a:ext cx="963" cy="733"/>
            </a:xfrm>
            <a:custGeom>
              <a:avLst/>
              <a:gdLst>
                <a:gd name="T0" fmla="*/ 0 w 963"/>
                <a:gd name="T1" fmla="*/ 715 h 733"/>
                <a:gd name="T2" fmla="*/ 876 w 963"/>
                <a:gd name="T3" fmla="*/ 52 h 733"/>
                <a:gd name="T4" fmla="*/ 889 w 963"/>
                <a:gd name="T5" fmla="*/ 70 h 733"/>
                <a:gd name="T6" fmla="*/ 13 w 963"/>
                <a:gd name="T7" fmla="*/ 733 h 733"/>
                <a:gd name="T8" fmla="*/ 0 w 963"/>
                <a:gd name="T9" fmla="*/ 715 h 733"/>
                <a:gd name="T10" fmla="*/ 840 w 963"/>
                <a:gd name="T11" fmla="*/ 23 h 733"/>
                <a:gd name="T12" fmla="*/ 963 w 963"/>
                <a:gd name="T13" fmla="*/ 0 h 733"/>
                <a:gd name="T14" fmla="*/ 908 w 963"/>
                <a:gd name="T15" fmla="*/ 112 h 733"/>
                <a:gd name="T16" fmla="*/ 840 w 963"/>
                <a:gd name="T17" fmla="*/ 2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3" h="733">
                  <a:moveTo>
                    <a:pt x="0" y="715"/>
                  </a:moveTo>
                  <a:lnTo>
                    <a:pt x="876" y="52"/>
                  </a:lnTo>
                  <a:lnTo>
                    <a:pt x="889" y="70"/>
                  </a:lnTo>
                  <a:lnTo>
                    <a:pt x="13" y="733"/>
                  </a:lnTo>
                  <a:lnTo>
                    <a:pt x="0" y="715"/>
                  </a:lnTo>
                  <a:close/>
                  <a:moveTo>
                    <a:pt x="840" y="23"/>
                  </a:moveTo>
                  <a:lnTo>
                    <a:pt x="963" y="0"/>
                  </a:lnTo>
                  <a:lnTo>
                    <a:pt x="908" y="112"/>
                  </a:lnTo>
                  <a:lnTo>
                    <a:pt x="840" y="23"/>
                  </a:lnTo>
                  <a:close/>
                </a:path>
              </a:pathLst>
            </a:custGeom>
            <a:solidFill>
              <a:srgbClr val="4F6228"/>
            </a:solidFill>
            <a:ln w="0" cap="flat">
              <a:solidFill>
                <a:srgbClr val="4F62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2" name="Freeform 787"/>
            <p:cNvSpPr>
              <a:spLocks noEditPoints="1"/>
            </p:cNvSpPr>
            <p:nvPr/>
          </p:nvSpPr>
          <p:spPr bwMode="auto">
            <a:xfrm>
              <a:off x="2965" y="2501"/>
              <a:ext cx="986" cy="746"/>
            </a:xfrm>
            <a:custGeom>
              <a:avLst/>
              <a:gdLst>
                <a:gd name="T0" fmla="*/ 972 w 986"/>
                <a:gd name="T1" fmla="*/ 746 h 746"/>
                <a:gd name="T2" fmla="*/ 74 w 986"/>
                <a:gd name="T3" fmla="*/ 70 h 746"/>
                <a:gd name="T4" fmla="*/ 87 w 986"/>
                <a:gd name="T5" fmla="*/ 52 h 746"/>
                <a:gd name="T6" fmla="*/ 986 w 986"/>
                <a:gd name="T7" fmla="*/ 728 h 746"/>
                <a:gd name="T8" fmla="*/ 972 w 986"/>
                <a:gd name="T9" fmla="*/ 746 h 746"/>
                <a:gd name="T10" fmla="*/ 56 w 986"/>
                <a:gd name="T11" fmla="*/ 112 h 746"/>
                <a:gd name="T12" fmla="*/ 0 w 986"/>
                <a:gd name="T13" fmla="*/ 0 h 746"/>
                <a:gd name="T14" fmla="*/ 123 w 986"/>
                <a:gd name="T15" fmla="*/ 23 h 746"/>
                <a:gd name="T16" fmla="*/ 56 w 986"/>
                <a:gd name="T17" fmla="*/ 112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" h="746">
                  <a:moveTo>
                    <a:pt x="972" y="746"/>
                  </a:moveTo>
                  <a:lnTo>
                    <a:pt x="74" y="70"/>
                  </a:lnTo>
                  <a:lnTo>
                    <a:pt x="87" y="52"/>
                  </a:lnTo>
                  <a:lnTo>
                    <a:pt x="986" y="728"/>
                  </a:lnTo>
                  <a:lnTo>
                    <a:pt x="972" y="746"/>
                  </a:lnTo>
                  <a:close/>
                  <a:moveTo>
                    <a:pt x="56" y="112"/>
                  </a:moveTo>
                  <a:lnTo>
                    <a:pt x="0" y="0"/>
                  </a:lnTo>
                  <a:lnTo>
                    <a:pt x="123" y="23"/>
                  </a:lnTo>
                  <a:lnTo>
                    <a:pt x="56" y="112"/>
                  </a:lnTo>
                  <a:close/>
                </a:path>
              </a:pathLst>
            </a:custGeom>
            <a:solidFill>
              <a:srgbClr val="4F6228"/>
            </a:solidFill>
            <a:ln w="0" cap="flat">
              <a:solidFill>
                <a:srgbClr val="4F62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3" name="Freeform 788"/>
            <p:cNvSpPr>
              <a:spLocks noEditPoints="1"/>
            </p:cNvSpPr>
            <p:nvPr/>
          </p:nvSpPr>
          <p:spPr bwMode="auto">
            <a:xfrm>
              <a:off x="1952" y="2524"/>
              <a:ext cx="134" cy="688"/>
            </a:xfrm>
            <a:custGeom>
              <a:avLst/>
              <a:gdLst>
                <a:gd name="T0" fmla="*/ 0 w 134"/>
                <a:gd name="T1" fmla="*/ 685 h 688"/>
                <a:gd name="T2" fmla="*/ 69 w 134"/>
                <a:gd name="T3" fmla="*/ 98 h 688"/>
                <a:gd name="T4" fmla="*/ 91 w 134"/>
                <a:gd name="T5" fmla="*/ 101 h 688"/>
                <a:gd name="T6" fmla="*/ 22 w 134"/>
                <a:gd name="T7" fmla="*/ 688 h 688"/>
                <a:gd name="T8" fmla="*/ 0 w 134"/>
                <a:gd name="T9" fmla="*/ 685 h 688"/>
                <a:gd name="T10" fmla="*/ 23 w 134"/>
                <a:gd name="T11" fmla="*/ 104 h 688"/>
                <a:gd name="T12" fmla="*/ 92 w 134"/>
                <a:gd name="T13" fmla="*/ 0 h 688"/>
                <a:gd name="T14" fmla="*/ 134 w 134"/>
                <a:gd name="T15" fmla="*/ 117 h 688"/>
                <a:gd name="T16" fmla="*/ 23 w 134"/>
                <a:gd name="T17" fmla="*/ 104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688">
                  <a:moveTo>
                    <a:pt x="0" y="685"/>
                  </a:moveTo>
                  <a:lnTo>
                    <a:pt x="69" y="98"/>
                  </a:lnTo>
                  <a:lnTo>
                    <a:pt x="91" y="101"/>
                  </a:lnTo>
                  <a:lnTo>
                    <a:pt x="22" y="688"/>
                  </a:lnTo>
                  <a:lnTo>
                    <a:pt x="0" y="685"/>
                  </a:lnTo>
                  <a:close/>
                  <a:moveTo>
                    <a:pt x="23" y="104"/>
                  </a:moveTo>
                  <a:lnTo>
                    <a:pt x="92" y="0"/>
                  </a:lnTo>
                  <a:lnTo>
                    <a:pt x="134" y="117"/>
                  </a:lnTo>
                  <a:lnTo>
                    <a:pt x="23" y="104"/>
                  </a:lnTo>
                  <a:close/>
                </a:path>
              </a:pathLst>
            </a:custGeom>
            <a:solidFill>
              <a:srgbClr val="4F6228"/>
            </a:solidFill>
            <a:ln w="0" cap="flat">
              <a:solidFill>
                <a:srgbClr val="4F62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4" name="Freeform 789"/>
            <p:cNvSpPr>
              <a:spLocks noEditPoints="1"/>
            </p:cNvSpPr>
            <p:nvPr/>
          </p:nvSpPr>
          <p:spPr bwMode="auto">
            <a:xfrm>
              <a:off x="2733" y="2507"/>
              <a:ext cx="188" cy="711"/>
            </a:xfrm>
            <a:custGeom>
              <a:avLst/>
              <a:gdLst>
                <a:gd name="T0" fmla="*/ 166 w 188"/>
                <a:gd name="T1" fmla="*/ 711 h 711"/>
                <a:gd name="T2" fmla="*/ 41 w 188"/>
                <a:gd name="T3" fmla="*/ 101 h 711"/>
                <a:gd name="T4" fmla="*/ 63 w 188"/>
                <a:gd name="T5" fmla="*/ 96 h 711"/>
                <a:gd name="T6" fmla="*/ 188 w 188"/>
                <a:gd name="T7" fmla="*/ 706 h 711"/>
                <a:gd name="T8" fmla="*/ 166 w 188"/>
                <a:gd name="T9" fmla="*/ 711 h 711"/>
                <a:gd name="T10" fmla="*/ 0 w 188"/>
                <a:gd name="T11" fmla="*/ 121 h 711"/>
                <a:gd name="T12" fmla="*/ 32 w 188"/>
                <a:gd name="T13" fmla="*/ 0 h 711"/>
                <a:gd name="T14" fmla="*/ 109 w 188"/>
                <a:gd name="T15" fmla="*/ 98 h 711"/>
                <a:gd name="T16" fmla="*/ 0 w 188"/>
                <a:gd name="T17" fmla="*/ 121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711">
                  <a:moveTo>
                    <a:pt x="166" y="711"/>
                  </a:moveTo>
                  <a:lnTo>
                    <a:pt x="41" y="101"/>
                  </a:lnTo>
                  <a:lnTo>
                    <a:pt x="63" y="96"/>
                  </a:lnTo>
                  <a:lnTo>
                    <a:pt x="188" y="706"/>
                  </a:lnTo>
                  <a:lnTo>
                    <a:pt x="166" y="711"/>
                  </a:lnTo>
                  <a:close/>
                  <a:moveTo>
                    <a:pt x="0" y="121"/>
                  </a:moveTo>
                  <a:lnTo>
                    <a:pt x="32" y="0"/>
                  </a:lnTo>
                  <a:lnTo>
                    <a:pt x="109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4F6228"/>
            </a:solidFill>
            <a:ln w="0" cap="flat">
              <a:solidFill>
                <a:srgbClr val="4F62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5" name="Freeform 790"/>
            <p:cNvSpPr>
              <a:spLocks noEditPoints="1"/>
            </p:cNvSpPr>
            <p:nvPr/>
          </p:nvSpPr>
          <p:spPr bwMode="auto">
            <a:xfrm>
              <a:off x="2160" y="1744"/>
              <a:ext cx="219" cy="301"/>
            </a:xfrm>
            <a:custGeom>
              <a:avLst/>
              <a:gdLst>
                <a:gd name="T0" fmla="*/ 0 w 219"/>
                <a:gd name="T1" fmla="*/ 288 h 301"/>
                <a:gd name="T2" fmla="*/ 152 w 219"/>
                <a:gd name="T3" fmla="*/ 75 h 301"/>
                <a:gd name="T4" fmla="*/ 170 w 219"/>
                <a:gd name="T5" fmla="*/ 88 h 301"/>
                <a:gd name="T6" fmla="*/ 18 w 219"/>
                <a:gd name="T7" fmla="*/ 301 h 301"/>
                <a:gd name="T8" fmla="*/ 0 w 219"/>
                <a:gd name="T9" fmla="*/ 288 h 301"/>
                <a:gd name="T10" fmla="*/ 109 w 219"/>
                <a:gd name="T11" fmla="*/ 58 h 301"/>
                <a:gd name="T12" fmla="*/ 219 w 219"/>
                <a:gd name="T13" fmla="*/ 0 h 301"/>
                <a:gd name="T14" fmla="*/ 200 w 219"/>
                <a:gd name="T15" fmla="*/ 123 h 301"/>
                <a:gd name="T16" fmla="*/ 109 w 219"/>
                <a:gd name="T17" fmla="*/ 5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301">
                  <a:moveTo>
                    <a:pt x="0" y="288"/>
                  </a:moveTo>
                  <a:lnTo>
                    <a:pt x="152" y="75"/>
                  </a:lnTo>
                  <a:lnTo>
                    <a:pt x="170" y="88"/>
                  </a:lnTo>
                  <a:lnTo>
                    <a:pt x="18" y="301"/>
                  </a:lnTo>
                  <a:lnTo>
                    <a:pt x="0" y="288"/>
                  </a:lnTo>
                  <a:close/>
                  <a:moveTo>
                    <a:pt x="109" y="58"/>
                  </a:moveTo>
                  <a:lnTo>
                    <a:pt x="219" y="0"/>
                  </a:lnTo>
                  <a:lnTo>
                    <a:pt x="200" y="123"/>
                  </a:lnTo>
                  <a:lnTo>
                    <a:pt x="109" y="58"/>
                  </a:lnTo>
                  <a:close/>
                </a:path>
              </a:pathLst>
            </a:custGeom>
            <a:solidFill>
              <a:srgbClr val="4F6228"/>
            </a:solidFill>
            <a:ln w="0" cap="flat">
              <a:solidFill>
                <a:srgbClr val="4F62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6" name="Freeform 791"/>
            <p:cNvSpPr>
              <a:spLocks noEditPoints="1"/>
            </p:cNvSpPr>
            <p:nvPr/>
          </p:nvSpPr>
          <p:spPr bwMode="auto">
            <a:xfrm>
              <a:off x="2503" y="1744"/>
              <a:ext cx="272" cy="344"/>
            </a:xfrm>
            <a:custGeom>
              <a:avLst/>
              <a:gdLst>
                <a:gd name="T0" fmla="*/ 254 w 272"/>
                <a:gd name="T1" fmla="*/ 344 h 344"/>
                <a:gd name="T2" fmla="*/ 53 w 272"/>
                <a:gd name="T3" fmla="*/ 86 h 344"/>
                <a:gd name="T4" fmla="*/ 71 w 272"/>
                <a:gd name="T5" fmla="*/ 72 h 344"/>
                <a:gd name="T6" fmla="*/ 272 w 272"/>
                <a:gd name="T7" fmla="*/ 330 h 344"/>
                <a:gd name="T8" fmla="*/ 254 w 272"/>
                <a:gd name="T9" fmla="*/ 344 h 344"/>
                <a:gd name="T10" fmla="*/ 25 w 272"/>
                <a:gd name="T11" fmla="*/ 122 h 344"/>
                <a:gd name="T12" fmla="*/ 0 w 272"/>
                <a:gd name="T13" fmla="*/ 0 h 344"/>
                <a:gd name="T14" fmla="*/ 113 w 272"/>
                <a:gd name="T15" fmla="*/ 53 h 344"/>
                <a:gd name="T16" fmla="*/ 25 w 272"/>
                <a:gd name="T17" fmla="*/ 12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344">
                  <a:moveTo>
                    <a:pt x="254" y="344"/>
                  </a:moveTo>
                  <a:lnTo>
                    <a:pt x="53" y="86"/>
                  </a:lnTo>
                  <a:lnTo>
                    <a:pt x="71" y="72"/>
                  </a:lnTo>
                  <a:lnTo>
                    <a:pt x="272" y="330"/>
                  </a:lnTo>
                  <a:lnTo>
                    <a:pt x="254" y="344"/>
                  </a:lnTo>
                  <a:close/>
                  <a:moveTo>
                    <a:pt x="25" y="122"/>
                  </a:moveTo>
                  <a:lnTo>
                    <a:pt x="0" y="0"/>
                  </a:lnTo>
                  <a:lnTo>
                    <a:pt x="113" y="53"/>
                  </a:lnTo>
                  <a:lnTo>
                    <a:pt x="25" y="122"/>
                  </a:lnTo>
                  <a:close/>
                </a:path>
              </a:pathLst>
            </a:custGeom>
            <a:solidFill>
              <a:srgbClr val="4F6228"/>
            </a:solidFill>
            <a:ln w="0" cap="flat">
              <a:solidFill>
                <a:srgbClr val="4F62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90343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Desafíos: Comentarios de </a:t>
            </a:r>
            <a:r>
              <a:rPr lang="es-CO" dirty="0" err="1" smtClean="0"/>
              <a:t>Risk</a:t>
            </a:r>
            <a:r>
              <a:rPr lang="es-CO" dirty="0" smtClean="0"/>
              <a:t> </a:t>
            </a:r>
            <a:r>
              <a:rPr lang="es-CO" dirty="0" err="1" smtClean="0"/>
              <a:t>Officers</a:t>
            </a:r>
            <a:r>
              <a:rPr lang="es-CO" dirty="0" smtClean="0"/>
              <a:t> para el </a:t>
            </a:r>
            <a:r>
              <a:rPr lang="es-CO" dirty="0" err="1"/>
              <a:t>B</a:t>
            </a:r>
            <a:r>
              <a:rPr lang="es-CO" dirty="0" err="1" smtClean="0"/>
              <a:t>enchmark</a:t>
            </a:r>
            <a:r>
              <a:rPr lang="es-CO" dirty="0" smtClean="0"/>
              <a:t> 2017</a:t>
            </a: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1846734" y="1340768"/>
            <a:ext cx="734481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s-CO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Cuantificación 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s-CO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Sistema de información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s-CO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Vigencia metodológica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s-CO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Integración organizacional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s-CO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Análisis de datos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s-CO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Rendición de cuentas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s-CO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Cultura</a:t>
            </a:r>
            <a:endParaRPr lang="es-CO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334566" y="4941168"/>
            <a:ext cx="60928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200" b="1" dirty="0"/>
              <a:t>Lina Mejía</a:t>
            </a:r>
            <a:br>
              <a:rPr lang="es-ES" sz="1200" b="1" dirty="0"/>
            </a:br>
            <a:r>
              <a:rPr lang="es-ES" sz="1200" b="1" dirty="0"/>
              <a:t>Vicepresidente </a:t>
            </a:r>
            <a:r>
              <a:rPr lang="pt-BR" sz="1200" b="1" dirty="0"/>
              <a:t>| </a:t>
            </a:r>
            <a:r>
              <a:rPr lang="es-ES" sz="1200" b="1" dirty="0"/>
              <a:t>Consultor de Riesgos </a:t>
            </a:r>
            <a:r>
              <a:rPr lang="es-CO" sz="1200" b="1" dirty="0"/>
              <a:t>| Líder ERM y Manejo de Crisis LAC</a:t>
            </a:r>
            <a:r>
              <a:rPr lang="es-ES" sz="1200" b="1" dirty="0"/>
              <a:t/>
            </a:r>
            <a:br>
              <a:rPr lang="es-ES" sz="1200" b="1" dirty="0"/>
            </a:br>
            <a:r>
              <a:rPr lang="es-CO" sz="1200" dirty="0"/>
              <a:t>Marsh | </a:t>
            </a:r>
            <a:r>
              <a:rPr lang="es-CO" sz="1200" dirty="0" err="1"/>
              <a:t>One</a:t>
            </a:r>
            <a:r>
              <a:rPr lang="es-CO" sz="1200" dirty="0"/>
              <a:t> Plaza Business Center – </a:t>
            </a:r>
            <a:r>
              <a:rPr lang="es-CO" sz="1200" dirty="0" err="1"/>
              <a:t>Cra</a:t>
            </a:r>
            <a:r>
              <a:rPr lang="es-CO" sz="1200" dirty="0"/>
              <a:t> 43ª #5ª-113 Piso 12, Medellín, Colombia</a:t>
            </a:r>
            <a:br>
              <a:rPr lang="es-CO" sz="1200" dirty="0"/>
            </a:br>
            <a:r>
              <a:rPr lang="es-ES" sz="1200" dirty="0"/>
              <a:t>+ 574 6069875 | Celular +57 3103380513 </a:t>
            </a:r>
            <a:endParaRPr lang="es-CO" sz="1200" dirty="0"/>
          </a:p>
          <a:p>
            <a:r>
              <a:rPr lang="en-US" sz="1200" u="sng" dirty="0">
                <a:hlinkClick r:id="rId2"/>
              </a:rPr>
              <a:t>www.marsh.com</a:t>
            </a:r>
            <a:r>
              <a:rPr lang="en-US" sz="1200" u="sng" dirty="0"/>
              <a:t>/co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4071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9" y="564329"/>
            <a:ext cx="5845349" cy="577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973389" y="6337612"/>
            <a:ext cx="921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Source: World Economic Forum Global Risks Perception Survey 2016</a:t>
            </a:r>
          </a:p>
          <a:p>
            <a:pPr algn="r"/>
            <a:r>
              <a:rPr lang="en-US" sz="800" dirty="0"/>
              <a:t>Note: Survey respondents were asked to assess the likelihood of the individual global risk on a scale of 1 to 7, 1 representing a risk that is not likely to happen and 7 a risk that is</a:t>
            </a:r>
          </a:p>
          <a:p>
            <a:pPr algn="r"/>
            <a:r>
              <a:rPr lang="en-US" sz="800" dirty="0"/>
              <a:t>very likely to occur. They also assess the impact on each global risk on a scale of 1 to 5 (1: minimal impact, 2: minor impact, 3: moderate impact, 4: severe impact and 5:</a:t>
            </a:r>
          </a:p>
          <a:p>
            <a:pPr algn="r"/>
            <a:r>
              <a:rPr lang="en-US" sz="800" dirty="0"/>
              <a:t>catastrophic impact). See Appendix B for more details. To ensure legibility, the names of the global risks are abbreviated; see Appendix A for the full name and description</a:t>
            </a:r>
            <a:endParaRPr lang="es-CO" sz="700" dirty="0"/>
          </a:p>
        </p:txBody>
      </p:sp>
      <p:sp>
        <p:nvSpPr>
          <p:cNvPr id="6" name="5 CuadroTexto"/>
          <p:cNvSpPr txBox="1"/>
          <p:nvPr/>
        </p:nvSpPr>
        <p:spPr>
          <a:xfrm>
            <a:off x="-1105594" y="113709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 smtClean="0"/>
              <a:t> </a:t>
            </a:r>
            <a:r>
              <a:rPr lang="es-CO" b="1" i="1" dirty="0" smtClean="0">
                <a:solidFill>
                  <a:schemeClr val="accent1"/>
                </a:solidFill>
              </a:rPr>
              <a:t>The Global </a:t>
            </a:r>
            <a:r>
              <a:rPr lang="es-CO" b="1" i="1" dirty="0" err="1" smtClean="0">
                <a:solidFill>
                  <a:schemeClr val="accent1"/>
                </a:solidFill>
              </a:rPr>
              <a:t>Risk</a:t>
            </a:r>
            <a:r>
              <a:rPr lang="es-CO" b="1" i="1" dirty="0" smtClean="0">
                <a:solidFill>
                  <a:schemeClr val="accent1"/>
                </a:solidFill>
              </a:rPr>
              <a:t> </a:t>
            </a:r>
            <a:r>
              <a:rPr lang="es-CO" b="1" i="1" dirty="0" err="1" smtClean="0">
                <a:solidFill>
                  <a:schemeClr val="accent1"/>
                </a:solidFill>
              </a:rPr>
              <a:t>Landscape</a:t>
            </a:r>
            <a:r>
              <a:rPr lang="es-CO" b="1" i="1" dirty="0" smtClean="0">
                <a:solidFill>
                  <a:schemeClr val="accent1"/>
                </a:solidFill>
              </a:rPr>
              <a:t> 2017</a:t>
            </a:r>
            <a:endParaRPr lang="es-CO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60" y="260648"/>
            <a:ext cx="9984947" cy="593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973389" y="6337612"/>
            <a:ext cx="92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/>
              <a:t>Source: World Economic Forum 20017-2017, Global Risks Reports</a:t>
            </a:r>
          </a:p>
          <a:p>
            <a:pPr algn="r"/>
            <a:r>
              <a:rPr lang="en-US" sz="700" dirty="0"/>
              <a:t>Note: Global risks may not be strictly comparable across years, as definitions and the set of global risks have evolved with new issues emerging on the 10-year horizon. For example, cyberattacks, income disparity and unemployment </a:t>
            </a:r>
            <a:r>
              <a:rPr lang="en-US" sz="700" dirty="0" smtClean="0"/>
              <a:t>entered the </a:t>
            </a:r>
            <a:r>
              <a:rPr lang="en-US" sz="700" dirty="0"/>
              <a:t>set of global risks in 2012. Some global risks were reclassified: water crises and rising income disparity were re-categorized first as societal risks and then as a trend in the 2015 and 2016 Global Risks Reports, respectively. The 2006 </a:t>
            </a:r>
            <a:r>
              <a:rPr lang="en-US" sz="700" dirty="0" smtClean="0"/>
              <a:t>edition of </a:t>
            </a:r>
            <a:r>
              <a:rPr lang="en-US" sz="700" dirty="0"/>
              <a:t>the Global Risks Report did not have a risks landscape</a:t>
            </a:r>
            <a:endParaRPr lang="es-CO" sz="700" dirty="0"/>
          </a:p>
        </p:txBody>
      </p:sp>
    </p:spTree>
    <p:extLst>
      <p:ext uri="{BB962C8B-B14F-4D97-AF65-F5344CB8AC3E}">
        <p14:creationId xmlns:p14="http://schemas.microsoft.com/office/powerpoint/2010/main" val="422510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18" y="533044"/>
            <a:ext cx="6120680" cy="55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-733945" y="113709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 smtClean="0"/>
              <a:t> </a:t>
            </a:r>
            <a:r>
              <a:rPr lang="es-CO" b="1" i="1" dirty="0" smtClean="0">
                <a:solidFill>
                  <a:schemeClr val="accent1"/>
                </a:solidFill>
              </a:rPr>
              <a:t>The </a:t>
            </a:r>
            <a:r>
              <a:rPr lang="es-CO" b="1" i="1" dirty="0" err="1" smtClean="0">
                <a:solidFill>
                  <a:schemeClr val="accent1"/>
                </a:solidFill>
              </a:rPr>
              <a:t>Risks</a:t>
            </a:r>
            <a:r>
              <a:rPr lang="es-CO" b="1" i="1" dirty="0" smtClean="0">
                <a:solidFill>
                  <a:schemeClr val="accent1"/>
                </a:solidFill>
              </a:rPr>
              <a:t> – </a:t>
            </a:r>
            <a:r>
              <a:rPr lang="es-CO" b="1" i="1" dirty="0" err="1" smtClean="0">
                <a:solidFill>
                  <a:schemeClr val="accent1"/>
                </a:solidFill>
              </a:rPr>
              <a:t>Trends</a:t>
            </a:r>
            <a:r>
              <a:rPr lang="es-CO" b="1" i="1" dirty="0" smtClean="0">
                <a:solidFill>
                  <a:schemeClr val="accent1"/>
                </a:solidFill>
              </a:rPr>
              <a:t> </a:t>
            </a:r>
            <a:r>
              <a:rPr lang="es-CO" b="1" i="1" dirty="0" err="1" smtClean="0">
                <a:solidFill>
                  <a:schemeClr val="accent1"/>
                </a:solidFill>
              </a:rPr>
              <a:t>interconnections</a:t>
            </a:r>
            <a:r>
              <a:rPr lang="es-CO" b="1" i="1" dirty="0" smtClean="0">
                <a:solidFill>
                  <a:schemeClr val="accent1"/>
                </a:solidFill>
              </a:rPr>
              <a:t> </a:t>
            </a:r>
            <a:r>
              <a:rPr lang="es-CO" b="1" i="1" dirty="0" err="1" smtClean="0">
                <a:solidFill>
                  <a:schemeClr val="accent1"/>
                </a:solidFill>
              </a:rPr>
              <a:t>map</a:t>
            </a:r>
            <a:endParaRPr lang="es-CO" b="1" i="1" dirty="0">
              <a:solidFill>
                <a:schemeClr val="accent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26854" y="6273225"/>
            <a:ext cx="921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Source: World Economic Forum Global Risks Perception Survey 2016</a:t>
            </a:r>
          </a:p>
          <a:p>
            <a:pPr algn="r"/>
            <a:r>
              <a:rPr lang="en-US" sz="800" dirty="0"/>
              <a:t>Note: Survey respondents were asked to select the three trends that are the most important in shaping global development in the next 10 years. For each of the three trends</a:t>
            </a:r>
          </a:p>
          <a:p>
            <a:pPr algn="r"/>
            <a:r>
              <a:rPr lang="en-US" sz="800" dirty="0"/>
              <a:t>identified, respondents were asked to select the risks that are most strongly driven by those trends. The global risks with the most connections to trends are spelled out in the</a:t>
            </a:r>
          </a:p>
          <a:p>
            <a:pPr algn="r"/>
            <a:r>
              <a:rPr lang="en-US" sz="800" dirty="0"/>
              <a:t>figure. See Appendix B for more details. To ensure legibility, the names of the global risks are abbreviated; see Appendix A for the full name and description</a:t>
            </a:r>
            <a:endParaRPr lang="es-CO" sz="700" dirty="0"/>
          </a:p>
        </p:txBody>
      </p:sp>
    </p:spTree>
    <p:extLst>
      <p:ext uri="{BB962C8B-B14F-4D97-AF65-F5344CB8AC3E}">
        <p14:creationId xmlns:p14="http://schemas.microsoft.com/office/powerpoint/2010/main" val="2133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9960893" y="6483350"/>
            <a:ext cx="447675" cy="168275"/>
          </a:xfrm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ED07453-B244-4ED3-9E6D-20EEDDEBEB62}" type="slidenum">
              <a:rPr lang="en-GB" altLang="es-CO" sz="1100" smtClean="0">
                <a:solidFill>
                  <a:schemeClr val="accent1"/>
                </a:solidFill>
              </a:rPr>
              <a:pPr eaLnBrk="1" hangingPunct="1"/>
              <a:t>6</a:t>
            </a:fld>
            <a:endParaRPr lang="en-GB" altLang="es-CO" sz="1100" smtClean="0">
              <a:solidFill>
                <a:schemeClr val="accent1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quarter" idx="11"/>
          </p:nvPr>
        </p:nvSpPr>
        <p:spPr>
          <a:xfrm>
            <a:off x="5531768" y="6534150"/>
            <a:ext cx="1079500" cy="106363"/>
          </a:xfrm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F2DEC9B3-4338-448E-AB7B-0D0B64C343CA}" type="datetime4">
              <a:rPr lang="en-GB" altLang="es-CO" sz="700" smtClean="0">
                <a:solidFill>
                  <a:srgbClr val="7C848A"/>
                </a:solidFill>
              </a:rPr>
              <a:pPr eaLnBrk="1" hangingPunct="1"/>
              <a:t>16 October 2017</a:t>
            </a:fld>
            <a:endParaRPr lang="en-GB" altLang="es-CO" sz="700" smtClean="0">
              <a:solidFill>
                <a:srgbClr val="7C848A"/>
              </a:solidFill>
            </a:endParaRPr>
          </a:p>
        </p:txBody>
      </p:sp>
      <p:pic>
        <p:nvPicPr>
          <p:cNvPr id="6" name="Picture 6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943" y="793750"/>
            <a:ext cx="6345237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6"/>
          <p:cNvSpPr>
            <a:spLocks noChangeArrowheads="1"/>
          </p:cNvSpPr>
          <p:nvPr/>
        </p:nvSpPr>
        <p:spPr bwMode="auto">
          <a:xfrm>
            <a:off x="3228305" y="3435350"/>
            <a:ext cx="11763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ES" altLang="es-CO" sz="1000" b="1">
                <a:solidFill>
                  <a:srgbClr val="000000"/>
                </a:solidFill>
              </a:rPr>
              <a:t>Riesgo de Crédito</a:t>
            </a:r>
          </a:p>
        </p:txBody>
      </p:sp>
      <p:sp>
        <p:nvSpPr>
          <p:cNvPr id="8" name="Rectangle 67"/>
          <p:cNvSpPr>
            <a:spLocks noChangeArrowheads="1"/>
          </p:cNvSpPr>
          <p:nvPr/>
        </p:nvSpPr>
        <p:spPr bwMode="auto">
          <a:xfrm>
            <a:off x="3995068" y="1500188"/>
            <a:ext cx="2095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ES" altLang="es-CO" sz="1000" b="1">
                <a:solidFill>
                  <a:srgbClr val="000000"/>
                </a:solidFill>
              </a:rPr>
              <a:t>Riesgos del mercado financiero</a:t>
            </a:r>
          </a:p>
        </p:txBody>
      </p:sp>
      <p:sp>
        <p:nvSpPr>
          <p:cNvPr id="9" name="Rectangle 68"/>
          <p:cNvSpPr>
            <a:spLocks noChangeArrowheads="1"/>
          </p:cNvSpPr>
          <p:nvPr/>
        </p:nvSpPr>
        <p:spPr bwMode="auto">
          <a:xfrm>
            <a:off x="3699793" y="1787525"/>
            <a:ext cx="1882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ES" altLang="es-CO" sz="1000" b="1">
                <a:solidFill>
                  <a:srgbClr val="000000"/>
                </a:solidFill>
              </a:rPr>
              <a:t>Fluctuaciones en moneda / tasa de cambio</a:t>
            </a:r>
          </a:p>
        </p:txBody>
      </p:sp>
      <p:sp>
        <p:nvSpPr>
          <p:cNvPr id="10" name="Rectangle 69"/>
          <p:cNvSpPr>
            <a:spLocks noChangeArrowheads="1"/>
          </p:cNvSpPr>
          <p:nvPr/>
        </p:nvSpPr>
        <p:spPr bwMode="auto">
          <a:xfrm>
            <a:off x="4525293" y="3281363"/>
            <a:ext cx="1209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s-ES" altLang="es-CO" sz="1000" b="1">
                <a:solidFill>
                  <a:srgbClr val="000000"/>
                </a:solidFill>
              </a:rPr>
              <a:t>Liquidez y flujo de caja</a:t>
            </a:r>
          </a:p>
        </p:txBody>
      </p:sp>
      <p:sp>
        <p:nvSpPr>
          <p:cNvPr id="11" name="Rectangle 70"/>
          <p:cNvSpPr>
            <a:spLocks noChangeArrowheads="1"/>
          </p:cNvSpPr>
          <p:nvPr/>
        </p:nvSpPr>
        <p:spPr bwMode="auto">
          <a:xfrm>
            <a:off x="6111205" y="2795588"/>
            <a:ext cx="1266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s-ES" altLang="es-CO" sz="1000" b="1">
                <a:solidFill>
                  <a:srgbClr val="000000"/>
                </a:solidFill>
              </a:rPr>
              <a:t>Capital Intelectual</a:t>
            </a:r>
          </a:p>
        </p:txBody>
      </p:sp>
      <p:sp>
        <p:nvSpPr>
          <p:cNvPr id="12" name="Rectangle 71"/>
          <p:cNvSpPr>
            <a:spLocks noChangeArrowheads="1"/>
          </p:cNvSpPr>
          <p:nvPr/>
        </p:nvSpPr>
        <p:spPr bwMode="auto">
          <a:xfrm>
            <a:off x="6036593" y="3459163"/>
            <a:ext cx="1476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s-ES" altLang="es-CO" sz="1000" b="1">
                <a:solidFill>
                  <a:srgbClr val="000000"/>
                </a:solidFill>
              </a:rPr>
              <a:t>Investigación y dlllo</a:t>
            </a:r>
          </a:p>
        </p:txBody>
      </p:sp>
      <p:sp>
        <p:nvSpPr>
          <p:cNvPr id="13" name="Rectangle 72"/>
          <p:cNvSpPr>
            <a:spLocks noChangeArrowheads="1"/>
          </p:cNvSpPr>
          <p:nvPr/>
        </p:nvSpPr>
        <p:spPr bwMode="auto">
          <a:xfrm>
            <a:off x="7547893" y="2724150"/>
            <a:ext cx="1816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s-ES" altLang="es-CO" sz="1000" b="1">
                <a:solidFill>
                  <a:srgbClr val="000000"/>
                </a:solidFill>
              </a:rPr>
              <a:t>Cambios en clientes / industria</a:t>
            </a:r>
          </a:p>
        </p:txBody>
      </p:sp>
      <p:sp>
        <p:nvSpPr>
          <p:cNvPr id="14" name="Rectangle 73"/>
          <p:cNvSpPr>
            <a:spLocks noChangeArrowheads="1"/>
          </p:cNvSpPr>
          <p:nvPr/>
        </p:nvSpPr>
        <p:spPr bwMode="auto">
          <a:xfrm>
            <a:off x="6036593" y="4811713"/>
            <a:ext cx="1328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ES" altLang="es-CO" sz="1000" b="1">
                <a:solidFill>
                  <a:srgbClr val="000000"/>
                </a:solidFill>
              </a:rPr>
              <a:t>Funcionarios clave</a:t>
            </a:r>
          </a:p>
        </p:txBody>
      </p:sp>
      <p:sp>
        <p:nvSpPr>
          <p:cNvPr id="15" name="Rectangle 74"/>
          <p:cNvSpPr>
            <a:spLocks noChangeArrowheads="1"/>
          </p:cNvSpPr>
          <p:nvPr/>
        </p:nvSpPr>
        <p:spPr bwMode="auto">
          <a:xfrm>
            <a:off x="6015955" y="3948113"/>
            <a:ext cx="19764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ES" altLang="es-CO" sz="1000" b="1">
                <a:solidFill>
                  <a:srgbClr val="000000"/>
                </a:solidFill>
              </a:rPr>
              <a:t>Bases de datos e información</a:t>
            </a:r>
          </a:p>
        </p:txBody>
      </p:sp>
      <p:sp>
        <p:nvSpPr>
          <p:cNvPr id="16" name="Rectangle 75"/>
          <p:cNvSpPr>
            <a:spLocks noChangeArrowheads="1"/>
          </p:cNvSpPr>
          <p:nvPr/>
        </p:nvSpPr>
        <p:spPr bwMode="auto">
          <a:xfrm>
            <a:off x="6593805" y="5551488"/>
            <a:ext cx="14843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ES" altLang="es-CO" sz="1000" b="1">
                <a:solidFill>
                  <a:srgbClr val="000000"/>
                </a:solidFill>
              </a:rPr>
              <a:t>Cadena de suministros</a:t>
            </a:r>
          </a:p>
        </p:txBody>
      </p:sp>
      <p:sp>
        <p:nvSpPr>
          <p:cNvPr id="17" name="Rectangle 76"/>
          <p:cNvSpPr>
            <a:spLocks noChangeArrowheads="1"/>
          </p:cNvSpPr>
          <p:nvPr/>
        </p:nvSpPr>
        <p:spPr bwMode="auto">
          <a:xfrm>
            <a:off x="6036593" y="4308475"/>
            <a:ext cx="1476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s-ES" altLang="es-CO" sz="1000" b="1">
                <a:solidFill>
                  <a:srgbClr val="000000"/>
                </a:solidFill>
              </a:rPr>
              <a:t>Contabilidad y control interno</a:t>
            </a:r>
          </a:p>
        </p:txBody>
      </p:sp>
      <p:sp>
        <p:nvSpPr>
          <p:cNvPr id="18" name="Rectangle 77"/>
          <p:cNvSpPr>
            <a:spLocks noChangeArrowheads="1"/>
          </p:cNvSpPr>
          <p:nvPr/>
        </p:nvSpPr>
        <p:spPr bwMode="auto">
          <a:xfrm>
            <a:off x="4552280" y="5965825"/>
            <a:ext cx="1433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s-ES" altLang="es-CO" sz="1000" b="1">
                <a:solidFill>
                  <a:srgbClr val="000000"/>
                </a:solidFill>
              </a:rPr>
              <a:t>Desastres Naturales </a:t>
            </a:r>
          </a:p>
        </p:txBody>
      </p:sp>
      <p:sp>
        <p:nvSpPr>
          <p:cNvPr id="19" name="Rectangle 78"/>
          <p:cNvSpPr>
            <a:spLocks noChangeArrowheads="1"/>
          </p:cNvSpPr>
          <p:nvPr/>
        </p:nvSpPr>
        <p:spPr bwMode="auto">
          <a:xfrm>
            <a:off x="4817393" y="5027613"/>
            <a:ext cx="10810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s-ES" altLang="es-CO" sz="1000" b="1">
                <a:solidFill>
                  <a:srgbClr val="000000"/>
                </a:solidFill>
              </a:rPr>
              <a:t>Accidentes de Trabajo y Enfermedades Profesionales</a:t>
            </a:r>
          </a:p>
        </p:txBody>
      </p:sp>
      <p:sp>
        <p:nvSpPr>
          <p:cNvPr id="20" name="Rectangle 79"/>
          <p:cNvSpPr>
            <a:spLocks noChangeArrowheads="1"/>
          </p:cNvSpPr>
          <p:nvPr/>
        </p:nvSpPr>
        <p:spPr bwMode="auto">
          <a:xfrm>
            <a:off x="4688805" y="4567238"/>
            <a:ext cx="1585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s-ES" altLang="es-CO" sz="1000" b="1">
                <a:solidFill>
                  <a:srgbClr val="000000"/>
                </a:solidFill>
              </a:rPr>
              <a:t>Responsabilidad Extracontractual</a:t>
            </a:r>
          </a:p>
        </p:txBody>
      </p:sp>
      <p:sp>
        <p:nvSpPr>
          <p:cNvPr id="21" name="Rectangle 80"/>
          <p:cNvSpPr>
            <a:spLocks noChangeArrowheads="1"/>
          </p:cNvSpPr>
          <p:nvPr/>
        </p:nvSpPr>
        <p:spPr bwMode="auto">
          <a:xfrm>
            <a:off x="4023643" y="5532438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s-ES" altLang="es-CO" sz="1000" b="1">
                <a:solidFill>
                  <a:srgbClr val="000000"/>
                </a:solidFill>
              </a:rPr>
              <a:t>Daños a la propiedad</a:t>
            </a:r>
          </a:p>
        </p:txBody>
      </p:sp>
      <p:sp>
        <p:nvSpPr>
          <p:cNvPr id="22" name="Rectangle 81"/>
          <p:cNvSpPr>
            <a:spLocks noChangeArrowheads="1"/>
          </p:cNvSpPr>
          <p:nvPr/>
        </p:nvSpPr>
        <p:spPr bwMode="auto">
          <a:xfrm>
            <a:off x="7368505" y="3443288"/>
            <a:ext cx="13144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s-ES" altLang="es-CO" sz="1000" b="1">
                <a:solidFill>
                  <a:srgbClr val="000000"/>
                </a:solidFill>
              </a:rPr>
              <a:t>Canales y  redes</a:t>
            </a:r>
          </a:p>
        </p:txBody>
      </p:sp>
      <p:sp>
        <p:nvSpPr>
          <p:cNvPr id="23" name="Rectangle 82"/>
          <p:cNvSpPr>
            <a:spLocks noChangeArrowheads="1"/>
          </p:cNvSpPr>
          <p:nvPr/>
        </p:nvSpPr>
        <p:spPr bwMode="auto">
          <a:xfrm>
            <a:off x="7331993" y="4956175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s-ES" altLang="es-CO" sz="1000" b="1">
                <a:solidFill>
                  <a:srgbClr val="000000"/>
                </a:solidFill>
              </a:rPr>
              <a:t>Riesgos ambientales</a:t>
            </a:r>
          </a:p>
        </p:txBody>
      </p:sp>
      <p:sp>
        <p:nvSpPr>
          <p:cNvPr id="24" name="Rectangle 83"/>
          <p:cNvSpPr>
            <a:spLocks noChangeArrowheads="1"/>
          </p:cNvSpPr>
          <p:nvPr/>
        </p:nvSpPr>
        <p:spPr bwMode="auto">
          <a:xfrm>
            <a:off x="6015955" y="1355725"/>
            <a:ext cx="7540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ES" altLang="es-CO" sz="1000" b="1">
                <a:solidFill>
                  <a:srgbClr val="000000"/>
                </a:solidFill>
              </a:rPr>
              <a:t>Demanda</a:t>
            </a:r>
          </a:p>
        </p:txBody>
      </p:sp>
      <p:sp>
        <p:nvSpPr>
          <p:cNvPr id="25" name="Rectangle 84"/>
          <p:cNvSpPr>
            <a:spLocks noChangeArrowheads="1"/>
          </p:cNvSpPr>
          <p:nvPr/>
        </p:nvSpPr>
        <p:spPr bwMode="auto">
          <a:xfrm>
            <a:off x="4817393" y="1066800"/>
            <a:ext cx="2435225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/>
          <a:p>
            <a:pPr eaLnBrk="0" hangingPunct="0">
              <a:lnSpc>
                <a:spcPct val="100000"/>
              </a:lnSpc>
              <a:defRPr/>
            </a:pPr>
            <a:r>
              <a:rPr lang="es-E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Riesgos Externos</a:t>
            </a:r>
          </a:p>
        </p:txBody>
      </p:sp>
      <p:sp>
        <p:nvSpPr>
          <p:cNvPr id="26" name="Rectangle 85"/>
          <p:cNvSpPr>
            <a:spLocks noChangeArrowheads="1"/>
          </p:cNvSpPr>
          <p:nvPr/>
        </p:nvSpPr>
        <p:spPr bwMode="auto">
          <a:xfrm>
            <a:off x="4922168" y="2435225"/>
            <a:ext cx="2257425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D3D3D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/>
          <a:p>
            <a:pPr eaLnBrk="0" hangingPunct="0">
              <a:lnSpc>
                <a:spcPct val="100000"/>
              </a:lnSpc>
              <a:defRPr/>
            </a:pPr>
            <a:r>
              <a:rPr lang="es-E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Riesgos Internos</a:t>
            </a:r>
          </a:p>
        </p:txBody>
      </p:sp>
      <p:sp>
        <p:nvSpPr>
          <p:cNvPr id="27" name="Text Box 86"/>
          <p:cNvSpPr txBox="1">
            <a:spLocks noChangeArrowheads="1"/>
          </p:cNvSpPr>
          <p:nvPr/>
        </p:nvSpPr>
        <p:spPr bwMode="auto">
          <a:xfrm>
            <a:off x="4307805" y="4206875"/>
            <a:ext cx="16557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s-ES" altLang="es-CO" sz="1000" b="1">
                <a:solidFill>
                  <a:srgbClr val="000000"/>
                </a:solidFill>
              </a:rPr>
              <a:t>Lucro cesante</a:t>
            </a:r>
          </a:p>
        </p:txBody>
      </p:sp>
      <p:sp>
        <p:nvSpPr>
          <p:cNvPr id="28" name="Rectangle 87"/>
          <p:cNvSpPr>
            <a:spLocks noChangeArrowheads="1"/>
          </p:cNvSpPr>
          <p:nvPr/>
        </p:nvSpPr>
        <p:spPr bwMode="auto">
          <a:xfrm>
            <a:off x="3768055" y="3060700"/>
            <a:ext cx="1390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ES" altLang="es-CO" sz="1000" b="1">
                <a:solidFill>
                  <a:srgbClr val="000000"/>
                </a:solidFill>
              </a:rPr>
              <a:t>Valoración de activos</a:t>
            </a:r>
          </a:p>
        </p:txBody>
      </p:sp>
      <p:sp>
        <p:nvSpPr>
          <p:cNvPr id="29" name="Rectangle 88"/>
          <p:cNvSpPr>
            <a:spLocks noChangeArrowheads="1"/>
          </p:cNvSpPr>
          <p:nvPr/>
        </p:nvSpPr>
        <p:spPr bwMode="auto">
          <a:xfrm>
            <a:off x="7778080" y="3240088"/>
            <a:ext cx="1282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s-ES" altLang="es-CO" sz="1000" b="1">
                <a:solidFill>
                  <a:srgbClr val="000000"/>
                </a:solidFill>
              </a:rPr>
              <a:t>Alianzas y JVs</a:t>
            </a:r>
          </a:p>
        </p:txBody>
      </p:sp>
      <p:sp>
        <p:nvSpPr>
          <p:cNvPr id="30" name="Rectangle 89"/>
          <p:cNvSpPr>
            <a:spLocks noChangeArrowheads="1"/>
          </p:cNvSpPr>
          <p:nvPr/>
        </p:nvSpPr>
        <p:spPr bwMode="auto">
          <a:xfrm>
            <a:off x="4749130" y="3875088"/>
            <a:ext cx="1231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ES" altLang="es-CO" sz="1000" b="1">
                <a:solidFill>
                  <a:srgbClr val="000000"/>
                </a:solidFill>
              </a:rPr>
              <a:t>Responsabilidad </a:t>
            </a:r>
          </a:p>
          <a:p>
            <a:pPr algn="l">
              <a:lnSpc>
                <a:spcPct val="100000"/>
              </a:lnSpc>
            </a:pPr>
            <a:r>
              <a:rPr lang="es-ES" altLang="es-CO" sz="1000" b="1">
                <a:solidFill>
                  <a:srgbClr val="000000"/>
                </a:solidFill>
              </a:rPr>
              <a:t>Contractual</a:t>
            </a:r>
          </a:p>
        </p:txBody>
      </p:sp>
      <p:sp>
        <p:nvSpPr>
          <p:cNvPr id="31" name="Rectangle 90"/>
          <p:cNvSpPr>
            <a:spLocks noChangeArrowheads="1"/>
          </p:cNvSpPr>
          <p:nvPr/>
        </p:nvSpPr>
        <p:spPr bwMode="auto">
          <a:xfrm>
            <a:off x="6060405" y="5911850"/>
            <a:ext cx="1435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ES" altLang="es-CO" sz="1000" b="1">
                <a:solidFill>
                  <a:srgbClr val="000000"/>
                </a:solidFill>
              </a:rPr>
              <a:t>Suministro de Energía</a:t>
            </a:r>
          </a:p>
        </p:txBody>
      </p:sp>
      <p:sp>
        <p:nvSpPr>
          <p:cNvPr id="32" name="Rectangle 91"/>
          <p:cNvSpPr>
            <a:spLocks noChangeArrowheads="1"/>
          </p:cNvSpPr>
          <p:nvPr/>
        </p:nvSpPr>
        <p:spPr bwMode="auto">
          <a:xfrm>
            <a:off x="6000080" y="2003425"/>
            <a:ext cx="12525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ES" altLang="es-CO" sz="1000" b="1">
                <a:solidFill>
                  <a:srgbClr val="000000"/>
                </a:solidFill>
              </a:rPr>
              <a:t>Tiempos de venta</a:t>
            </a:r>
          </a:p>
        </p:txBody>
      </p:sp>
      <p:sp>
        <p:nvSpPr>
          <p:cNvPr id="33" name="Rectangle 92"/>
          <p:cNvSpPr>
            <a:spLocks noChangeArrowheads="1"/>
          </p:cNvSpPr>
          <p:nvPr/>
        </p:nvSpPr>
        <p:spPr bwMode="auto">
          <a:xfrm>
            <a:off x="6111205" y="5316538"/>
            <a:ext cx="213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ES" altLang="es-CO" sz="1000" b="1">
                <a:solidFill>
                  <a:srgbClr val="000000"/>
                </a:solidFill>
              </a:rPr>
              <a:t>Atracción y retención de personal</a:t>
            </a:r>
          </a:p>
        </p:txBody>
      </p:sp>
      <p:sp>
        <p:nvSpPr>
          <p:cNvPr id="34" name="Rectangle 93"/>
          <p:cNvSpPr>
            <a:spLocks noChangeArrowheads="1"/>
          </p:cNvSpPr>
          <p:nvPr/>
        </p:nvSpPr>
        <p:spPr bwMode="auto">
          <a:xfrm>
            <a:off x="6108030" y="1716088"/>
            <a:ext cx="21605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ES" altLang="es-CO" sz="1000" b="1">
                <a:solidFill>
                  <a:srgbClr val="000000"/>
                </a:solidFill>
              </a:rPr>
              <a:t>Responsabilidades contingentes</a:t>
            </a:r>
          </a:p>
        </p:txBody>
      </p:sp>
      <p:sp>
        <p:nvSpPr>
          <p:cNvPr id="35" name="Text Box 94"/>
          <p:cNvSpPr txBox="1">
            <a:spLocks noChangeArrowheads="1"/>
          </p:cNvSpPr>
          <p:nvPr/>
        </p:nvSpPr>
        <p:spPr bwMode="auto">
          <a:xfrm>
            <a:off x="7055768" y="866775"/>
            <a:ext cx="11668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es-ES" altLang="es-CO" sz="1000" b="1">
                <a:solidFill>
                  <a:srgbClr val="000000"/>
                </a:solidFill>
              </a:rPr>
              <a:t>Gerente General</a:t>
            </a:r>
          </a:p>
        </p:txBody>
      </p:sp>
      <p:sp>
        <p:nvSpPr>
          <p:cNvPr id="36" name="Text Box 95"/>
          <p:cNvSpPr txBox="1">
            <a:spLocks noChangeArrowheads="1"/>
          </p:cNvSpPr>
          <p:nvPr/>
        </p:nvSpPr>
        <p:spPr bwMode="auto">
          <a:xfrm>
            <a:off x="9111580" y="2801938"/>
            <a:ext cx="850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es-ES" altLang="es-CO" sz="1000" b="1">
                <a:solidFill>
                  <a:srgbClr val="000000"/>
                </a:solidFill>
              </a:rPr>
              <a:t>Relaciones</a:t>
            </a:r>
          </a:p>
          <a:p>
            <a:pPr>
              <a:lnSpc>
                <a:spcPct val="100000"/>
              </a:lnSpc>
            </a:pPr>
            <a:r>
              <a:rPr lang="es-ES" altLang="es-CO" sz="1000" b="1">
                <a:solidFill>
                  <a:srgbClr val="000000"/>
                </a:solidFill>
              </a:rPr>
              <a:t> Públicas</a:t>
            </a:r>
          </a:p>
        </p:txBody>
      </p:sp>
      <p:sp>
        <p:nvSpPr>
          <p:cNvPr id="37" name="Text Box 96"/>
          <p:cNvSpPr txBox="1">
            <a:spLocks noChangeArrowheads="1"/>
          </p:cNvSpPr>
          <p:nvPr/>
        </p:nvSpPr>
        <p:spPr bwMode="auto">
          <a:xfrm>
            <a:off x="9081418" y="4270375"/>
            <a:ext cx="15636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es-ES" altLang="es-CO" sz="1000" b="1">
                <a:solidFill>
                  <a:srgbClr val="000000"/>
                </a:solidFill>
              </a:rPr>
              <a:t>Departamento Jurídico</a:t>
            </a:r>
          </a:p>
        </p:txBody>
      </p:sp>
      <p:sp>
        <p:nvSpPr>
          <p:cNvPr id="38" name="Text Box 97"/>
          <p:cNvSpPr txBox="1">
            <a:spLocks noChangeArrowheads="1"/>
          </p:cNvSpPr>
          <p:nvPr/>
        </p:nvSpPr>
        <p:spPr bwMode="auto">
          <a:xfrm>
            <a:off x="8836943" y="4792663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es-ES" altLang="es-CO" sz="1000" b="1">
                <a:solidFill>
                  <a:srgbClr val="000000"/>
                </a:solidFill>
              </a:rPr>
              <a:t>Gerente Administrativo</a:t>
            </a:r>
          </a:p>
          <a:p>
            <a:pPr>
              <a:lnSpc>
                <a:spcPct val="100000"/>
              </a:lnSpc>
            </a:pPr>
            <a:r>
              <a:rPr lang="es-ES" altLang="es-CO" sz="1000" b="1">
                <a:solidFill>
                  <a:srgbClr val="000000"/>
                </a:solidFill>
              </a:rPr>
              <a:t> y  de Operaciones</a:t>
            </a:r>
          </a:p>
        </p:txBody>
      </p:sp>
      <p:sp>
        <p:nvSpPr>
          <p:cNvPr id="39" name="Text Box 98"/>
          <p:cNvSpPr txBox="1">
            <a:spLocks noChangeArrowheads="1"/>
          </p:cNvSpPr>
          <p:nvPr/>
        </p:nvSpPr>
        <p:spPr bwMode="auto">
          <a:xfrm>
            <a:off x="7625680" y="6205538"/>
            <a:ext cx="13731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es-ES" altLang="es-CO" sz="1000" b="1">
                <a:solidFill>
                  <a:srgbClr val="000000"/>
                </a:solidFill>
              </a:rPr>
              <a:t>Recursos Humanos</a:t>
            </a:r>
          </a:p>
        </p:txBody>
      </p:sp>
      <p:sp>
        <p:nvSpPr>
          <p:cNvPr id="40" name="Text Box 99"/>
          <p:cNvSpPr txBox="1">
            <a:spLocks noChangeArrowheads="1"/>
          </p:cNvSpPr>
          <p:nvPr/>
        </p:nvSpPr>
        <p:spPr bwMode="auto">
          <a:xfrm>
            <a:off x="2853655" y="6167438"/>
            <a:ext cx="1512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es-ES" altLang="es-CO" sz="1000" b="1">
                <a:solidFill>
                  <a:srgbClr val="000000"/>
                </a:solidFill>
              </a:rPr>
              <a:t>Salud Ocupacional </a:t>
            </a:r>
          </a:p>
          <a:p>
            <a:pPr>
              <a:lnSpc>
                <a:spcPct val="100000"/>
              </a:lnSpc>
            </a:pPr>
            <a:r>
              <a:rPr lang="es-ES" altLang="es-CO" sz="1000" b="1">
                <a:solidFill>
                  <a:srgbClr val="000000"/>
                </a:solidFill>
              </a:rPr>
              <a:t>y Seguridad Industrial</a:t>
            </a:r>
          </a:p>
        </p:txBody>
      </p:sp>
      <p:sp>
        <p:nvSpPr>
          <p:cNvPr id="41" name="Text Box 100"/>
          <p:cNvSpPr txBox="1">
            <a:spLocks noChangeArrowheads="1"/>
          </p:cNvSpPr>
          <p:nvPr/>
        </p:nvSpPr>
        <p:spPr bwMode="auto">
          <a:xfrm>
            <a:off x="1769393" y="4910138"/>
            <a:ext cx="1371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es-ES" altLang="es-CO" sz="1000" b="1">
                <a:solidFill>
                  <a:srgbClr val="000000"/>
                </a:solidFill>
              </a:rPr>
              <a:t>Gerente de Riesgos</a:t>
            </a:r>
          </a:p>
        </p:txBody>
      </p:sp>
      <p:sp>
        <p:nvSpPr>
          <p:cNvPr id="42" name="Text Box 101"/>
          <p:cNvSpPr txBox="1">
            <a:spLocks noChangeArrowheads="1"/>
          </p:cNvSpPr>
          <p:nvPr/>
        </p:nvSpPr>
        <p:spPr bwMode="auto">
          <a:xfrm>
            <a:off x="3045743" y="1139825"/>
            <a:ext cx="1336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es-ES" altLang="es-CO" sz="1000" b="1">
                <a:solidFill>
                  <a:srgbClr val="000000"/>
                </a:solidFill>
              </a:rPr>
              <a:t>Gerente Financiero</a:t>
            </a:r>
          </a:p>
        </p:txBody>
      </p:sp>
      <p:sp>
        <p:nvSpPr>
          <p:cNvPr id="43" name="Text Box 102"/>
          <p:cNvSpPr txBox="1">
            <a:spLocks noChangeArrowheads="1"/>
          </p:cNvSpPr>
          <p:nvPr/>
        </p:nvSpPr>
        <p:spPr bwMode="auto">
          <a:xfrm>
            <a:off x="2204368" y="2724150"/>
            <a:ext cx="7254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es-ES" altLang="es-CO" sz="1000" b="1">
                <a:solidFill>
                  <a:srgbClr val="000000"/>
                </a:solidFill>
              </a:rPr>
              <a:t>Tesorero</a:t>
            </a:r>
          </a:p>
        </p:txBody>
      </p:sp>
      <p:sp>
        <p:nvSpPr>
          <p:cNvPr id="44" name="Text Box 103"/>
          <p:cNvSpPr txBox="1">
            <a:spLocks noChangeArrowheads="1"/>
          </p:cNvSpPr>
          <p:nvPr/>
        </p:nvSpPr>
        <p:spPr bwMode="auto">
          <a:xfrm>
            <a:off x="8098755" y="1281113"/>
            <a:ext cx="1090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es-ES" altLang="es-CO" sz="1000" b="1">
                <a:solidFill>
                  <a:srgbClr val="000000"/>
                </a:solidFill>
              </a:rPr>
              <a:t>Junta Directiva</a:t>
            </a:r>
          </a:p>
        </p:txBody>
      </p:sp>
      <p:sp>
        <p:nvSpPr>
          <p:cNvPr id="45" name="Rectangle 104"/>
          <p:cNvSpPr>
            <a:spLocks noChangeArrowheads="1"/>
          </p:cNvSpPr>
          <p:nvPr/>
        </p:nvSpPr>
        <p:spPr bwMode="auto">
          <a:xfrm>
            <a:off x="8727405" y="1608138"/>
            <a:ext cx="1776413" cy="6413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/>
          <a:p>
            <a:pPr eaLnBrk="0" hangingPunct="0">
              <a:lnSpc>
                <a:spcPct val="100000"/>
              </a:lnSpc>
              <a:defRPr/>
            </a:pPr>
            <a:r>
              <a:rPr lang="es-ES" sz="1800" b="1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Riesgos Estratégicos</a:t>
            </a:r>
          </a:p>
        </p:txBody>
      </p:sp>
      <p:sp>
        <p:nvSpPr>
          <p:cNvPr id="46" name="Rectangle 105"/>
          <p:cNvSpPr>
            <a:spLocks noChangeArrowheads="1"/>
          </p:cNvSpPr>
          <p:nvPr/>
        </p:nvSpPr>
        <p:spPr bwMode="auto">
          <a:xfrm>
            <a:off x="8170193" y="5487988"/>
            <a:ext cx="2076450" cy="6413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/>
          <a:p>
            <a:pPr eaLnBrk="0" hangingPunct="0">
              <a:lnSpc>
                <a:spcPct val="100000"/>
              </a:lnSpc>
              <a:defRPr/>
            </a:pPr>
            <a:r>
              <a:rPr lang="es-ES" sz="1800" b="1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Riesgos Operacionales</a:t>
            </a:r>
          </a:p>
        </p:txBody>
      </p:sp>
      <p:sp>
        <p:nvSpPr>
          <p:cNvPr id="47" name="Rectangle 106"/>
          <p:cNvSpPr>
            <a:spLocks noChangeArrowheads="1"/>
          </p:cNvSpPr>
          <p:nvPr/>
        </p:nvSpPr>
        <p:spPr bwMode="auto">
          <a:xfrm>
            <a:off x="1740818" y="5516563"/>
            <a:ext cx="1776412" cy="366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/>
          <a:p>
            <a:pPr eaLnBrk="0" hangingPunct="0">
              <a:lnSpc>
                <a:spcPct val="100000"/>
              </a:lnSpc>
              <a:defRPr/>
            </a:pPr>
            <a:r>
              <a:rPr lang="es-ES" sz="1800" b="1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Riesgos Puros</a:t>
            </a:r>
          </a:p>
        </p:txBody>
      </p:sp>
      <p:sp>
        <p:nvSpPr>
          <p:cNvPr id="48" name="Rectangle 107"/>
          <p:cNvSpPr>
            <a:spLocks noChangeArrowheads="1"/>
          </p:cNvSpPr>
          <p:nvPr/>
        </p:nvSpPr>
        <p:spPr bwMode="auto">
          <a:xfrm>
            <a:off x="1702718" y="1677988"/>
            <a:ext cx="1631950" cy="6413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/>
          <a:p>
            <a:pPr eaLnBrk="0" hangingPunct="0">
              <a:lnSpc>
                <a:spcPct val="100000"/>
              </a:lnSpc>
              <a:defRPr/>
            </a:pPr>
            <a:r>
              <a:rPr lang="es-ES" sz="1800" b="1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Riesgos Financieros</a:t>
            </a:r>
          </a:p>
        </p:txBody>
      </p:sp>
      <p:sp>
        <p:nvSpPr>
          <p:cNvPr id="49" name="Text Box 108"/>
          <p:cNvSpPr txBox="1">
            <a:spLocks noChangeArrowheads="1"/>
          </p:cNvSpPr>
          <p:nvPr/>
        </p:nvSpPr>
        <p:spPr bwMode="auto">
          <a:xfrm>
            <a:off x="6084218" y="3113088"/>
            <a:ext cx="1728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s-ES" altLang="es-CO" sz="1000" b="1">
                <a:solidFill>
                  <a:srgbClr val="000000"/>
                </a:solidFill>
              </a:rPr>
              <a:t>Cumplimiento normativo de Junta Directiva</a:t>
            </a:r>
          </a:p>
        </p:txBody>
      </p:sp>
      <p:sp>
        <p:nvSpPr>
          <p:cNvPr id="50" name="Text Box 109"/>
          <p:cNvSpPr txBox="1">
            <a:spLocks noChangeArrowheads="1"/>
          </p:cNvSpPr>
          <p:nvPr/>
        </p:nvSpPr>
        <p:spPr bwMode="auto">
          <a:xfrm>
            <a:off x="4957093" y="2795588"/>
            <a:ext cx="93503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s-ES" altLang="es-CO" sz="1000" b="1">
                <a:solidFill>
                  <a:srgbClr val="000000"/>
                </a:solidFill>
              </a:rPr>
              <a:t>Pensiones</a:t>
            </a:r>
          </a:p>
        </p:txBody>
      </p:sp>
      <p:sp>
        <p:nvSpPr>
          <p:cNvPr id="51" name="Text Box 110"/>
          <p:cNvSpPr txBox="1">
            <a:spLocks noChangeArrowheads="1"/>
          </p:cNvSpPr>
          <p:nvPr/>
        </p:nvSpPr>
        <p:spPr bwMode="auto">
          <a:xfrm>
            <a:off x="4826918" y="3011488"/>
            <a:ext cx="1006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50000"/>
              </a:spcBef>
            </a:pPr>
            <a:r>
              <a:rPr lang="es-ES" altLang="es-CO" sz="1000" b="1">
                <a:solidFill>
                  <a:srgbClr val="000000"/>
                </a:solidFill>
              </a:rPr>
              <a:t>Garantías</a:t>
            </a:r>
          </a:p>
        </p:txBody>
      </p:sp>
      <p:sp>
        <p:nvSpPr>
          <p:cNvPr id="52" name="Text Box 111"/>
          <p:cNvSpPr txBox="1">
            <a:spLocks noChangeArrowheads="1"/>
          </p:cNvSpPr>
          <p:nvPr/>
        </p:nvSpPr>
        <p:spPr bwMode="auto">
          <a:xfrm>
            <a:off x="3390230" y="2292350"/>
            <a:ext cx="22844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s-ES" altLang="es-CO" sz="1000" b="1">
                <a:solidFill>
                  <a:srgbClr val="000000"/>
                </a:solidFill>
              </a:rPr>
              <a:t>Condiciones económicas globales</a:t>
            </a:r>
          </a:p>
        </p:txBody>
      </p:sp>
      <p:sp>
        <p:nvSpPr>
          <p:cNvPr id="53" name="Text Box 112"/>
          <p:cNvSpPr txBox="1">
            <a:spLocks noChangeArrowheads="1"/>
          </p:cNvSpPr>
          <p:nvPr/>
        </p:nvSpPr>
        <p:spPr bwMode="auto">
          <a:xfrm>
            <a:off x="3239418" y="2562225"/>
            <a:ext cx="1573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s-ES" altLang="es-CO" sz="1000" b="1">
                <a:solidFill>
                  <a:srgbClr val="000000"/>
                </a:solidFill>
              </a:rPr>
              <a:t>Cambios en materia contable y tributaria</a:t>
            </a:r>
          </a:p>
        </p:txBody>
      </p:sp>
      <p:sp>
        <p:nvSpPr>
          <p:cNvPr id="54" name="Text Box 113"/>
          <p:cNvSpPr txBox="1">
            <a:spLocks noChangeArrowheads="1"/>
          </p:cNvSpPr>
          <p:nvPr/>
        </p:nvSpPr>
        <p:spPr bwMode="auto">
          <a:xfrm>
            <a:off x="3083843" y="4019550"/>
            <a:ext cx="8651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s-ES" altLang="es-CO" sz="1000" b="1">
                <a:solidFill>
                  <a:srgbClr val="000000"/>
                </a:solidFill>
              </a:rPr>
              <a:t>Terrorismo</a:t>
            </a:r>
          </a:p>
        </p:txBody>
      </p:sp>
      <p:sp>
        <p:nvSpPr>
          <p:cNvPr id="55" name="Text Box 114"/>
          <p:cNvSpPr txBox="1">
            <a:spLocks noChangeArrowheads="1"/>
          </p:cNvSpPr>
          <p:nvPr/>
        </p:nvSpPr>
        <p:spPr bwMode="auto">
          <a:xfrm>
            <a:off x="3314030" y="4308475"/>
            <a:ext cx="577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s-ES" altLang="es-CO" sz="1000" b="1">
                <a:solidFill>
                  <a:srgbClr val="000000"/>
                </a:solidFill>
              </a:rPr>
              <a:t>Guerra</a:t>
            </a:r>
          </a:p>
        </p:txBody>
      </p:sp>
      <p:sp>
        <p:nvSpPr>
          <p:cNvPr id="56" name="Text Box 115"/>
          <p:cNvSpPr txBox="1">
            <a:spLocks noChangeArrowheads="1"/>
          </p:cNvSpPr>
          <p:nvPr/>
        </p:nvSpPr>
        <p:spPr bwMode="auto">
          <a:xfrm>
            <a:off x="3299743" y="4667250"/>
            <a:ext cx="719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es-ES" altLang="es-CO" b="1"/>
          </a:p>
        </p:txBody>
      </p:sp>
      <p:sp>
        <p:nvSpPr>
          <p:cNvPr id="57" name="Text Box 116"/>
          <p:cNvSpPr txBox="1">
            <a:spLocks noChangeArrowheads="1"/>
          </p:cNvSpPr>
          <p:nvPr/>
        </p:nvSpPr>
        <p:spPr bwMode="auto">
          <a:xfrm>
            <a:off x="3314030" y="4500563"/>
            <a:ext cx="128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s-ES" altLang="es-CO" sz="1000" b="1">
                <a:solidFill>
                  <a:srgbClr val="000000"/>
                </a:solidFill>
              </a:rPr>
              <a:t>Incendio/Explosión</a:t>
            </a:r>
          </a:p>
        </p:txBody>
      </p:sp>
      <p:sp>
        <p:nvSpPr>
          <p:cNvPr id="58" name="Text Box 117"/>
          <p:cNvSpPr txBox="1">
            <a:spLocks noChangeArrowheads="1"/>
          </p:cNvSpPr>
          <p:nvPr/>
        </p:nvSpPr>
        <p:spPr bwMode="auto">
          <a:xfrm>
            <a:off x="3483893" y="4870450"/>
            <a:ext cx="71913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s-ES" altLang="es-CO" sz="1000" b="1">
                <a:solidFill>
                  <a:srgbClr val="000000"/>
                </a:solidFill>
              </a:rPr>
              <a:t>Polución</a:t>
            </a:r>
          </a:p>
        </p:txBody>
      </p:sp>
      <p:sp>
        <p:nvSpPr>
          <p:cNvPr id="59" name="Text Box 118"/>
          <p:cNvSpPr txBox="1">
            <a:spLocks noChangeArrowheads="1"/>
          </p:cNvSpPr>
          <p:nvPr/>
        </p:nvSpPr>
        <p:spPr bwMode="auto">
          <a:xfrm>
            <a:off x="3752180" y="5195888"/>
            <a:ext cx="936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s-ES" altLang="es-CO" sz="1000" b="1">
                <a:solidFill>
                  <a:srgbClr val="000000"/>
                </a:solidFill>
              </a:rPr>
              <a:t>Seguridad Física</a:t>
            </a:r>
          </a:p>
        </p:txBody>
      </p:sp>
      <p:sp>
        <p:nvSpPr>
          <p:cNvPr id="60" name="Text Box 119"/>
          <p:cNvSpPr txBox="1">
            <a:spLocks noChangeArrowheads="1"/>
          </p:cNvSpPr>
          <p:nvPr/>
        </p:nvSpPr>
        <p:spPr bwMode="auto">
          <a:xfrm>
            <a:off x="7322468" y="4235450"/>
            <a:ext cx="1511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50000"/>
              </a:spcBef>
            </a:pPr>
            <a:r>
              <a:rPr lang="es-ES" altLang="es-CO" sz="1000" b="1">
                <a:solidFill>
                  <a:srgbClr val="000000"/>
                </a:solidFill>
              </a:rPr>
              <a:t>Cumplimiento de la regulación</a:t>
            </a:r>
          </a:p>
        </p:txBody>
      </p:sp>
      <p:sp>
        <p:nvSpPr>
          <p:cNvPr id="61" name="Text Box 120"/>
          <p:cNvSpPr txBox="1">
            <a:spLocks noChangeArrowheads="1"/>
          </p:cNvSpPr>
          <p:nvPr/>
        </p:nvSpPr>
        <p:spPr bwMode="auto">
          <a:xfrm>
            <a:off x="7287543" y="4530725"/>
            <a:ext cx="1152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s-ES" altLang="es-CO" sz="1000" b="1">
                <a:solidFill>
                  <a:srgbClr val="000000"/>
                </a:solidFill>
              </a:rPr>
              <a:t>Riesgos industriales</a:t>
            </a:r>
          </a:p>
        </p:txBody>
      </p:sp>
      <p:sp>
        <p:nvSpPr>
          <p:cNvPr id="62" name="Text Box 121"/>
          <p:cNvSpPr txBox="1">
            <a:spLocks noChangeArrowheads="1"/>
          </p:cNvSpPr>
          <p:nvPr/>
        </p:nvSpPr>
        <p:spPr bwMode="auto">
          <a:xfrm>
            <a:off x="7246268" y="2003425"/>
            <a:ext cx="11525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s-ES" altLang="es-CO" sz="1000" b="1">
                <a:solidFill>
                  <a:srgbClr val="000000"/>
                </a:solidFill>
              </a:rPr>
              <a:t>Competencia</a:t>
            </a:r>
          </a:p>
        </p:txBody>
      </p:sp>
      <p:sp>
        <p:nvSpPr>
          <p:cNvPr id="63" name="Text Box 122"/>
          <p:cNvSpPr txBox="1">
            <a:spLocks noChangeArrowheads="1"/>
          </p:cNvSpPr>
          <p:nvPr/>
        </p:nvSpPr>
        <p:spPr bwMode="auto">
          <a:xfrm>
            <a:off x="6716043" y="2292350"/>
            <a:ext cx="792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50000"/>
              </a:spcBef>
            </a:pPr>
            <a:r>
              <a:rPr lang="es-ES" altLang="es-CO" sz="1000" b="1">
                <a:solidFill>
                  <a:srgbClr val="000000"/>
                </a:solidFill>
              </a:rPr>
              <a:t>Marca/ Imagen</a:t>
            </a:r>
          </a:p>
        </p:txBody>
      </p:sp>
      <p:sp>
        <p:nvSpPr>
          <p:cNvPr id="64" name="Text Box 123"/>
          <p:cNvSpPr txBox="1">
            <a:spLocks noChangeArrowheads="1"/>
          </p:cNvSpPr>
          <p:nvPr/>
        </p:nvSpPr>
        <p:spPr bwMode="auto">
          <a:xfrm>
            <a:off x="7700293" y="2219325"/>
            <a:ext cx="1058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s-ES" altLang="es-CO" sz="1000" b="1">
                <a:solidFill>
                  <a:srgbClr val="000000"/>
                </a:solidFill>
              </a:rPr>
              <a:t>Fusiones y Adquisiciones</a:t>
            </a:r>
          </a:p>
        </p:txBody>
      </p:sp>
      <p:sp>
        <p:nvSpPr>
          <p:cNvPr id="65" name="Text Box 124"/>
          <p:cNvSpPr txBox="1">
            <a:spLocks noChangeArrowheads="1"/>
          </p:cNvSpPr>
          <p:nvPr/>
        </p:nvSpPr>
        <p:spPr bwMode="auto">
          <a:xfrm>
            <a:off x="3088605" y="3011488"/>
            <a:ext cx="9366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s-ES" altLang="es-CO" sz="1000" b="1">
                <a:solidFill>
                  <a:srgbClr val="000000"/>
                </a:solidFill>
              </a:rPr>
              <a:t>Patentes</a:t>
            </a:r>
          </a:p>
        </p:txBody>
      </p:sp>
      <p:grpSp>
        <p:nvGrpSpPr>
          <p:cNvPr id="66" name="Group 125"/>
          <p:cNvGrpSpPr>
            <a:grpSpLocks/>
          </p:cNvGrpSpPr>
          <p:nvPr/>
        </p:nvGrpSpPr>
        <p:grpSpPr bwMode="auto">
          <a:xfrm>
            <a:off x="2983830" y="3725863"/>
            <a:ext cx="3041650" cy="2782887"/>
            <a:chOff x="1101" y="2235"/>
            <a:chExt cx="1916" cy="1753"/>
          </a:xfrm>
        </p:grpSpPr>
        <p:sp>
          <p:nvSpPr>
            <p:cNvPr id="67" name="Arc 126"/>
            <p:cNvSpPr>
              <a:spLocks/>
            </p:cNvSpPr>
            <p:nvPr/>
          </p:nvSpPr>
          <p:spPr bwMode="auto">
            <a:xfrm rot="5402805" flipV="1">
              <a:off x="1204" y="2175"/>
              <a:ext cx="1722" cy="1904"/>
            </a:xfrm>
            <a:custGeom>
              <a:avLst/>
              <a:gdLst>
                <a:gd name="T0" fmla="*/ 0 w 21600"/>
                <a:gd name="T1" fmla="*/ 0 h 23004"/>
                <a:gd name="T2" fmla="*/ 11 w 21600"/>
                <a:gd name="T3" fmla="*/ 13 h 23004"/>
                <a:gd name="T4" fmla="*/ 0 w 21600"/>
                <a:gd name="T5" fmla="*/ 12 h 230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300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068"/>
                    <a:pt x="21584" y="22536"/>
                    <a:pt x="21554" y="23004"/>
                  </a:cubicBezTo>
                </a:path>
                <a:path w="21600" h="2300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068"/>
                    <a:pt x="21584" y="22536"/>
                    <a:pt x="21554" y="2300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91440" bIns="91440" anchor="ctr"/>
            <a:lstStyle/>
            <a:p>
              <a:endParaRPr lang="es-CO"/>
            </a:p>
          </p:txBody>
        </p:sp>
        <p:sp>
          <p:nvSpPr>
            <p:cNvPr id="68" name="Line 127"/>
            <p:cNvSpPr>
              <a:spLocks noChangeShapeType="1"/>
            </p:cNvSpPr>
            <p:nvPr/>
          </p:nvSpPr>
          <p:spPr bwMode="auto">
            <a:xfrm>
              <a:off x="1101" y="2238"/>
              <a:ext cx="1914" cy="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91440" bIns="91440" anchor="ctr"/>
            <a:lstStyle/>
            <a:p>
              <a:endParaRPr lang="es-CO"/>
            </a:p>
          </p:txBody>
        </p:sp>
        <p:sp>
          <p:nvSpPr>
            <p:cNvPr id="69" name="Line 128"/>
            <p:cNvSpPr>
              <a:spLocks noChangeShapeType="1"/>
            </p:cNvSpPr>
            <p:nvPr/>
          </p:nvSpPr>
          <p:spPr bwMode="auto">
            <a:xfrm>
              <a:off x="3006" y="2235"/>
              <a:ext cx="0" cy="174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91440" bIns="91440" anchor="ctr"/>
            <a:lstStyle/>
            <a:p>
              <a:endParaRPr lang="es-CO"/>
            </a:p>
          </p:txBody>
        </p:sp>
      </p:grpSp>
      <p:sp>
        <p:nvSpPr>
          <p:cNvPr id="70" name="Text Box 129"/>
          <p:cNvSpPr txBox="1">
            <a:spLocks noChangeArrowheads="1"/>
          </p:cNvSpPr>
          <p:nvPr/>
        </p:nvSpPr>
        <p:spPr bwMode="auto">
          <a:xfrm>
            <a:off x="2386930" y="3225800"/>
            <a:ext cx="7235825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CO" altLang="es-CO" sz="6000" b="1"/>
              <a:t>TIPOS DE RIESGOS</a:t>
            </a:r>
            <a:endParaRPr lang="es-ES" altLang="es-CO" sz="6000" b="1"/>
          </a:p>
        </p:txBody>
      </p:sp>
    </p:spTree>
    <p:extLst>
      <p:ext uri="{BB962C8B-B14F-4D97-AF65-F5344CB8AC3E}">
        <p14:creationId xmlns:p14="http://schemas.microsoft.com/office/powerpoint/2010/main" val="185853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-1510384" y="386247"/>
            <a:ext cx="112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2C77">
                    <a:lumMod val="75000"/>
                  </a:srgbClr>
                </a:solidFill>
                <a:cs typeface="Arial" panose="020B0604020202020204" pitchFamily="34" charset="0"/>
              </a:rPr>
              <a:t>Problemas: ¿A que nos enfrentamos?</a:t>
            </a:r>
            <a:endParaRPr lang="es-ES_tradnl" sz="2800" b="1" dirty="0">
              <a:solidFill>
                <a:srgbClr val="002C77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11305" y="1844824"/>
            <a:ext cx="3263938" cy="35086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Incidentes: </a:t>
            </a:r>
            <a:r>
              <a:rPr lang="es-ES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Cualquier evento que no forma parte del desarrollo habitual de la operación y que causa, o puede causar una afectación en la operación; pero que se está en capacidad de atender siguiendo procedimientos pre establecidos de respuesta y su atención hace parte del conocimiento y experiencia que los miembros del equipo de trabajo involucrado en la respuesta. </a:t>
            </a:r>
            <a:endParaRPr lang="es-ES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463238" y="1870622"/>
            <a:ext cx="3071941" cy="35086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Emergencias: </a:t>
            </a:r>
            <a:r>
              <a:rPr lang="es-MX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representa </a:t>
            </a:r>
            <a:r>
              <a:rPr lang="es-MX" dirty="0">
                <a:solidFill>
                  <a:srgbClr val="FFFFFF"/>
                </a:solidFill>
                <a:latin typeface="Arial Narrow" panose="020B0606020202030204" pitchFamily="34" charset="0"/>
              </a:rPr>
              <a:t>retos adicionales ya que el evento implica un mayor nivel de complejidad que demanda una gran coordinación y colaboración entre diferentes procesos, equipos e incluso organismos externos</a:t>
            </a:r>
            <a:r>
              <a:rPr lang="es-MX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.</a:t>
            </a:r>
          </a:p>
          <a:p>
            <a:endParaRPr lang="es-MX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endParaRPr lang="es-MX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endParaRPr lang="es-MX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endParaRPr lang="es-MX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endParaRPr lang="es-MX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823173" y="1844824"/>
            <a:ext cx="3743929" cy="3508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Crisis: </a:t>
            </a:r>
            <a:r>
              <a:rPr lang="es-CO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Es </a:t>
            </a:r>
            <a:r>
              <a:rPr lang="es-CO" dirty="0">
                <a:solidFill>
                  <a:srgbClr val="FFFFFF"/>
                </a:solidFill>
                <a:latin typeface="Arial Narrow" panose="020B0606020202030204" pitchFamily="34" charset="0"/>
              </a:rPr>
              <a:t>un evento </a:t>
            </a:r>
            <a:r>
              <a:rPr lang="es-CO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complejo. </a:t>
            </a:r>
            <a:r>
              <a:rPr lang="es-CO" dirty="0">
                <a:solidFill>
                  <a:srgbClr val="FFFFFF"/>
                </a:solidFill>
                <a:latin typeface="Arial Narrow" panose="020B0606020202030204" pitchFamily="34" charset="0"/>
              </a:rPr>
              <a:t>Demanda una comprensión real de la situación, involucra la participación de diferentes equipos de la compañía, así como de entidades externas, implica actuar en un ambiente de presión e incertidumbre y tomar decisiones que contemplen no sólo los efectos inmediatos sino también los de largo plazo que la situación puede acarrear. Requiere de un liderazgo firme y eficaz de los más altos niveles jerárquicos de la compañía</a:t>
            </a:r>
            <a:r>
              <a:rPr lang="es-CO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0" name="9 Flecha derecha"/>
          <p:cNvSpPr/>
          <p:nvPr/>
        </p:nvSpPr>
        <p:spPr>
          <a:xfrm>
            <a:off x="719309" y="5805264"/>
            <a:ext cx="10655797" cy="64726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Complejidad</a:t>
            </a:r>
            <a:endParaRPr lang="es-CO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43320" y="5876468"/>
            <a:ext cx="479991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FFFFFF"/>
                </a:solidFill>
              </a:rPr>
              <a:t>-</a:t>
            </a:r>
            <a:endParaRPr lang="es-CO" sz="2800" b="1" dirty="0">
              <a:solidFill>
                <a:srgbClr val="FFFFFF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1471104" y="5876469"/>
            <a:ext cx="479991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rgbClr val="FFFFFF"/>
                </a:solidFill>
              </a:rPr>
              <a:t>+</a:t>
            </a:r>
            <a:endParaRPr lang="es-CO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9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-1393626" y="476672"/>
            <a:ext cx="112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2C77">
                    <a:lumMod val="75000"/>
                  </a:srgbClr>
                </a:solidFill>
                <a:cs typeface="Arial" panose="020B0604020202020204" pitchFamily="34" charset="0"/>
              </a:rPr>
              <a:t>Problemas: ¿A que nos enfrentamos?</a:t>
            </a:r>
            <a:endParaRPr lang="es-ES_tradnl" sz="2800" b="1" dirty="0">
              <a:solidFill>
                <a:srgbClr val="002C77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967285" y="1268760"/>
            <a:ext cx="84235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O" sz="2400" dirty="0">
                <a:solidFill>
                  <a:srgbClr val="000000"/>
                </a:solidFill>
                <a:cs typeface="Arial" panose="020B0604020202020204" pitchFamily="34" charset="0"/>
              </a:rPr>
              <a:t>Múltiples fallas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O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Consecuencias </a:t>
            </a:r>
            <a:r>
              <a:rPr lang="es-CO" sz="2400" dirty="0">
                <a:solidFill>
                  <a:srgbClr val="000000"/>
                </a:solidFill>
                <a:cs typeface="Arial" panose="020B0604020202020204" pitchFamily="34" charset="0"/>
              </a:rPr>
              <a:t>en cascada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O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Transfronterizas </a:t>
            </a:r>
            <a:endParaRPr lang="es-CO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O" sz="24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Multi</a:t>
            </a:r>
            <a:r>
              <a:rPr lang="es-CO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s-CO" sz="2400" dirty="0">
                <a:solidFill>
                  <a:srgbClr val="000000"/>
                </a:solidFill>
                <a:cs typeface="Arial" panose="020B0604020202020204" pitchFamily="34" charset="0"/>
              </a:rPr>
              <a:t>jurisdiccionales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O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Fallas </a:t>
            </a:r>
            <a:r>
              <a:rPr lang="es-CO" sz="2400" dirty="0">
                <a:solidFill>
                  <a:srgbClr val="000000"/>
                </a:solidFill>
                <a:cs typeface="Arial" panose="020B0604020202020204" pitchFamily="34" charset="0"/>
              </a:rPr>
              <a:t>catastróficas de infraestructura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O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Soluciones </a:t>
            </a:r>
            <a:r>
              <a:rPr lang="es-CO" sz="2400" dirty="0">
                <a:solidFill>
                  <a:srgbClr val="000000"/>
                </a:solidFill>
                <a:cs typeface="Arial" panose="020B0604020202020204" pitchFamily="34" charset="0"/>
              </a:rPr>
              <a:t>no claras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Respuestas </a:t>
            </a:r>
            <a:r>
              <a:rPr lang="es-ES" sz="2400" dirty="0">
                <a:solidFill>
                  <a:srgbClr val="000000"/>
                </a:solidFill>
                <a:cs typeface="Arial" panose="020B0604020202020204" pitchFamily="34" charset="0"/>
              </a:rPr>
              <a:t>sin un modelo predefinido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O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Sin </a:t>
            </a:r>
            <a:r>
              <a:rPr lang="es-CO" sz="2400" dirty="0">
                <a:solidFill>
                  <a:srgbClr val="000000"/>
                </a:solidFill>
                <a:cs typeface="Arial" panose="020B0604020202020204" pitchFamily="34" charset="0"/>
              </a:rPr>
              <a:t>capacidad de recuperación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23311" y="5085184"/>
            <a:ext cx="10943791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Barreras culturales…</a:t>
            </a:r>
          </a:p>
          <a:p>
            <a:r>
              <a:rPr lang="es-CO" sz="2000" dirty="0" smtClean="0">
                <a:solidFill>
                  <a:srgbClr val="FFFFFF"/>
                </a:solidFill>
                <a:cs typeface="Arial" panose="020B0604020202020204" pitchFamily="34" charset="0"/>
              </a:rPr>
              <a:t>Eso no nos pasa! Tenemos muchas experiencia y sabríamos que hacer!  No tengo tiempo!  Para eso tengo seguros! Eso es una exageración! Estoy seguro que estamos preparados!</a:t>
            </a:r>
            <a:endParaRPr lang="es-CO"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2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64066" y="2276872"/>
            <a:ext cx="2808312" cy="360098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accent2"/>
                </a:solidFill>
              </a:rPr>
              <a:t>1</a:t>
            </a:r>
            <a:r>
              <a:rPr lang="es-CO" sz="2400" dirty="0" smtClean="0"/>
              <a:t> </a:t>
            </a:r>
          </a:p>
          <a:p>
            <a:pPr algn="ctr"/>
            <a:r>
              <a:rPr lang="es-CO" sz="2400" dirty="0" smtClean="0"/>
              <a:t>Riesgos Globales</a:t>
            </a:r>
          </a:p>
          <a:p>
            <a:pPr algn="ctr"/>
            <a:r>
              <a:rPr lang="es-CO" sz="2400" dirty="0" smtClean="0"/>
              <a:t>Tendencias</a:t>
            </a:r>
          </a:p>
          <a:p>
            <a:pPr algn="ctr"/>
            <a:endParaRPr lang="es-CO" sz="2400" dirty="0"/>
          </a:p>
          <a:p>
            <a:pPr algn="ctr"/>
            <a:endParaRPr lang="es-CO" sz="2400" dirty="0" smtClean="0"/>
          </a:p>
          <a:p>
            <a:pPr algn="ctr"/>
            <a:endParaRPr lang="es-CO" sz="2400" dirty="0"/>
          </a:p>
          <a:p>
            <a:pPr algn="ctr"/>
            <a:endParaRPr lang="es-CO" sz="2400" dirty="0" smtClean="0"/>
          </a:p>
          <a:p>
            <a:pPr algn="ctr"/>
            <a:endParaRPr lang="es-CO" sz="2400" dirty="0"/>
          </a:p>
          <a:p>
            <a:pPr algn="ctr"/>
            <a:endParaRPr lang="es-CO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727054" y="2273355"/>
            <a:ext cx="2808312" cy="36009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accent2"/>
                </a:solidFill>
              </a:rPr>
              <a:t>2 </a:t>
            </a:r>
          </a:p>
          <a:p>
            <a:pPr algn="ctr"/>
            <a:r>
              <a:rPr lang="es-CO" sz="2400" dirty="0" smtClean="0"/>
              <a:t>Legislación</a:t>
            </a:r>
          </a:p>
          <a:p>
            <a:pPr algn="ctr"/>
            <a:r>
              <a:rPr lang="es-CO" sz="2400" dirty="0" smtClean="0"/>
              <a:t>Normatividad</a:t>
            </a:r>
          </a:p>
          <a:p>
            <a:pPr algn="ctr"/>
            <a:endParaRPr lang="es-CO" sz="2400" dirty="0"/>
          </a:p>
          <a:p>
            <a:pPr algn="ctr"/>
            <a:endParaRPr lang="es-CO" sz="2400" dirty="0" smtClean="0"/>
          </a:p>
          <a:p>
            <a:pPr algn="ctr"/>
            <a:endParaRPr lang="es-CO" sz="2400" dirty="0"/>
          </a:p>
          <a:p>
            <a:pPr algn="ctr"/>
            <a:endParaRPr lang="es-CO" sz="2400" dirty="0" smtClean="0"/>
          </a:p>
          <a:p>
            <a:pPr algn="ctr"/>
            <a:endParaRPr lang="es-CO" sz="2400" dirty="0"/>
          </a:p>
          <a:p>
            <a:pPr algn="ctr"/>
            <a:endParaRPr lang="es-CO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8111430" y="2273354"/>
            <a:ext cx="2808312" cy="360098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chemeClr val="accent2"/>
                </a:solidFill>
              </a:rPr>
              <a:t>2</a:t>
            </a:r>
            <a:r>
              <a:rPr lang="es-CO" sz="2400" b="1" dirty="0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es-CO" sz="2400" dirty="0" smtClean="0"/>
              <a:t>Sistema de Gestión</a:t>
            </a:r>
          </a:p>
          <a:p>
            <a:pPr algn="ctr"/>
            <a:endParaRPr lang="es-CO" sz="2400" dirty="0"/>
          </a:p>
          <a:p>
            <a:pPr algn="ctr"/>
            <a:endParaRPr lang="es-CO" sz="2400" dirty="0" smtClean="0"/>
          </a:p>
          <a:p>
            <a:pPr algn="ctr"/>
            <a:endParaRPr lang="es-CO" sz="2400" dirty="0"/>
          </a:p>
          <a:p>
            <a:pPr algn="ctr"/>
            <a:endParaRPr lang="es-CO" sz="2400" dirty="0" smtClean="0"/>
          </a:p>
          <a:p>
            <a:pPr algn="ctr"/>
            <a:endParaRPr lang="es-CO" sz="2400" dirty="0"/>
          </a:p>
          <a:p>
            <a:pPr algn="ctr"/>
            <a:endParaRPr lang="es-CO" sz="2400" dirty="0"/>
          </a:p>
        </p:txBody>
      </p:sp>
      <p:grpSp>
        <p:nvGrpSpPr>
          <p:cNvPr id="7" name="Group 36"/>
          <p:cNvGrpSpPr/>
          <p:nvPr/>
        </p:nvGrpSpPr>
        <p:grpSpPr bwMode="gray">
          <a:xfrm>
            <a:off x="1918742" y="4046909"/>
            <a:ext cx="8403180" cy="1728500"/>
            <a:chOff x="919163" y="2994022"/>
            <a:chExt cx="7174793" cy="1625447"/>
          </a:xfrm>
        </p:grpSpPr>
        <p:grpSp>
          <p:nvGrpSpPr>
            <p:cNvPr id="8" name="Group 12"/>
            <p:cNvGrpSpPr/>
            <p:nvPr/>
          </p:nvGrpSpPr>
          <p:grpSpPr bwMode="gray">
            <a:xfrm>
              <a:off x="6801067" y="2994022"/>
              <a:ext cx="1292889" cy="1397573"/>
              <a:chOff x="9815683" y="4355056"/>
              <a:chExt cx="1292889" cy="1397571"/>
            </a:xfrm>
            <a:solidFill>
              <a:schemeClr val="accent3"/>
            </a:solidFill>
          </p:grpSpPr>
          <p:sp>
            <p:nvSpPr>
              <p:cNvPr id="16" name="Freeform 15"/>
              <p:cNvSpPr>
                <a:spLocks noEditPoints="1"/>
              </p:cNvSpPr>
              <p:nvPr/>
            </p:nvSpPr>
            <p:spPr bwMode="gray">
              <a:xfrm>
                <a:off x="10264022" y="4901727"/>
                <a:ext cx="844550" cy="850900"/>
              </a:xfrm>
              <a:custGeom>
                <a:avLst/>
                <a:gdLst>
                  <a:gd name="T0" fmla="*/ 184 w 202"/>
                  <a:gd name="T1" fmla="*/ 88 h 203"/>
                  <a:gd name="T2" fmla="*/ 192 w 202"/>
                  <a:gd name="T3" fmla="*/ 61 h 203"/>
                  <a:gd name="T4" fmla="*/ 185 w 202"/>
                  <a:gd name="T5" fmla="*/ 44 h 203"/>
                  <a:gd name="T6" fmla="*/ 166 w 202"/>
                  <a:gd name="T7" fmla="*/ 49 h 203"/>
                  <a:gd name="T8" fmla="*/ 159 w 202"/>
                  <a:gd name="T9" fmla="*/ 21 h 203"/>
                  <a:gd name="T10" fmla="*/ 145 w 202"/>
                  <a:gd name="T11" fmla="*/ 10 h 203"/>
                  <a:gd name="T12" fmla="*/ 131 w 202"/>
                  <a:gd name="T13" fmla="*/ 24 h 203"/>
                  <a:gd name="T14" fmla="*/ 111 w 202"/>
                  <a:gd name="T15" fmla="*/ 3 h 203"/>
                  <a:gd name="T16" fmla="*/ 93 w 202"/>
                  <a:gd name="T17" fmla="*/ 0 h 203"/>
                  <a:gd name="T18" fmla="*/ 88 w 202"/>
                  <a:gd name="T19" fmla="*/ 19 h 203"/>
                  <a:gd name="T20" fmla="*/ 60 w 202"/>
                  <a:gd name="T21" fmla="*/ 11 h 203"/>
                  <a:gd name="T22" fmla="*/ 44 w 202"/>
                  <a:gd name="T23" fmla="*/ 18 h 203"/>
                  <a:gd name="T24" fmla="*/ 48 w 202"/>
                  <a:gd name="T25" fmla="*/ 37 h 203"/>
                  <a:gd name="T26" fmla="*/ 20 w 202"/>
                  <a:gd name="T27" fmla="*/ 44 h 203"/>
                  <a:gd name="T28" fmla="*/ 9 w 202"/>
                  <a:gd name="T29" fmla="*/ 58 h 203"/>
                  <a:gd name="T30" fmla="*/ 23 w 202"/>
                  <a:gd name="T31" fmla="*/ 72 h 203"/>
                  <a:gd name="T32" fmla="*/ 2 w 202"/>
                  <a:gd name="T33" fmla="*/ 92 h 203"/>
                  <a:gd name="T34" fmla="*/ 0 w 202"/>
                  <a:gd name="T35" fmla="*/ 110 h 203"/>
                  <a:gd name="T36" fmla="*/ 18 w 202"/>
                  <a:gd name="T37" fmla="*/ 115 h 203"/>
                  <a:gd name="T38" fmla="*/ 10 w 202"/>
                  <a:gd name="T39" fmla="*/ 143 h 203"/>
                  <a:gd name="T40" fmla="*/ 17 w 202"/>
                  <a:gd name="T41" fmla="*/ 159 h 203"/>
                  <a:gd name="T42" fmla="*/ 36 w 202"/>
                  <a:gd name="T43" fmla="*/ 155 h 203"/>
                  <a:gd name="T44" fmla="*/ 43 w 202"/>
                  <a:gd name="T45" fmla="*/ 182 h 203"/>
                  <a:gd name="T46" fmla="*/ 57 w 202"/>
                  <a:gd name="T47" fmla="*/ 194 h 203"/>
                  <a:gd name="T48" fmla="*/ 71 w 202"/>
                  <a:gd name="T49" fmla="*/ 180 h 203"/>
                  <a:gd name="T50" fmla="*/ 91 w 202"/>
                  <a:gd name="T51" fmla="*/ 201 h 203"/>
                  <a:gd name="T52" fmla="*/ 109 w 202"/>
                  <a:gd name="T53" fmla="*/ 203 h 203"/>
                  <a:gd name="T54" fmla="*/ 114 w 202"/>
                  <a:gd name="T55" fmla="*/ 185 h 203"/>
                  <a:gd name="T56" fmla="*/ 142 w 202"/>
                  <a:gd name="T57" fmla="*/ 193 h 203"/>
                  <a:gd name="T58" fmla="*/ 158 w 202"/>
                  <a:gd name="T59" fmla="*/ 186 h 203"/>
                  <a:gd name="T60" fmla="*/ 154 w 202"/>
                  <a:gd name="T61" fmla="*/ 167 h 203"/>
                  <a:gd name="T62" fmla="*/ 181 w 202"/>
                  <a:gd name="T63" fmla="*/ 160 h 203"/>
                  <a:gd name="T64" fmla="*/ 193 w 202"/>
                  <a:gd name="T65" fmla="*/ 146 h 203"/>
                  <a:gd name="T66" fmla="*/ 179 w 202"/>
                  <a:gd name="T67" fmla="*/ 132 h 203"/>
                  <a:gd name="T68" fmla="*/ 200 w 202"/>
                  <a:gd name="T69" fmla="*/ 112 h 203"/>
                  <a:gd name="T70" fmla="*/ 202 w 202"/>
                  <a:gd name="T71" fmla="*/ 94 h 203"/>
                  <a:gd name="T72" fmla="*/ 101 w 202"/>
                  <a:gd name="T73" fmla="*/ 141 h 203"/>
                  <a:gd name="T74" fmla="*/ 101 w 202"/>
                  <a:gd name="T75" fmla="*/ 62 h 203"/>
                  <a:gd name="T76" fmla="*/ 101 w 202"/>
                  <a:gd name="T77" fmla="*/ 141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2" h="203">
                    <a:moveTo>
                      <a:pt x="200" y="92"/>
                    </a:moveTo>
                    <a:cubicBezTo>
                      <a:pt x="184" y="88"/>
                      <a:pt x="184" y="88"/>
                      <a:pt x="184" y="88"/>
                    </a:cubicBezTo>
                    <a:cubicBezTo>
                      <a:pt x="183" y="83"/>
                      <a:pt x="181" y="77"/>
                      <a:pt x="179" y="72"/>
                    </a:cubicBezTo>
                    <a:cubicBezTo>
                      <a:pt x="192" y="61"/>
                      <a:pt x="192" y="61"/>
                      <a:pt x="192" y="61"/>
                    </a:cubicBezTo>
                    <a:cubicBezTo>
                      <a:pt x="193" y="60"/>
                      <a:pt x="193" y="59"/>
                      <a:pt x="193" y="58"/>
                    </a:cubicBezTo>
                    <a:cubicBezTo>
                      <a:pt x="185" y="44"/>
                      <a:pt x="185" y="44"/>
                      <a:pt x="185" y="44"/>
                    </a:cubicBezTo>
                    <a:cubicBezTo>
                      <a:pt x="184" y="43"/>
                      <a:pt x="183" y="43"/>
                      <a:pt x="181" y="44"/>
                    </a:cubicBezTo>
                    <a:cubicBezTo>
                      <a:pt x="166" y="49"/>
                      <a:pt x="166" y="49"/>
                      <a:pt x="166" y="49"/>
                    </a:cubicBezTo>
                    <a:cubicBezTo>
                      <a:pt x="162" y="45"/>
                      <a:pt x="158" y="41"/>
                      <a:pt x="154" y="37"/>
                    </a:cubicBezTo>
                    <a:cubicBezTo>
                      <a:pt x="159" y="21"/>
                      <a:pt x="159" y="21"/>
                      <a:pt x="159" y="21"/>
                    </a:cubicBezTo>
                    <a:cubicBezTo>
                      <a:pt x="160" y="20"/>
                      <a:pt x="160" y="19"/>
                      <a:pt x="158" y="18"/>
                    </a:cubicBezTo>
                    <a:cubicBezTo>
                      <a:pt x="145" y="10"/>
                      <a:pt x="145" y="10"/>
                      <a:pt x="145" y="10"/>
                    </a:cubicBezTo>
                    <a:cubicBezTo>
                      <a:pt x="144" y="10"/>
                      <a:pt x="143" y="10"/>
                      <a:pt x="142" y="11"/>
                    </a:cubicBezTo>
                    <a:cubicBezTo>
                      <a:pt x="131" y="24"/>
                      <a:pt x="131" y="24"/>
                      <a:pt x="131" y="24"/>
                    </a:cubicBezTo>
                    <a:cubicBezTo>
                      <a:pt x="126" y="22"/>
                      <a:pt x="120" y="20"/>
                      <a:pt x="114" y="19"/>
                    </a:cubicBezTo>
                    <a:cubicBezTo>
                      <a:pt x="111" y="3"/>
                      <a:pt x="111" y="3"/>
                      <a:pt x="111" y="3"/>
                    </a:cubicBezTo>
                    <a:cubicBezTo>
                      <a:pt x="111" y="1"/>
                      <a:pt x="110" y="0"/>
                      <a:pt x="109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2" y="0"/>
                      <a:pt x="91" y="2"/>
                      <a:pt x="91" y="3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2" y="20"/>
                      <a:pt x="76" y="22"/>
                      <a:pt x="71" y="24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59" y="10"/>
                      <a:pt x="58" y="10"/>
                      <a:pt x="57" y="10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2" y="19"/>
                      <a:pt x="42" y="20"/>
                      <a:pt x="43" y="21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44" y="41"/>
                      <a:pt x="40" y="45"/>
                      <a:pt x="36" y="49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19" y="43"/>
                      <a:pt x="18" y="43"/>
                      <a:pt x="17" y="44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59"/>
                      <a:pt x="9" y="60"/>
                      <a:pt x="10" y="6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1" y="77"/>
                      <a:pt x="19" y="83"/>
                      <a:pt x="18" y="88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0" y="92"/>
                      <a:pt x="0" y="93"/>
                      <a:pt x="0" y="94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11"/>
                      <a:pt x="1" y="112"/>
                      <a:pt x="2" y="112"/>
                    </a:cubicBezTo>
                    <a:cubicBezTo>
                      <a:pt x="18" y="115"/>
                      <a:pt x="18" y="115"/>
                      <a:pt x="18" y="115"/>
                    </a:cubicBezTo>
                    <a:cubicBezTo>
                      <a:pt x="19" y="121"/>
                      <a:pt x="21" y="126"/>
                      <a:pt x="23" y="132"/>
                    </a:cubicBezTo>
                    <a:cubicBezTo>
                      <a:pt x="10" y="143"/>
                      <a:pt x="10" y="143"/>
                      <a:pt x="10" y="143"/>
                    </a:cubicBezTo>
                    <a:cubicBezTo>
                      <a:pt x="9" y="144"/>
                      <a:pt x="9" y="145"/>
                      <a:pt x="9" y="146"/>
                    </a:cubicBezTo>
                    <a:cubicBezTo>
                      <a:pt x="17" y="159"/>
                      <a:pt x="17" y="159"/>
                      <a:pt x="17" y="159"/>
                    </a:cubicBezTo>
                    <a:cubicBezTo>
                      <a:pt x="18" y="160"/>
                      <a:pt x="19" y="160"/>
                      <a:pt x="20" y="160"/>
                    </a:cubicBezTo>
                    <a:cubicBezTo>
                      <a:pt x="36" y="155"/>
                      <a:pt x="36" y="155"/>
                      <a:pt x="36" y="155"/>
                    </a:cubicBezTo>
                    <a:cubicBezTo>
                      <a:pt x="40" y="159"/>
                      <a:pt x="44" y="163"/>
                      <a:pt x="48" y="167"/>
                    </a:cubicBezTo>
                    <a:cubicBezTo>
                      <a:pt x="43" y="182"/>
                      <a:pt x="43" y="182"/>
                      <a:pt x="43" y="182"/>
                    </a:cubicBezTo>
                    <a:cubicBezTo>
                      <a:pt x="42" y="184"/>
                      <a:pt x="42" y="185"/>
                      <a:pt x="44" y="186"/>
                    </a:cubicBezTo>
                    <a:cubicBezTo>
                      <a:pt x="57" y="194"/>
                      <a:pt x="57" y="194"/>
                      <a:pt x="57" y="194"/>
                    </a:cubicBezTo>
                    <a:cubicBezTo>
                      <a:pt x="58" y="194"/>
                      <a:pt x="59" y="194"/>
                      <a:pt x="60" y="193"/>
                    </a:cubicBezTo>
                    <a:cubicBezTo>
                      <a:pt x="71" y="180"/>
                      <a:pt x="71" y="180"/>
                      <a:pt x="71" y="180"/>
                    </a:cubicBezTo>
                    <a:cubicBezTo>
                      <a:pt x="76" y="182"/>
                      <a:pt x="82" y="184"/>
                      <a:pt x="88" y="185"/>
                    </a:cubicBezTo>
                    <a:cubicBezTo>
                      <a:pt x="91" y="201"/>
                      <a:pt x="91" y="201"/>
                      <a:pt x="91" y="201"/>
                    </a:cubicBezTo>
                    <a:cubicBezTo>
                      <a:pt x="91" y="203"/>
                      <a:pt x="92" y="203"/>
                      <a:pt x="93" y="203"/>
                    </a:cubicBezTo>
                    <a:cubicBezTo>
                      <a:pt x="109" y="203"/>
                      <a:pt x="109" y="203"/>
                      <a:pt x="109" y="203"/>
                    </a:cubicBezTo>
                    <a:cubicBezTo>
                      <a:pt x="110" y="203"/>
                      <a:pt x="111" y="202"/>
                      <a:pt x="111" y="201"/>
                    </a:cubicBezTo>
                    <a:cubicBezTo>
                      <a:pt x="114" y="185"/>
                      <a:pt x="114" y="185"/>
                      <a:pt x="114" y="185"/>
                    </a:cubicBezTo>
                    <a:cubicBezTo>
                      <a:pt x="120" y="184"/>
                      <a:pt x="126" y="182"/>
                      <a:pt x="131" y="180"/>
                    </a:cubicBezTo>
                    <a:cubicBezTo>
                      <a:pt x="142" y="193"/>
                      <a:pt x="142" y="193"/>
                      <a:pt x="142" y="193"/>
                    </a:cubicBezTo>
                    <a:cubicBezTo>
                      <a:pt x="143" y="194"/>
                      <a:pt x="144" y="194"/>
                      <a:pt x="145" y="194"/>
                    </a:cubicBezTo>
                    <a:cubicBezTo>
                      <a:pt x="158" y="186"/>
                      <a:pt x="158" y="186"/>
                      <a:pt x="158" y="186"/>
                    </a:cubicBezTo>
                    <a:cubicBezTo>
                      <a:pt x="160" y="185"/>
                      <a:pt x="160" y="184"/>
                      <a:pt x="159" y="182"/>
                    </a:cubicBezTo>
                    <a:cubicBezTo>
                      <a:pt x="154" y="167"/>
                      <a:pt x="154" y="167"/>
                      <a:pt x="154" y="167"/>
                    </a:cubicBezTo>
                    <a:cubicBezTo>
                      <a:pt x="158" y="163"/>
                      <a:pt x="162" y="159"/>
                      <a:pt x="166" y="155"/>
                    </a:cubicBezTo>
                    <a:cubicBezTo>
                      <a:pt x="181" y="160"/>
                      <a:pt x="181" y="160"/>
                      <a:pt x="181" y="160"/>
                    </a:cubicBezTo>
                    <a:cubicBezTo>
                      <a:pt x="183" y="160"/>
                      <a:pt x="184" y="160"/>
                      <a:pt x="185" y="159"/>
                    </a:cubicBezTo>
                    <a:cubicBezTo>
                      <a:pt x="193" y="146"/>
                      <a:pt x="193" y="146"/>
                      <a:pt x="193" y="146"/>
                    </a:cubicBezTo>
                    <a:cubicBezTo>
                      <a:pt x="193" y="145"/>
                      <a:pt x="193" y="144"/>
                      <a:pt x="192" y="143"/>
                    </a:cubicBezTo>
                    <a:cubicBezTo>
                      <a:pt x="179" y="132"/>
                      <a:pt x="179" y="132"/>
                      <a:pt x="179" y="132"/>
                    </a:cubicBezTo>
                    <a:cubicBezTo>
                      <a:pt x="181" y="126"/>
                      <a:pt x="183" y="121"/>
                      <a:pt x="184" y="115"/>
                    </a:cubicBezTo>
                    <a:cubicBezTo>
                      <a:pt x="200" y="112"/>
                      <a:pt x="200" y="112"/>
                      <a:pt x="200" y="112"/>
                    </a:cubicBezTo>
                    <a:cubicBezTo>
                      <a:pt x="202" y="112"/>
                      <a:pt x="202" y="111"/>
                      <a:pt x="202" y="110"/>
                    </a:cubicBezTo>
                    <a:cubicBezTo>
                      <a:pt x="202" y="94"/>
                      <a:pt x="202" y="94"/>
                      <a:pt x="202" y="94"/>
                    </a:cubicBezTo>
                    <a:cubicBezTo>
                      <a:pt x="202" y="93"/>
                      <a:pt x="201" y="92"/>
                      <a:pt x="200" y="92"/>
                    </a:cubicBezTo>
                    <a:close/>
                    <a:moveTo>
                      <a:pt x="101" y="141"/>
                    </a:moveTo>
                    <a:cubicBezTo>
                      <a:pt x="79" y="141"/>
                      <a:pt x="61" y="124"/>
                      <a:pt x="61" y="102"/>
                    </a:cubicBezTo>
                    <a:cubicBezTo>
                      <a:pt x="61" y="80"/>
                      <a:pt x="79" y="62"/>
                      <a:pt x="101" y="62"/>
                    </a:cubicBezTo>
                    <a:cubicBezTo>
                      <a:pt x="123" y="62"/>
                      <a:pt x="141" y="80"/>
                      <a:pt x="141" y="102"/>
                    </a:cubicBezTo>
                    <a:cubicBezTo>
                      <a:pt x="141" y="124"/>
                      <a:pt x="123" y="141"/>
                      <a:pt x="101" y="1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4F9F"/>
                  </a:solidFill>
                </a:endParaRPr>
              </a:p>
            </p:txBody>
          </p:sp>
          <p:sp>
            <p:nvSpPr>
              <p:cNvPr id="17" name="Freeform 16"/>
              <p:cNvSpPr>
                <a:spLocks noEditPoints="1"/>
              </p:cNvSpPr>
              <p:nvPr/>
            </p:nvSpPr>
            <p:spPr bwMode="gray">
              <a:xfrm>
                <a:off x="9815683" y="4355056"/>
                <a:ext cx="749300" cy="758825"/>
              </a:xfrm>
              <a:custGeom>
                <a:avLst/>
                <a:gdLst>
                  <a:gd name="T0" fmla="*/ 82 w 179"/>
                  <a:gd name="T1" fmla="*/ 181 h 181"/>
                  <a:gd name="T2" fmla="*/ 100 w 179"/>
                  <a:gd name="T3" fmla="*/ 178 h 181"/>
                  <a:gd name="T4" fmla="*/ 117 w 179"/>
                  <a:gd name="T5" fmla="*/ 156 h 181"/>
                  <a:gd name="T6" fmla="*/ 134 w 179"/>
                  <a:gd name="T7" fmla="*/ 170 h 181"/>
                  <a:gd name="T8" fmla="*/ 147 w 179"/>
                  <a:gd name="T9" fmla="*/ 158 h 181"/>
                  <a:gd name="T10" fmla="*/ 151 w 179"/>
                  <a:gd name="T11" fmla="*/ 126 h 181"/>
                  <a:gd name="T12" fmla="*/ 173 w 179"/>
                  <a:gd name="T13" fmla="*/ 127 h 181"/>
                  <a:gd name="T14" fmla="*/ 176 w 179"/>
                  <a:gd name="T15" fmla="*/ 110 h 181"/>
                  <a:gd name="T16" fmla="*/ 161 w 179"/>
                  <a:gd name="T17" fmla="*/ 90 h 181"/>
                  <a:gd name="T18" fmla="*/ 177 w 179"/>
                  <a:gd name="T19" fmla="*/ 77 h 181"/>
                  <a:gd name="T20" fmla="*/ 175 w 179"/>
                  <a:gd name="T21" fmla="*/ 59 h 181"/>
                  <a:gd name="T22" fmla="*/ 154 w 179"/>
                  <a:gd name="T23" fmla="*/ 58 h 181"/>
                  <a:gd name="T24" fmla="*/ 150 w 179"/>
                  <a:gd name="T25" fmla="*/ 25 h 181"/>
                  <a:gd name="T26" fmla="*/ 137 w 179"/>
                  <a:gd name="T27" fmla="*/ 12 h 181"/>
                  <a:gd name="T28" fmla="*/ 120 w 179"/>
                  <a:gd name="T29" fmla="*/ 25 h 181"/>
                  <a:gd name="T30" fmla="*/ 100 w 179"/>
                  <a:gd name="T31" fmla="*/ 2 h 181"/>
                  <a:gd name="T32" fmla="*/ 82 w 179"/>
                  <a:gd name="T33" fmla="*/ 0 h 181"/>
                  <a:gd name="T34" fmla="*/ 76 w 179"/>
                  <a:gd name="T35" fmla="*/ 20 h 181"/>
                  <a:gd name="T36" fmla="*/ 49 w 179"/>
                  <a:gd name="T37" fmla="*/ 12 h 181"/>
                  <a:gd name="T38" fmla="*/ 33 w 179"/>
                  <a:gd name="T39" fmla="*/ 19 h 181"/>
                  <a:gd name="T40" fmla="*/ 39 w 179"/>
                  <a:gd name="T41" fmla="*/ 40 h 181"/>
                  <a:gd name="T42" fmla="*/ 10 w 179"/>
                  <a:gd name="T43" fmla="*/ 52 h 181"/>
                  <a:gd name="T44" fmla="*/ 1 w 179"/>
                  <a:gd name="T45" fmla="*/ 68 h 181"/>
                  <a:gd name="T46" fmla="*/ 19 w 179"/>
                  <a:gd name="T47" fmla="*/ 80 h 181"/>
                  <a:gd name="T48" fmla="*/ 18 w 179"/>
                  <a:gd name="T49" fmla="*/ 95 h 181"/>
                  <a:gd name="T50" fmla="*/ 0 w 179"/>
                  <a:gd name="T51" fmla="*/ 107 h 181"/>
                  <a:gd name="T52" fmla="*/ 7 w 179"/>
                  <a:gd name="T53" fmla="*/ 123 h 181"/>
                  <a:gd name="T54" fmla="*/ 37 w 179"/>
                  <a:gd name="T55" fmla="*/ 139 h 181"/>
                  <a:gd name="T56" fmla="*/ 30 w 179"/>
                  <a:gd name="T57" fmla="*/ 159 h 181"/>
                  <a:gd name="T58" fmla="*/ 46 w 179"/>
                  <a:gd name="T59" fmla="*/ 167 h 181"/>
                  <a:gd name="T60" fmla="*/ 76 w 179"/>
                  <a:gd name="T61" fmla="*/ 160 h 181"/>
                  <a:gd name="T62" fmla="*/ 60 w 179"/>
                  <a:gd name="T63" fmla="*/ 90 h 181"/>
                  <a:gd name="T64" fmla="*/ 119 w 179"/>
                  <a:gd name="T65" fmla="*/ 90 h 181"/>
                  <a:gd name="T66" fmla="*/ 60 w 179"/>
                  <a:gd name="T67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9" h="181">
                    <a:moveTo>
                      <a:pt x="79" y="178"/>
                    </a:moveTo>
                    <a:cubicBezTo>
                      <a:pt x="80" y="180"/>
                      <a:pt x="81" y="181"/>
                      <a:pt x="82" y="181"/>
                    </a:cubicBezTo>
                    <a:cubicBezTo>
                      <a:pt x="97" y="181"/>
                      <a:pt x="97" y="181"/>
                      <a:pt x="97" y="181"/>
                    </a:cubicBezTo>
                    <a:cubicBezTo>
                      <a:pt x="99" y="181"/>
                      <a:pt x="99" y="180"/>
                      <a:pt x="100" y="178"/>
                    </a:cubicBezTo>
                    <a:cubicBezTo>
                      <a:pt x="103" y="160"/>
                      <a:pt x="103" y="160"/>
                      <a:pt x="103" y="160"/>
                    </a:cubicBezTo>
                    <a:cubicBezTo>
                      <a:pt x="108" y="159"/>
                      <a:pt x="113" y="158"/>
                      <a:pt x="117" y="156"/>
                    </a:cubicBezTo>
                    <a:cubicBezTo>
                      <a:pt x="130" y="169"/>
                      <a:pt x="130" y="169"/>
                      <a:pt x="130" y="169"/>
                    </a:cubicBezTo>
                    <a:cubicBezTo>
                      <a:pt x="132" y="170"/>
                      <a:pt x="133" y="171"/>
                      <a:pt x="134" y="170"/>
                    </a:cubicBezTo>
                    <a:cubicBezTo>
                      <a:pt x="147" y="161"/>
                      <a:pt x="147" y="161"/>
                      <a:pt x="147" y="161"/>
                    </a:cubicBezTo>
                    <a:cubicBezTo>
                      <a:pt x="148" y="160"/>
                      <a:pt x="148" y="159"/>
                      <a:pt x="147" y="158"/>
                    </a:cubicBezTo>
                    <a:cubicBezTo>
                      <a:pt x="140" y="141"/>
                      <a:pt x="140" y="141"/>
                      <a:pt x="140" y="141"/>
                    </a:cubicBezTo>
                    <a:cubicBezTo>
                      <a:pt x="144" y="136"/>
                      <a:pt x="148" y="132"/>
                      <a:pt x="151" y="126"/>
                    </a:cubicBezTo>
                    <a:cubicBezTo>
                      <a:pt x="169" y="129"/>
                      <a:pt x="169" y="129"/>
                      <a:pt x="169" y="129"/>
                    </a:cubicBezTo>
                    <a:cubicBezTo>
                      <a:pt x="171" y="129"/>
                      <a:pt x="172" y="129"/>
                      <a:pt x="173" y="127"/>
                    </a:cubicBezTo>
                    <a:cubicBezTo>
                      <a:pt x="178" y="113"/>
                      <a:pt x="178" y="113"/>
                      <a:pt x="178" y="113"/>
                    </a:cubicBezTo>
                    <a:cubicBezTo>
                      <a:pt x="178" y="112"/>
                      <a:pt x="177" y="110"/>
                      <a:pt x="176" y="110"/>
                    </a:cubicBezTo>
                    <a:cubicBezTo>
                      <a:pt x="160" y="100"/>
                      <a:pt x="160" y="100"/>
                      <a:pt x="160" y="100"/>
                    </a:cubicBezTo>
                    <a:cubicBezTo>
                      <a:pt x="161" y="97"/>
                      <a:pt x="161" y="94"/>
                      <a:pt x="161" y="90"/>
                    </a:cubicBezTo>
                    <a:cubicBezTo>
                      <a:pt x="161" y="88"/>
                      <a:pt x="161" y="87"/>
                      <a:pt x="161" y="85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9" y="76"/>
                      <a:pt x="179" y="75"/>
                      <a:pt x="179" y="74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8"/>
                      <a:pt x="173" y="57"/>
                      <a:pt x="172" y="57"/>
                    </a:cubicBezTo>
                    <a:cubicBezTo>
                      <a:pt x="154" y="58"/>
                      <a:pt x="154" y="58"/>
                      <a:pt x="154" y="58"/>
                    </a:cubicBezTo>
                    <a:cubicBezTo>
                      <a:pt x="151" y="52"/>
                      <a:pt x="147" y="47"/>
                      <a:pt x="142" y="42"/>
                    </a:cubicBezTo>
                    <a:cubicBezTo>
                      <a:pt x="150" y="25"/>
                      <a:pt x="150" y="25"/>
                      <a:pt x="150" y="25"/>
                    </a:cubicBezTo>
                    <a:cubicBezTo>
                      <a:pt x="150" y="23"/>
                      <a:pt x="150" y="22"/>
                      <a:pt x="149" y="22"/>
                    </a:cubicBezTo>
                    <a:cubicBezTo>
                      <a:pt x="137" y="12"/>
                      <a:pt x="137" y="12"/>
                      <a:pt x="137" y="12"/>
                    </a:cubicBezTo>
                    <a:cubicBezTo>
                      <a:pt x="136" y="12"/>
                      <a:pt x="134" y="12"/>
                      <a:pt x="133" y="13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5" y="23"/>
                      <a:pt x="109" y="21"/>
                      <a:pt x="103" y="20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99" y="0"/>
                      <a:pt x="99" y="0"/>
                      <a:pt x="97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1" y="0"/>
                      <a:pt x="80" y="1"/>
                      <a:pt x="79" y="2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1" y="21"/>
                      <a:pt x="66" y="22"/>
                      <a:pt x="62" y="24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8" y="10"/>
                      <a:pt x="47" y="10"/>
                      <a:pt x="45" y="11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20"/>
                      <a:pt x="32" y="22"/>
                      <a:pt x="32" y="23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5" y="44"/>
                      <a:pt x="31" y="49"/>
                      <a:pt x="28" y="54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8" y="51"/>
                      <a:pt x="7" y="52"/>
                      <a:pt x="7" y="53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9"/>
                      <a:pt x="2" y="70"/>
                      <a:pt x="3" y="71"/>
                    </a:cubicBezTo>
                    <a:cubicBezTo>
                      <a:pt x="19" y="80"/>
                      <a:pt x="19" y="80"/>
                      <a:pt x="19" y="80"/>
                    </a:cubicBezTo>
                    <a:cubicBezTo>
                      <a:pt x="18" y="83"/>
                      <a:pt x="18" y="87"/>
                      <a:pt x="18" y="90"/>
                    </a:cubicBezTo>
                    <a:cubicBezTo>
                      <a:pt x="18" y="92"/>
                      <a:pt x="18" y="94"/>
                      <a:pt x="18" y="95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0" y="105"/>
                      <a:pt x="0" y="105"/>
                      <a:pt x="0" y="107"/>
                    </a:cubicBezTo>
                    <a:cubicBezTo>
                      <a:pt x="4" y="122"/>
                      <a:pt x="4" y="122"/>
                      <a:pt x="4" y="122"/>
                    </a:cubicBezTo>
                    <a:cubicBezTo>
                      <a:pt x="5" y="123"/>
                      <a:pt x="6" y="123"/>
                      <a:pt x="7" y="123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9" y="128"/>
                      <a:pt x="33" y="134"/>
                      <a:pt x="37" y="139"/>
                    </a:cubicBezTo>
                    <a:cubicBezTo>
                      <a:pt x="30" y="155"/>
                      <a:pt x="30" y="155"/>
                      <a:pt x="30" y="155"/>
                    </a:cubicBezTo>
                    <a:cubicBezTo>
                      <a:pt x="29" y="157"/>
                      <a:pt x="29" y="158"/>
                      <a:pt x="30" y="159"/>
                    </a:cubicBezTo>
                    <a:cubicBezTo>
                      <a:pt x="43" y="168"/>
                      <a:pt x="43" y="168"/>
                      <a:pt x="43" y="168"/>
                    </a:cubicBezTo>
                    <a:cubicBezTo>
                      <a:pt x="44" y="169"/>
                      <a:pt x="45" y="168"/>
                      <a:pt x="46" y="167"/>
                    </a:cubicBezTo>
                    <a:cubicBezTo>
                      <a:pt x="59" y="155"/>
                      <a:pt x="59" y="155"/>
                      <a:pt x="59" y="155"/>
                    </a:cubicBezTo>
                    <a:cubicBezTo>
                      <a:pt x="65" y="158"/>
                      <a:pt x="70" y="159"/>
                      <a:pt x="76" y="160"/>
                    </a:cubicBezTo>
                    <a:lnTo>
                      <a:pt x="79" y="178"/>
                    </a:lnTo>
                    <a:close/>
                    <a:moveTo>
                      <a:pt x="60" y="90"/>
                    </a:moveTo>
                    <a:cubicBezTo>
                      <a:pt x="60" y="74"/>
                      <a:pt x="73" y="61"/>
                      <a:pt x="90" y="61"/>
                    </a:cubicBezTo>
                    <a:cubicBezTo>
                      <a:pt x="106" y="61"/>
                      <a:pt x="119" y="74"/>
                      <a:pt x="119" y="90"/>
                    </a:cubicBezTo>
                    <a:cubicBezTo>
                      <a:pt x="119" y="107"/>
                      <a:pt x="106" y="120"/>
                      <a:pt x="90" y="120"/>
                    </a:cubicBezTo>
                    <a:cubicBezTo>
                      <a:pt x="73" y="120"/>
                      <a:pt x="60" y="107"/>
                      <a:pt x="60" y="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9" name="TextBox 28"/>
            <p:cNvSpPr txBox="1"/>
            <p:nvPr/>
          </p:nvSpPr>
          <p:spPr bwMode="gray">
            <a:xfrm>
              <a:off x="2410255" y="3812453"/>
              <a:ext cx="429370" cy="8070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6"/>
                  </a:solidFill>
                </a:rPr>
                <a:t>?</a:t>
              </a:r>
              <a:endParaRPr lang="en-GB" sz="5400" dirty="0">
                <a:solidFill>
                  <a:schemeClr val="accent6"/>
                </a:solidFill>
              </a:endParaRPr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gray">
            <a:xfrm>
              <a:off x="1550988" y="3500438"/>
              <a:ext cx="307975" cy="844550"/>
            </a:xfrm>
            <a:custGeom>
              <a:avLst/>
              <a:gdLst>
                <a:gd name="T0" fmla="*/ 194 w 194"/>
                <a:gd name="T1" fmla="*/ 114 h 532"/>
                <a:gd name="T2" fmla="*/ 0 w 194"/>
                <a:gd name="T3" fmla="*/ 0 h 532"/>
                <a:gd name="T4" fmla="*/ 0 w 194"/>
                <a:gd name="T5" fmla="*/ 48 h 532"/>
                <a:gd name="T6" fmla="*/ 0 w 194"/>
                <a:gd name="T7" fmla="*/ 447 h 532"/>
                <a:gd name="T8" fmla="*/ 0 w 194"/>
                <a:gd name="T9" fmla="*/ 532 h 532"/>
                <a:gd name="T10" fmla="*/ 194 w 194"/>
                <a:gd name="T11" fmla="*/ 532 h 532"/>
                <a:gd name="T12" fmla="*/ 194 w 194"/>
                <a:gd name="T13" fmla="*/ 447 h 532"/>
                <a:gd name="T14" fmla="*/ 194 w 194"/>
                <a:gd name="T15" fmla="*/ 114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532">
                  <a:moveTo>
                    <a:pt x="194" y="114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47"/>
                  </a:lnTo>
                  <a:lnTo>
                    <a:pt x="0" y="532"/>
                  </a:lnTo>
                  <a:lnTo>
                    <a:pt x="194" y="532"/>
                  </a:lnTo>
                  <a:lnTo>
                    <a:pt x="194" y="447"/>
                  </a:lnTo>
                  <a:lnTo>
                    <a:pt x="194" y="11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gray">
            <a:xfrm>
              <a:off x="1989138" y="3752850"/>
              <a:ext cx="288925" cy="592138"/>
            </a:xfrm>
            <a:custGeom>
              <a:avLst/>
              <a:gdLst>
                <a:gd name="T0" fmla="*/ 13 w 64"/>
                <a:gd name="T1" fmla="*/ 14 h 131"/>
                <a:gd name="T2" fmla="*/ 15 w 64"/>
                <a:gd name="T3" fmla="*/ 9 h 131"/>
                <a:gd name="T4" fmla="*/ 0 w 64"/>
                <a:gd name="T5" fmla="*/ 0 h 131"/>
                <a:gd name="T6" fmla="*/ 0 w 64"/>
                <a:gd name="T7" fmla="*/ 40 h 131"/>
                <a:gd name="T8" fmla="*/ 0 w 64"/>
                <a:gd name="T9" fmla="*/ 77 h 131"/>
                <a:gd name="T10" fmla="*/ 0 w 64"/>
                <a:gd name="T11" fmla="*/ 131 h 131"/>
                <a:gd name="T12" fmla="*/ 64 w 64"/>
                <a:gd name="T13" fmla="*/ 131 h 131"/>
                <a:gd name="T14" fmla="*/ 64 w 64"/>
                <a:gd name="T15" fmla="*/ 77 h 131"/>
                <a:gd name="T16" fmla="*/ 64 w 64"/>
                <a:gd name="T17" fmla="*/ 43 h 131"/>
                <a:gd name="T18" fmla="*/ 43 w 64"/>
                <a:gd name="T19" fmla="*/ 48 h 131"/>
                <a:gd name="T20" fmla="*/ 36 w 64"/>
                <a:gd name="T21" fmla="*/ 49 h 131"/>
                <a:gd name="T22" fmla="*/ 18 w 64"/>
                <a:gd name="T23" fmla="*/ 42 h 131"/>
                <a:gd name="T24" fmla="*/ 12 w 64"/>
                <a:gd name="T25" fmla="*/ 15 h 131"/>
                <a:gd name="T26" fmla="*/ 13 w 64"/>
                <a:gd name="T27" fmla="*/ 1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31">
                  <a:moveTo>
                    <a:pt x="13" y="14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48"/>
                    <a:pt x="39" y="49"/>
                    <a:pt x="36" y="49"/>
                  </a:cubicBezTo>
                  <a:cubicBezTo>
                    <a:pt x="29" y="49"/>
                    <a:pt x="23" y="46"/>
                    <a:pt x="18" y="42"/>
                  </a:cubicBezTo>
                  <a:cubicBezTo>
                    <a:pt x="11" y="35"/>
                    <a:pt x="9" y="25"/>
                    <a:pt x="12" y="15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gray">
            <a:xfrm>
              <a:off x="1117600" y="3008313"/>
              <a:ext cx="1292225" cy="876300"/>
            </a:xfrm>
            <a:custGeom>
              <a:avLst/>
              <a:gdLst>
                <a:gd name="T0" fmla="*/ 285 w 286"/>
                <a:gd name="T1" fmla="*/ 175 h 194"/>
                <a:gd name="T2" fmla="*/ 269 w 286"/>
                <a:gd name="T3" fmla="*/ 126 h 194"/>
                <a:gd name="T4" fmla="*/ 264 w 286"/>
                <a:gd name="T5" fmla="*/ 122 h 194"/>
                <a:gd name="T6" fmla="*/ 263 w 286"/>
                <a:gd name="T7" fmla="*/ 123 h 194"/>
                <a:gd name="T8" fmla="*/ 259 w 286"/>
                <a:gd name="T9" fmla="*/ 125 h 194"/>
                <a:gd name="T10" fmla="*/ 259 w 286"/>
                <a:gd name="T11" fmla="*/ 125 h 194"/>
                <a:gd name="T12" fmla="*/ 259 w 286"/>
                <a:gd name="T13" fmla="*/ 125 h 194"/>
                <a:gd name="T14" fmla="*/ 259 w 286"/>
                <a:gd name="T15" fmla="*/ 126 h 194"/>
                <a:gd name="T16" fmla="*/ 259 w 286"/>
                <a:gd name="T17" fmla="*/ 126 h 194"/>
                <a:gd name="T18" fmla="*/ 248 w 286"/>
                <a:gd name="T19" fmla="*/ 144 h 194"/>
                <a:gd name="T20" fmla="*/ 0 w 286"/>
                <a:gd name="T21" fmla="*/ 0 h 194"/>
                <a:gd name="T22" fmla="*/ 1 w 286"/>
                <a:gd name="T23" fmla="*/ 27 h 194"/>
                <a:gd name="T24" fmla="*/ 237 w 286"/>
                <a:gd name="T25" fmla="*/ 165 h 194"/>
                <a:gd name="T26" fmla="*/ 224 w 286"/>
                <a:gd name="T27" fmla="*/ 187 h 194"/>
                <a:gd name="T28" fmla="*/ 225 w 286"/>
                <a:gd name="T29" fmla="*/ 192 h 194"/>
                <a:gd name="T30" fmla="*/ 232 w 286"/>
                <a:gd name="T31" fmla="*/ 193 h 194"/>
                <a:gd name="T32" fmla="*/ 281 w 286"/>
                <a:gd name="T33" fmla="*/ 181 h 194"/>
                <a:gd name="T34" fmla="*/ 285 w 286"/>
                <a:gd name="T35" fmla="*/ 179 h 194"/>
                <a:gd name="T36" fmla="*/ 285 w 286"/>
                <a:gd name="T37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6" h="194">
                  <a:moveTo>
                    <a:pt x="285" y="175"/>
                  </a:moveTo>
                  <a:cubicBezTo>
                    <a:pt x="269" y="126"/>
                    <a:pt x="269" y="126"/>
                    <a:pt x="269" y="126"/>
                  </a:cubicBezTo>
                  <a:cubicBezTo>
                    <a:pt x="268" y="124"/>
                    <a:pt x="266" y="122"/>
                    <a:pt x="264" y="122"/>
                  </a:cubicBezTo>
                  <a:cubicBezTo>
                    <a:pt x="263" y="123"/>
                    <a:pt x="263" y="123"/>
                    <a:pt x="263" y="123"/>
                  </a:cubicBezTo>
                  <a:cubicBezTo>
                    <a:pt x="261" y="123"/>
                    <a:pt x="260" y="124"/>
                    <a:pt x="259" y="125"/>
                  </a:cubicBezTo>
                  <a:cubicBezTo>
                    <a:pt x="259" y="125"/>
                    <a:pt x="259" y="125"/>
                    <a:pt x="259" y="125"/>
                  </a:cubicBezTo>
                  <a:cubicBezTo>
                    <a:pt x="259" y="125"/>
                    <a:pt x="259" y="125"/>
                    <a:pt x="259" y="125"/>
                  </a:cubicBezTo>
                  <a:cubicBezTo>
                    <a:pt x="259" y="125"/>
                    <a:pt x="259" y="126"/>
                    <a:pt x="259" y="126"/>
                  </a:cubicBezTo>
                  <a:cubicBezTo>
                    <a:pt x="259" y="126"/>
                    <a:pt x="259" y="126"/>
                    <a:pt x="259" y="126"/>
                  </a:cubicBezTo>
                  <a:cubicBezTo>
                    <a:pt x="248" y="144"/>
                    <a:pt x="248" y="144"/>
                    <a:pt x="248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237" y="165"/>
                    <a:pt x="237" y="165"/>
                    <a:pt x="237" y="165"/>
                  </a:cubicBezTo>
                  <a:cubicBezTo>
                    <a:pt x="224" y="187"/>
                    <a:pt x="224" y="187"/>
                    <a:pt x="224" y="187"/>
                  </a:cubicBezTo>
                  <a:cubicBezTo>
                    <a:pt x="223" y="189"/>
                    <a:pt x="224" y="191"/>
                    <a:pt x="225" y="192"/>
                  </a:cubicBezTo>
                  <a:cubicBezTo>
                    <a:pt x="227" y="194"/>
                    <a:pt x="230" y="193"/>
                    <a:pt x="232" y="193"/>
                  </a:cubicBezTo>
                  <a:cubicBezTo>
                    <a:pt x="281" y="181"/>
                    <a:pt x="281" y="181"/>
                    <a:pt x="281" y="181"/>
                  </a:cubicBezTo>
                  <a:cubicBezTo>
                    <a:pt x="283" y="181"/>
                    <a:pt x="284" y="180"/>
                    <a:pt x="285" y="179"/>
                  </a:cubicBezTo>
                  <a:cubicBezTo>
                    <a:pt x="286" y="177"/>
                    <a:pt x="285" y="176"/>
                    <a:pt x="285" y="1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gray">
            <a:xfrm>
              <a:off x="919163" y="3071813"/>
              <a:ext cx="1463675" cy="1444625"/>
            </a:xfrm>
            <a:custGeom>
              <a:avLst/>
              <a:gdLst>
                <a:gd name="T0" fmla="*/ 20 w 324"/>
                <a:gd name="T1" fmla="*/ 0 h 320"/>
                <a:gd name="T2" fmla="*/ 0 w 324"/>
                <a:gd name="T3" fmla="*/ 0 h 320"/>
                <a:gd name="T4" fmla="*/ 0 w 324"/>
                <a:gd name="T5" fmla="*/ 300 h 320"/>
                <a:gd name="T6" fmla="*/ 22 w 324"/>
                <a:gd name="T7" fmla="*/ 320 h 320"/>
                <a:gd name="T8" fmla="*/ 324 w 324"/>
                <a:gd name="T9" fmla="*/ 320 h 320"/>
                <a:gd name="T10" fmla="*/ 324 w 324"/>
                <a:gd name="T11" fmla="*/ 304 h 320"/>
                <a:gd name="T12" fmla="*/ 20 w 324"/>
                <a:gd name="T13" fmla="*/ 304 h 320"/>
                <a:gd name="T14" fmla="*/ 20 w 324"/>
                <a:gd name="T15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" h="320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11"/>
                    <a:pt x="11" y="320"/>
                    <a:pt x="22" y="320"/>
                  </a:cubicBezTo>
                  <a:cubicBezTo>
                    <a:pt x="324" y="320"/>
                    <a:pt x="324" y="320"/>
                    <a:pt x="324" y="320"/>
                  </a:cubicBezTo>
                  <a:cubicBezTo>
                    <a:pt x="324" y="304"/>
                    <a:pt x="324" y="304"/>
                    <a:pt x="324" y="304"/>
                  </a:cubicBezTo>
                  <a:cubicBezTo>
                    <a:pt x="20" y="304"/>
                    <a:pt x="20" y="304"/>
                    <a:pt x="20" y="304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gray">
            <a:xfrm>
              <a:off x="1139825" y="3252788"/>
              <a:ext cx="307975" cy="1092200"/>
            </a:xfrm>
            <a:custGeom>
              <a:avLst/>
              <a:gdLst>
                <a:gd name="T0" fmla="*/ 194 w 194"/>
                <a:gd name="T1" fmla="*/ 122 h 688"/>
                <a:gd name="T2" fmla="*/ 194 w 194"/>
                <a:gd name="T3" fmla="*/ 113 h 688"/>
                <a:gd name="T4" fmla="*/ 0 w 194"/>
                <a:gd name="T5" fmla="*/ 0 h 688"/>
                <a:gd name="T6" fmla="*/ 0 w 194"/>
                <a:gd name="T7" fmla="*/ 99 h 688"/>
                <a:gd name="T8" fmla="*/ 0 w 194"/>
                <a:gd name="T9" fmla="*/ 523 h 688"/>
                <a:gd name="T10" fmla="*/ 0 w 194"/>
                <a:gd name="T11" fmla="*/ 688 h 688"/>
                <a:gd name="T12" fmla="*/ 194 w 194"/>
                <a:gd name="T13" fmla="*/ 688 h 688"/>
                <a:gd name="T14" fmla="*/ 194 w 194"/>
                <a:gd name="T15" fmla="*/ 523 h 688"/>
                <a:gd name="T16" fmla="*/ 194 w 194"/>
                <a:gd name="T17" fmla="*/ 122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688">
                  <a:moveTo>
                    <a:pt x="194" y="122"/>
                  </a:moveTo>
                  <a:lnTo>
                    <a:pt x="194" y="113"/>
                  </a:lnTo>
                  <a:lnTo>
                    <a:pt x="0" y="0"/>
                  </a:lnTo>
                  <a:lnTo>
                    <a:pt x="0" y="99"/>
                  </a:lnTo>
                  <a:lnTo>
                    <a:pt x="0" y="523"/>
                  </a:lnTo>
                  <a:lnTo>
                    <a:pt x="0" y="688"/>
                  </a:lnTo>
                  <a:lnTo>
                    <a:pt x="194" y="688"/>
                  </a:lnTo>
                  <a:lnTo>
                    <a:pt x="194" y="523"/>
                  </a:lnTo>
                  <a:lnTo>
                    <a:pt x="194" y="12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8" name="17 CuadroTexto"/>
          <p:cNvSpPr txBox="1"/>
          <p:nvPr/>
        </p:nvSpPr>
        <p:spPr>
          <a:xfrm>
            <a:off x="4799062" y="3864858"/>
            <a:ext cx="259228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500" b="1" dirty="0" smtClean="0">
                <a:solidFill>
                  <a:schemeClr val="accent2"/>
                </a:solidFill>
                <a:latin typeface="Wingdings" panose="05000000000000000000" pitchFamily="2" charset="2"/>
              </a:rPr>
              <a:t>4</a:t>
            </a:r>
            <a:endParaRPr lang="es-CO" sz="11500" b="1" dirty="0">
              <a:solidFill>
                <a:schemeClr val="accent2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8008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7.625;514.5;8;227.5"/>
  <p:tag name="MMCOA_POSITION_M" val="37.625;514.5;8;227.5"/>
  <p:tag name="MMCOA_POSITION_S" val="37.625;514.5;8;227.5"/>
  <p:tag name="MMCOA_POSITION_T" val="37.625;514.5;8;227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1"/>
  <p:tag name="MMCOA_FONTSIZE_M" val="11"/>
  <p:tag name="MMCOA_FONTSIZE_S" val="11"/>
  <p:tag name="MMCOA_FONTSIZE_T" val="11"/>
  <p:tag name="MMCOA_POSITION_L" val="543.125;510.5;13.25;176.5"/>
  <p:tag name="MMCOA_POSITION_M" val="543.125;510.5;13.25;176.5"/>
  <p:tag name="MMCOA_POSITION_S" val="543.125;510.5;13.25;176.5"/>
  <p:tag name="MMCOA_POSITION_T" val="543.125;510.5;13.25;176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35.625;514.5;8.375;85"/>
  <p:tag name="MMCOA_POSITION_M" val="335.625;514.5;8.375;85"/>
  <p:tag name="MMCOA_POSITION_S" val="335.625;514.5;8.375;85"/>
  <p:tag name="MMCOA_POSITION_T" val="335.625;514.5;8.375;85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1"/>
  <p:tag name="MMCOA_FONTSIZE_M" val="11"/>
  <p:tag name="MMCOA_FONTSIZE_S" val="11"/>
  <p:tag name="MMCOA_FONTSIZE_T" val="11"/>
  <p:tag name="MMCOA_POSITION_L" val="543.125;510.5;13.25;176.5"/>
  <p:tag name="MMCOA_POSITION_M" val="543.125;510.5;13.25;176.5"/>
  <p:tag name="MMCOA_POSITION_S" val="543.125;510.5;13.25;176.5"/>
  <p:tag name="MMCOA_POSITION_T" val="543.125;510.5;13.25;176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35.625;514.5;8.375;85"/>
  <p:tag name="MMCOA_POSITION_M" val="335.625;514.5;8.375;85"/>
  <p:tag name="MMCOA_POSITION_S" val="335.625;514.5;8.375;85"/>
  <p:tag name="MMCOA_POSITION_T" val="335.625;514.5;8.375;85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1"/>
  <p:tag name="MMCOA_FONTSIZE_M" val="11"/>
  <p:tag name="MMCOA_FONTSIZE_S" val="11"/>
  <p:tag name="MMCOA_FONTSIZE_T" val="11"/>
  <p:tag name="MMCOA_POSITION_L" val="543.125;510.5;13.25;176.5"/>
  <p:tag name="MMCOA_POSITION_M" val="543.125;510.5;13.25;176.5"/>
  <p:tag name="MMCOA_POSITION_S" val="543.125;510.5;13.25;176.5"/>
  <p:tag name="MMCOA_POSITION_T" val="543.125;510.5;13.25;176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35.625;514.5;8.375;85"/>
  <p:tag name="MMCOA_POSITION_M" val="335.625;514.5;8.375;85"/>
  <p:tag name="MMCOA_POSITION_S" val="335.625;514.5;8.375;85"/>
  <p:tag name="MMCOA_POSITION_T" val="335.625;514.5;8.375;85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1"/>
  <p:tag name="MMCOA_FONTSIZE_M" val="11"/>
  <p:tag name="MMCOA_FONTSIZE_S" val="11"/>
  <p:tag name="MMCOA_FONTSIZE_T" val="11"/>
  <p:tag name="MMCOA_POSITION_L" val="543.125;510.5;13.25;176.5"/>
  <p:tag name="MMCOA_POSITION_M" val="543.125;510.5;13.25;176.5"/>
  <p:tag name="MMCOA_POSITION_S" val="543.125;510.5;13.25;176.5"/>
  <p:tag name="MMCOA_POSITION_T" val="543.125;510.5;13.25;176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35.625;514.5;8.375;85"/>
  <p:tag name="MMCOA_POSITION_M" val="335.625;514.5;8.375;85"/>
  <p:tag name="MMCOA_POSITION_S" val="335.625;514.5;8.375;85"/>
  <p:tag name="MMCOA_POSITION_T" val="335.625;514.5;8.375;85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1"/>
  <p:tag name="MMCOA_FONTSIZE_M" val="11"/>
  <p:tag name="MMCOA_FONTSIZE_S" val="11"/>
  <p:tag name="MMCOA_FONTSIZE_T" val="11"/>
  <p:tag name="MMCOA_POSITION_L" val="543.125;510.5;13.25;176.5"/>
  <p:tag name="MMCOA_POSITION_M" val="543.125;510.5;13.25;176.5"/>
  <p:tag name="MMCOA_POSITION_S" val="543.125;510.5;13.25;176.5"/>
  <p:tag name="MMCOA_POSITION_T" val="543.125;510.5;13.25;176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0"/>
  <p:tag name="MMCOA_FONTSIZE_S" val="14"/>
  <p:tag name="MMCOA_FONTSIZE_T" val="14"/>
  <p:tag name="MMCOA_POSITION_L" val="35.875;100.625;392.75;684"/>
  <p:tag name="MMCOA_POSITION_M" val="35.875;100.625;392.75;684"/>
  <p:tag name="MMCOA_POSITION_S" val="35.875;100.625;392.75;684"/>
  <p:tag name="MMCOA_POSITION_T" val="35.875;100.625;392.75;68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35.625;514.5;8.375;85"/>
  <p:tag name="MMCOA_POSITION_M" val="335.625;514.5;8.375;85"/>
  <p:tag name="MMCOA_POSITION_S" val="335.625;514.5;8.375;85"/>
  <p:tag name="MMCOA_POSITION_T" val="335.625;514.5;8.375;85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1"/>
  <p:tag name="MMCOA_FONTSIZE_M" val="11"/>
  <p:tag name="MMCOA_FONTSIZE_S" val="11"/>
  <p:tag name="MMCOA_FONTSIZE_T" val="11"/>
  <p:tag name="MMCOA_POSITION_L" val="543.125;510.5;13.25;176.5"/>
  <p:tag name="MMCOA_POSITION_M" val="543.125;510.5;13.25;176.5"/>
  <p:tag name="MMCOA_POSITION_S" val="543.125;510.5;13.25;176.5"/>
  <p:tag name="MMCOA_POSITION_T" val="543.125;510.5;13.25;176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35.625;514.5;8.375;85"/>
  <p:tag name="MMCOA_POSITION_M" val="335.625;514.5;8.375;85"/>
  <p:tag name="MMCOA_POSITION_S" val="335.625;514.5;8.375;85"/>
  <p:tag name="MMCOA_POSITION_T" val="335.625;514.5;8.375;85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1"/>
  <p:tag name="MMCOA_FONTSIZE_M" val="11"/>
  <p:tag name="MMCOA_FONTSIZE_S" val="11"/>
  <p:tag name="MMCOA_FONTSIZE_T" val="11"/>
  <p:tag name="MMCOA_POSITION_L" val="543.125;510.5;13.25;176.5"/>
  <p:tag name="MMCOA_POSITION_M" val="543.125;510.5;13.25;176.5"/>
  <p:tag name="MMCOA_POSITION_S" val="543.125;510.5;13.25;176.5"/>
  <p:tag name="MMCOA_POSITION_T" val="543.125;510.5;13.25;176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35.625;514.5;8.375;85"/>
  <p:tag name="MMCOA_POSITION_M" val="335.625;514.5;8.375;85"/>
  <p:tag name="MMCOA_POSITION_S" val="335.625;514.5;8.375;85"/>
  <p:tag name="MMCOA_POSITION_T" val="335.625;514.5;8.375;85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1"/>
  <p:tag name="MMCOA_FONTSIZE_M" val="11"/>
  <p:tag name="MMCOA_FONTSIZE_S" val="11"/>
  <p:tag name="MMCOA_FONTSIZE_T" val="11"/>
  <p:tag name="MMCOA_POSITION_L" val="543.125;510.5;13.25;176.5"/>
  <p:tag name="MMCOA_POSITION_M" val="543.125;510.5;13.25;176.5"/>
  <p:tag name="MMCOA_POSITION_S" val="543.125;510.5;13.25;176.5"/>
  <p:tag name="MMCOA_POSITION_T" val="543.125;510.5;13.25;176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35.625;514.5;8.375;85"/>
  <p:tag name="MMCOA_POSITION_M" val="335.625;514.5;8.375;85"/>
  <p:tag name="MMCOA_POSITION_S" val="335.625;514.5;8.375;85"/>
  <p:tag name="MMCOA_POSITION_T" val="335.625;514.5;8.375;85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1"/>
  <p:tag name="MMCOA_FONTSIZE_M" val="11"/>
  <p:tag name="MMCOA_FONTSIZE_S" val="11"/>
  <p:tag name="MMCOA_FONTSIZE_T" val="11"/>
  <p:tag name="MMCOA_POSITION_L" val="543.125;510.5;13.25;176.5"/>
  <p:tag name="MMCOA_POSITION_M" val="543.125;510.5;13.25;176.5"/>
  <p:tag name="MMCOA_POSITION_S" val="543.125;510.5;13.25;176.5"/>
  <p:tag name="MMCOA_POSITION_T" val="543.125;510.5;13.25;176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35.625;514.5;8.375;85"/>
  <p:tag name="MMCOA_POSITION_M" val="335.625;514.5;8.375;85"/>
  <p:tag name="MMCOA_POSITION_S" val="335.625;514.5;8.375;85"/>
  <p:tag name="MMCOA_POSITION_T" val="335.625;514.5;8.375;85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8"/>
  <p:tag name="MMCOA_FONTSIZE_S" val="28"/>
  <p:tag name="MMCOA_FONTSIZE_T" val="28"/>
  <p:tag name="MMCOA_POSITION_L" val="70.625;97.875;55;648.375"/>
  <p:tag name="MMCOA_POSITION_M" val="70.625;97.875;55;648.375"/>
  <p:tag name="MMCOA_POSITION_S" val="70.625;97.875;55;648.375"/>
  <p:tag name="MMCOA_POSITION_T" val="70.625;97.875;55;648.3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7"/>
  <p:tag name="MMCOA_FONTSIZE_M" val="7"/>
  <p:tag name="MMCOA_FONTSIZE_S" val="7"/>
  <p:tag name="MMCOA_FONTSIZE_T" val="7"/>
  <p:tag name="MMCOA_POSITION_L" val="37.625;514.5;8;228.125"/>
  <p:tag name="MMCOA_POSITION_M" val="37.625;514.5;8;228.125"/>
  <p:tag name="MMCOA_POSITION_S" val="37.625;514.5;8;228.125"/>
  <p:tag name="MMCOA_POSITION_T" val="37.625;514.5;8;228.125"/>
  <p:tag name="MMCOA_HIDEONCOLOUR" val="N"/>
  <p:tag name="MMCOA_HIDEONWHITE" val="N"/>
  <p:tag name="MMCOA_HIDEONBALLROOM" val="N"/>
  <p:tag name="MMCOA_HIDEONCLASSIC" val="Y"/>
  <p:tag name="MMCOA_HIDEONTEXT" val="Y"/>
  <p:tag name="MMCOA_HIDEONECO" val="Y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8"/>
  <p:tag name="MMCOA_FONTSIZE_S" val="28"/>
  <p:tag name="MMCOA_FONTSIZE_T" val="28"/>
  <p:tag name="MMCOA_POSITION_L" val="70.625;97.875;55;648.375"/>
  <p:tag name="MMCOA_POSITION_M" val="70.625;97.875;55;648.375"/>
  <p:tag name="MMCOA_POSITION_S" val="70.625;97.875;55;648.375"/>
  <p:tag name="MMCOA_POSITION_T" val="70.625;97.875;55;648.3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1"/>
  <p:tag name="MMCOA_FONTSIZE_M" val="11"/>
  <p:tag name="MMCOA_FONTSIZE_S" val="11"/>
  <p:tag name="MMCOA_FONTSIZE_T" val="11"/>
  <p:tag name="MMCOA_POSITION_L" val="543.125;510.5;13.25;176.5"/>
  <p:tag name="MMCOA_POSITION_M" val="543.125;510.5;13.25;176.5"/>
  <p:tag name="MMCOA_POSITION_S" val="543.125;510.5;13.25;176.5"/>
  <p:tag name="MMCOA_POSITION_T" val="543.125;510.5;13.25;176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35.625;514.5;8.375;85"/>
  <p:tag name="MMCOA_POSITION_M" val="335.625;514.5;8.375;85"/>
  <p:tag name="MMCOA_POSITION_S" val="335.625;514.5;8.375;85"/>
  <p:tag name="MMCOA_POSITION_T" val="335.625;514.5;8.375;85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7.625;514.5;8;227.5"/>
  <p:tag name="MMCOA_POSITION_M" val="37.625;514.5;8;227.5"/>
  <p:tag name="MMCOA_POSITION_S" val="37.625;514.5;8;227.5"/>
  <p:tag name="MMCOA_POSITION_T" val="37.625;514.5;8;227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POSITION_L" val=";;;"/>
  <p:tag name="MMCOA_POSITION_M" val=";;;"/>
  <p:tag name="MMCOA_POSITION_S" val=";;;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SMARTSHAPE" val="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_COVERDESIGN" val="&lt;?xml version=&quot;1.0&quot; encoding=&quot;utf-16&quot;?&gt;&#10;&lt;ImageControl xmlns:xsi=&quot;http://www.w3.org/2001/XMLSchema-instance&quot; xmlns:xsd=&quot;http://www.w3.org/2001/XMLSchema&quot;&gt;&#10;  &lt;TypeOfImage&gt;SolidColour&lt;/TypeOfImage&gt;&#10;  &lt;ThumbNailFile&gt;C:\Users\lrossi00\Local Settings\Application Data\MMC\Office Automation\Cache\T0D1000009.jpg&lt;/ThumbNailFile&gt;&#10;  &lt;Usage&gt;PowerPointTitle&lt;/Usage&gt;&#10;  &lt;PaletteName&gt;Sapphire&lt;/PaletteName&gt;&#10;  &lt;Design&gt;&#10;    &lt;FocalNumber&gt;1&lt;/FocalNumber&gt;&#10;    &lt;Facets&gt;&#10;      &lt;SideOfTick&gt;Left&lt;/SideOfTick&gt;&#10;      &lt;TickPosition&gt;&#10;        &lt;X&gt;0&lt;/X&gt;&#10;        &lt;Y&gt;1&lt;/Y&gt;&#10;      &lt;/TickPosition&gt;&#10;      &lt;EndTickPosition&gt;&#10;        &lt;X&gt;0&lt;/X&gt;&#10;        &lt;Y&gt;0&lt;/Y&gt;&#10;      &lt;/EndTickPosition&gt;&#10;      &lt;FacetNumber&gt;0&lt;/FacetNumber&gt;&#10;      &lt;Brightness&gt;0&lt;/Brightness&gt;&#10;      &lt;Colour&gt;#A6E2EF&lt;/Colour&gt;&#10;      &lt;ColourNumber&gt;3&lt;/ColourNumber&gt;&#10;    &lt;/Facets&gt;&#10;    &lt;Facets&gt;&#10;      &lt;SideOfTick&gt;Bottom&lt;/SideOfTick&gt;&#10;      &lt;TickPosition&gt;&#10;        &lt;X&gt;1&lt;/X&gt;&#10;        &lt;Y&gt;10&lt;/Y&gt;&#10;      &lt;/TickPosition&gt;&#10;      &lt;EndTickPosition&gt;&#10;        &lt;X&gt;0&lt;/X&gt;&#10;        &lt;Y&gt;0&lt;/Y&gt;&#10;      &lt;/EndTickPosition&gt;&#10;      &lt;FacetNumber&gt;1&lt;/FacetNumber&gt;&#10;      &lt;Brightness&gt;0&lt;/Brightness&gt;&#10;      &lt;Colour&gt;#00A8C8&lt;/Colour&gt;&#10;      &lt;ColourNumber&gt;2&lt;/ColourNumber&gt;&#10;    &lt;/Facets&gt;&#10;    &lt;Facets&gt;&#10;      &lt;SideOfTick&gt;Bottom&lt;/SideOfTick&gt;&#10;      &lt;TickPosition&gt;&#10;        &lt;X&gt;19&lt;/X&gt;&#10;        &lt;Y&gt;10&lt;/Y&gt;&#10;      &lt;/TickPosition&gt;&#10;      &lt;EndTickPosition&gt;&#10;        &lt;X&gt;0&lt;/X&gt;&#10;        &lt;Y&gt;0&lt;/Y&gt;&#10;      &lt;/EndTickPosition&gt;&#10;      &lt;FacetNumber&gt;2&lt;/FacetNumber&gt;&#10;      &lt;Brightness&gt;0&lt;/Brightness&gt;&#10;      &lt;Colour&gt;#002C77&lt;/Colour&gt;&#10;      &lt;ColourNumber&gt;0&lt;/ColourNumber&gt;&#10;    &lt;/Facets&gt;&#10;    &lt;Facets&gt;&#10;      &lt;SideOfTick&gt;Right&lt;/SideOfTick&gt;&#10;      &lt;TickPosition&gt;&#10;        &lt;X&gt;21&lt;/X&gt;&#10;        &lt;Y&gt;5&lt;/Y&gt;&#10;      &lt;/TickPosition&gt;&#10;      &lt;EndTickPosition&gt;&#10;        &lt;X&gt;0&lt;/X&gt;&#10;        &lt;Y&gt;0&lt;/Y&gt;&#10;      &lt;/EndTickPosition&gt;&#10;      &lt;FacetNumber&gt;3&lt;/FacetNumber&gt;&#10;      &lt;Brightness&gt;0&lt;/Brightness&gt;&#10;      &lt;Colour&gt;#002C77&lt;/Colour&gt;&#10;      &lt;ColourNumber&gt;0&lt;/ColourNumber&gt;&#10;    &lt;/Facets&gt;&#10;    &lt;SectionColour&gt;#002C77&lt;/SectionColour&gt;&#10;    &lt;SectionColourNumber&gt;0&lt;/SectionColourNumber&gt;&#10;    &lt;SectionBrightness&gt;0&lt;/SectionBrightness&gt;&#10;  &lt;/Design&gt;&#10;&lt;/ImageControl&gt;"/>
  <p:tag name="MMC_PRESENTATIONTYP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7.625;514.5;8;227.5"/>
  <p:tag name="MMCOA_POSITION_M" val="37.625;514.5;8;227.5"/>
  <p:tag name="MMCOA_POSITION_S" val="37.625;514.5;8;227.5"/>
  <p:tag name="MMCOA_POSITION_T" val="37.625;514.5;8;227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C Presentation Template (3)">
  <a:themeElements>
    <a:clrScheme name="Default Design 1">
      <a:dk1>
        <a:srgbClr val="000000"/>
      </a:dk1>
      <a:lt1>
        <a:srgbClr val="FFFFFF"/>
      </a:lt1>
      <a:dk2>
        <a:srgbClr val="BFBFBF"/>
      </a:dk2>
      <a:lt2>
        <a:srgbClr val="7C848A"/>
      </a:lt2>
      <a:accent1>
        <a:srgbClr val="002C77"/>
      </a:accent1>
      <a:accent2>
        <a:srgbClr val="00A8C8"/>
      </a:accent2>
      <a:accent3>
        <a:srgbClr val="FFFFFF"/>
      </a:accent3>
      <a:accent4>
        <a:srgbClr val="000000"/>
      </a:accent4>
      <a:accent5>
        <a:srgbClr val="AAACBD"/>
      </a:accent5>
      <a:accent6>
        <a:srgbClr val="0098B5"/>
      </a:accent6>
      <a:hlink>
        <a:srgbClr val="006D9E"/>
      </a:hlink>
      <a:folHlink>
        <a:srgbClr val="A6E2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6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6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002C77"/>
        </a:accent1>
        <a:accent2>
          <a:srgbClr val="00A8C8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0098B5"/>
        </a:accent6>
        <a:hlink>
          <a:srgbClr val="006D9E"/>
        </a:hlink>
        <a:folHlink>
          <a:srgbClr val="A6E2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43276D"/>
        </a:accent1>
        <a:accent2>
          <a:srgbClr val="6F83C1"/>
        </a:accent2>
        <a:accent3>
          <a:srgbClr val="FFFFFF"/>
        </a:accent3>
        <a:accent4>
          <a:srgbClr val="000000"/>
        </a:accent4>
        <a:accent5>
          <a:srgbClr val="B0ACBA"/>
        </a:accent5>
        <a:accent6>
          <a:srgbClr val="6476AF"/>
        </a:accent6>
        <a:hlink>
          <a:srgbClr val="595997"/>
        </a:hlink>
        <a:folHlink>
          <a:srgbClr val="C4CA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560054"/>
        </a:accent1>
        <a:accent2>
          <a:srgbClr val="CE3D95"/>
        </a:accent2>
        <a:accent3>
          <a:srgbClr val="FFFFFF"/>
        </a:accent3>
        <a:accent4>
          <a:srgbClr val="000000"/>
        </a:accent4>
        <a:accent5>
          <a:srgbClr val="B4AAB3"/>
        </a:accent5>
        <a:accent6>
          <a:srgbClr val="BA3687"/>
        </a:accent6>
        <a:hlink>
          <a:srgbClr val="932077"/>
        </a:hlink>
        <a:folHlink>
          <a:srgbClr val="E7B8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690031"/>
        </a:accent1>
        <a:accent2>
          <a:srgbClr val="ED2C67"/>
        </a:accent2>
        <a:accent3>
          <a:srgbClr val="FFFFFF"/>
        </a:accent3>
        <a:accent4>
          <a:srgbClr val="000000"/>
        </a:accent4>
        <a:accent5>
          <a:srgbClr val="B9AAAD"/>
        </a:accent5>
        <a:accent6>
          <a:srgbClr val="D7275D"/>
        </a:accent6>
        <a:hlink>
          <a:srgbClr val="A9194F"/>
        </a:hlink>
        <a:folHlink>
          <a:srgbClr val="F7B6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810009"/>
        </a:accent1>
        <a:accent2>
          <a:srgbClr val="EF4E45"/>
        </a:accent2>
        <a:accent3>
          <a:srgbClr val="FFFFFF"/>
        </a:accent3>
        <a:accent4>
          <a:srgbClr val="000000"/>
        </a:accent4>
        <a:accent5>
          <a:srgbClr val="C1AAAA"/>
        </a:accent5>
        <a:accent6>
          <a:srgbClr val="D9463E"/>
        </a:accent6>
        <a:hlink>
          <a:srgbClr val="BA2C2B"/>
        </a:hlink>
        <a:folHlink>
          <a:srgbClr val="F9BE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8C3709"/>
        </a:accent1>
        <a:accent2>
          <a:srgbClr val="F48132"/>
        </a:accent2>
        <a:accent3>
          <a:srgbClr val="FFFFFF"/>
        </a:accent3>
        <a:accent4>
          <a:srgbClr val="000000"/>
        </a:accent4>
        <a:accent5>
          <a:srgbClr val="C5AEAA"/>
        </a:accent5>
        <a:accent6>
          <a:srgbClr val="DD742C"/>
        </a:accent6>
        <a:hlink>
          <a:srgbClr val="C45F24"/>
        </a:hlink>
        <a:folHlink>
          <a:srgbClr val="FCCFA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8E5501"/>
        </a:accent1>
        <a:accent2>
          <a:srgbClr val="FBAE17"/>
        </a:accent2>
        <a:accent3>
          <a:srgbClr val="FFFFFF"/>
        </a:accent3>
        <a:accent4>
          <a:srgbClr val="000000"/>
        </a:accent4>
        <a:accent5>
          <a:srgbClr val="C6B4AA"/>
        </a:accent5>
        <a:accent6>
          <a:srgbClr val="E39D14"/>
        </a:accent6>
        <a:hlink>
          <a:srgbClr val="C98314"/>
        </a:hlink>
        <a:folHlink>
          <a:srgbClr val="FFDD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505F21"/>
        </a:accent1>
        <a:accent2>
          <a:srgbClr val="B2B935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A1A72F"/>
        </a:accent6>
        <a:hlink>
          <a:srgbClr val="828D30"/>
        </a:hlink>
        <a:folHlink>
          <a:srgbClr val="D9D9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00582D"/>
        </a:accent1>
        <a:accent2>
          <a:srgbClr val="72BE44"/>
        </a:accent2>
        <a:accent3>
          <a:srgbClr val="FFFFFF"/>
        </a:accent3>
        <a:accent4>
          <a:srgbClr val="000000"/>
        </a:accent4>
        <a:accent5>
          <a:srgbClr val="AAB4AD"/>
        </a:accent5>
        <a:accent6>
          <a:srgbClr val="67AC3D"/>
        </a:accent6>
        <a:hlink>
          <a:srgbClr val="118B3F"/>
        </a:hlink>
        <a:folHlink>
          <a:srgbClr val="BDDD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004C4F"/>
        </a:accent1>
        <a:accent2>
          <a:srgbClr val="0FB694"/>
        </a:accent2>
        <a:accent3>
          <a:srgbClr val="FFFFFF"/>
        </a:accent3>
        <a:accent4>
          <a:srgbClr val="000000"/>
        </a:accent4>
        <a:accent5>
          <a:srgbClr val="AAB2B2"/>
        </a:accent5>
        <a:accent6>
          <a:srgbClr val="0CA586"/>
        </a:accent6>
        <a:hlink>
          <a:srgbClr val="008075"/>
        </a:hlink>
        <a:folHlink>
          <a:srgbClr val="A7D9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00000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737373"/>
        </a:accent6>
        <a:hlink>
          <a:srgbClr val="404040"/>
        </a:hlink>
        <a:folHlink>
          <a:srgbClr val="BFBF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37847</TotalTime>
  <Words>2255</Words>
  <Application>Microsoft Office PowerPoint</Application>
  <PresentationFormat>Personalizado</PresentationFormat>
  <Paragraphs>658</Paragraphs>
  <Slides>23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Tema de Office</vt:lpstr>
      <vt:lpstr>1_PC Presentation Template (3)</vt:lpstr>
      <vt:lpstr>Diseño personalizado</vt:lpstr>
      <vt:lpstr>think-cell Slide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As they mature, leading corporations apply Enterprise Risk Management (ERM) to deliver risk-optimized returns beyond core risk management</vt:lpstr>
      <vt:lpstr>Presentación de PowerPoint</vt:lpstr>
      <vt:lpstr>Puntos clave para la gestión de riesgos – Alta Dirección</vt:lpstr>
      <vt:lpstr>Risk-return information supports all major strategic decision making processes</vt:lpstr>
      <vt:lpstr>¿Para que nos sirve la Gestión de Riesgos?</vt:lpstr>
      <vt:lpstr>Presentación de PowerPoint</vt:lpstr>
      <vt:lpstr>Gobernabilidad</vt:lpstr>
      <vt:lpstr>Desafíos: Comentarios de Risk Officers para el Benchmark 2017</vt:lpstr>
      <vt:lpstr>Presentación de PowerPoint</vt:lpstr>
    </vt:vector>
  </TitlesOfParts>
  <Company>Marsh &amp; McLennan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A Duran</dc:creator>
  <cp:lastModifiedBy>Lina M Mejia</cp:lastModifiedBy>
  <cp:revision>516</cp:revision>
  <cp:lastPrinted>2017-10-17T11:35:14Z</cp:lastPrinted>
  <dcterms:created xsi:type="dcterms:W3CDTF">2015-04-27T00:57:05Z</dcterms:created>
  <dcterms:modified xsi:type="dcterms:W3CDTF">2017-10-17T11:46:17Z</dcterms:modified>
</cp:coreProperties>
</file>